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2.xml" ContentType="application/vnd.openxmlformats-officedocument.presentationml.tags+xml"/>
  <Override PartName="/ppt/notesSlides/notesSlide25.xml" ContentType="application/vnd.openxmlformats-officedocument.presentationml.notesSlide+xml"/>
  <Override PartName="/ppt/tags/tag13.xml" ContentType="application/vnd.openxmlformats-officedocument.presentationml.tags+xml"/>
  <Override PartName="/ppt/notesSlides/notesSlide26.xml" ContentType="application/vnd.openxmlformats-officedocument.presentationml.notesSlide+xml"/>
  <Override PartName="/ppt/tags/tag1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9">
  <p:sldMasterIdLst>
    <p:sldMasterId id="2147483672" r:id="rId1"/>
  </p:sldMasterIdLst>
  <p:notesMasterIdLst>
    <p:notesMasterId r:id="rId75"/>
  </p:notesMasterIdLst>
  <p:handoutMasterIdLst>
    <p:handoutMasterId r:id="rId76"/>
  </p:handoutMasterIdLst>
  <p:sldIdLst>
    <p:sldId id="259" r:id="rId2"/>
    <p:sldId id="434" r:id="rId3"/>
    <p:sldId id="361" r:id="rId4"/>
    <p:sldId id="305" r:id="rId5"/>
    <p:sldId id="307" r:id="rId6"/>
    <p:sldId id="409" r:id="rId7"/>
    <p:sldId id="415" r:id="rId8"/>
    <p:sldId id="312" r:id="rId9"/>
    <p:sldId id="319" r:id="rId10"/>
    <p:sldId id="342" r:id="rId11"/>
    <p:sldId id="322" r:id="rId12"/>
    <p:sldId id="365" r:id="rId13"/>
    <p:sldId id="321" r:id="rId14"/>
    <p:sldId id="324" r:id="rId15"/>
    <p:sldId id="325" r:id="rId16"/>
    <p:sldId id="326" r:id="rId17"/>
    <p:sldId id="327" r:id="rId18"/>
    <p:sldId id="328" r:id="rId19"/>
    <p:sldId id="330" r:id="rId20"/>
    <p:sldId id="338" r:id="rId21"/>
    <p:sldId id="329" r:id="rId22"/>
    <p:sldId id="411" r:id="rId23"/>
    <p:sldId id="422" r:id="rId24"/>
    <p:sldId id="398" r:id="rId25"/>
    <p:sldId id="339" r:id="rId26"/>
    <p:sldId id="341" r:id="rId27"/>
    <p:sldId id="345" r:id="rId28"/>
    <p:sldId id="346" r:id="rId29"/>
    <p:sldId id="337" r:id="rId30"/>
    <p:sldId id="347" r:id="rId31"/>
    <p:sldId id="349" r:id="rId32"/>
    <p:sldId id="414" r:id="rId33"/>
    <p:sldId id="423" r:id="rId34"/>
    <p:sldId id="429" r:id="rId35"/>
    <p:sldId id="417" r:id="rId36"/>
    <p:sldId id="357" r:id="rId37"/>
    <p:sldId id="366" r:id="rId38"/>
    <p:sldId id="367" r:id="rId39"/>
    <p:sldId id="368" r:id="rId40"/>
    <p:sldId id="369" r:id="rId41"/>
    <p:sldId id="370" r:id="rId42"/>
    <p:sldId id="412" r:id="rId43"/>
    <p:sldId id="424" r:id="rId44"/>
    <p:sldId id="376" r:id="rId45"/>
    <p:sldId id="379" r:id="rId46"/>
    <p:sldId id="419" r:id="rId47"/>
    <p:sldId id="378" r:id="rId48"/>
    <p:sldId id="385" r:id="rId49"/>
    <p:sldId id="386" r:id="rId50"/>
    <p:sldId id="382" r:id="rId51"/>
    <p:sldId id="394" r:id="rId52"/>
    <p:sldId id="393" r:id="rId53"/>
    <p:sldId id="395" r:id="rId54"/>
    <p:sldId id="381" r:id="rId55"/>
    <p:sldId id="396" r:id="rId56"/>
    <p:sldId id="413" r:id="rId57"/>
    <p:sldId id="397" r:id="rId58"/>
    <p:sldId id="402" r:id="rId59"/>
    <p:sldId id="403" r:id="rId60"/>
    <p:sldId id="404" r:id="rId61"/>
    <p:sldId id="405" r:id="rId62"/>
    <p:sldId id="358" r:id="rId63"/>
    <p:sldId id="359" r:id="rId64"/>
    <p:sldId id="392" r:id="rId65"/>
    <p:sldId id="406" r:id="rId66"/>
    <p:sldId id="401" r:id="rId67"/>
    <p:sldId id="421" r:id="rId68"/>
    <p:sldId id="426" r:id="rId69"/>
    <p:sldId id="428" r:id="rId70"/>
    <p:sldId id="430" r:id="rId71"/>
    <p:sldId id="431" r:id="rId72"/>
    <p:sldId id="432" r:id="rId73"/>
    <p:sldId id="433" r:id="rId74"/>
  </p:sldIdLst>
  <p:sldSz cx="9144000" cy="6858000" type="screen4x3"/>
  <p:notesSz cx="6858000" cy="99472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8" autoAdjust="0"/>
    <p:restoredTop sz="82323" autoAdjust="0"/>
  </p:normalViewPr>
  <p:slideViewPr>
    <p:cSldViewPr snapToGrid="0">
      <p:cViewPr varScale="1">
        <p:scale>
          <a:sx n="87" d="100"/>
          <a:sy n="87" d="100"/>
        </p:scale>
        <p:origin x="1500" y="9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931"/>
    </p:cViewPr>
  </p:sorterViewPr>
  <p:notesViewPr>
    <p:cSldViewPr snapToGrid="0">
      <p:cViewPr varScale="1">
        <p:scale>
          <a:sx n="81" d="100"/>
          <a:sy n="81" d="100"/>
        </p:scale>
        <p:origin x="309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99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99091"/>
          </a:xfrm>
          <a:prstGeom prst="rect">
            <a:avLst/>
          </a:prstGeom>
        </p:spPr>
        <p:txBody>
          <a:bodyPr vert="horz" lIns="91440" tIns="45720" rIns="91440" bIns="45720" rtlCol="0"/>
          <a:lstStyle>
            <a:lvl1pPr algn="r">
              <a:defRPr sz="1200"/>
            </a:lvl1pPr>
          </a:lstStyle>
          <a:p>
            <a:fld id="{272A2195-264E-4AFF-AA38-8BFA2BB01492}" type="datetimeFigureOut">
              <a:rPr lang="zh-CN" altLang="en-US" smtClean="0"/>
              <a:t>2014/12/17</a:t>
            </a:fld>
            <a:endParaRPr lang="zh-CN" altLang="en-US"/>
          </a:p>
        </p:txBody>
      </p:sp>
      <p:sp>
        <p:nvSpPr>
          <p:cNvPr id="4" name="页脚占位符 3"/>
          <p:cNvSpPr>
            <a:spLocks noGrp="1"/>
          </p:cNvSpPr>
          <p:nvPr>
            <p:ph type="ftr" sz="quarter" idx="2"/>
          </p:nvPr>
        </p:nvSpPr>
        <p:spPr>
          <a:xfrm>
            <a:off x="0" y="9448185"/>
            <a:ext cx="2971800" cy="49909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9448185"/>
            <a:ext cx="2971800" cy="499090"/>
          </a:xfrm>
          <a:prstGeom prst="rect">
            <a:avLst/>
          </a:prstGeom>
        </p:spPr>
        <p:txBody>
          <a:bodyPr vert="horz" lIns="91440" tIns="45720" rIns="91440" bIns="45720" rtlCol="0" anchor="b"/>
          <a:lstStyle>
            <a:lvl1pPr algn="r">
              <a:defRPr sz="1200"/>
            </a:lvl1pPr>
          </a:lstStyle>
          <a:p>
            <a:fld id="{EB1D513C-E06A-48F5-B037-F8668AB943B6}" type="slidenum">
              <a:rPr lang="zh-CN" altLang="en-US" smtClean="0"/>
              <a:t>‹#›</a:t>
            </a:fld>
            <a:endParaRPr lang="zh-CN" altLang="en-US"/>
          </a:p>
        </p:txBody>
      </p:sp>
    </p:spTree>
    <p:extLst>
      <p:ext uri="{BB962C8B-B14F-4D97-AF65-F5344CB8AC3E}">
        <p14:creationId xmlns:p14="http://schemas.microsoft.com/office/powerpoint/2010/main" val="4279560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99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99091"/>
          </a:xfrm>
          <a:prstGeom prst="rect">
            <a:avLst/>
          </a:prstGeom>
        </p:spPr>
        <p:txBody>
          <a:bodyPr vert="horz" lIns="91440" tIns="45720" rIns="91440" bIns="45720" rtlCol="0"/>
          <a:lstStyle>
            <a:lvl1pPr algn="r">
              <a:defRPr sz="1200"/>
            </a:lvl1pPr>
          </a:lstStyle>
          <a:p>
            <a:fld id="{AD5B0DB0-AEF3-452E-8E05-AF2B282018E7}" type="datetimeFigureOut">
              <a:rPr lang="zh-CN" altLang="en-US" smtClean="0"/>
              <a:pPr/>
              <a:t>2014/12/17</a:t>
            </a:fld>
            <a:endParaRPr lang="zh-CN" altLang="en-US"/>
          </a:p>
        </p:txBody>
      </p:sp>
      <p:sp>
        <p:nvSpPr>
          <p:cNvPr id="4" name="幻灯片图像占位符 3"/>
          <p:cNvSpPr>
            <a:spLocks noGrp="1" noRot="1" noChangeAspect="1"/>
          </p:cNvSpPr>
          <p:nvPr>
            <p:ph type="sldImg" idx="2"/>
          </p:nvPr>
        </p:nvSpPr>
        <p:spPr>
          <a:xfrm>
            <a:off x="1190625" y="1243013"/>
            <a:ext cx="4476750" cy="3357562"/>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787126"/>
            <a:ext cx="5486400" cy="391674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448185"/>
            <a:ext cx="2971800" cy="499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9448185"/>
            <a:ext cx="2971800" cy="499090"/>
          </a:xfrm>
          <a:prstGeom prst="rect">
            <a:avLst/>
          </a:prstGeom>
        </p:spPr>
        <p:txBody>
          <a:bodyPr vert="horz" lIns="91440" tIns="45720" rIns="91440" bIns="45720" rtlCol="0" anchor="b"/>
          <a:lstStyle>
            <a:lvl1pPr algn="r">
              <a:defRPr sz="1200"/>
            </a:lvl1pPr>
          </a:lstStyle>
          <a:p>
            <a:fld id="{ADEEFE97-5AE4-4B63-9A43-E4126ACB91AA}" type="slidenum">
              <a:rPr lang="zh-CN" altLang="en-US" smtClean="0"/>
              <a:pPr/>
              <a:t>‹#›</a:t>
            </a:fld>
            <a:endParaRPr lang="zh-CN" altLang="en-US"/>
          </a:p>
        </p:txBody>
      </p:sp>
    </p:spTree>
    <p:extLst>
      <p:ext uri="{BB962C8B-B14F-4D97-AF65-F5344CB8AC3E}">
        <p14:creationId xmlns:p14="http://schemas.microsoft.com/office/powerpoint/2010/main" val="2088816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xfrm>
            <a:off x="1190625" y="1243013"/>
            <a:ext cx="4476750" cy="3357562"/>
          </a:xfrm>
          <a:noFill/>
          <a:ln>
            <a:solidFill>
              <a:srgbClr val="000000"/>
            </a:solidFill>
            <a:miter lim="800000"/>
            <a:headEnd/>
            <a:tailEnd/>
          </a:ln>
        </p:spPr>
      </p:sp>
      <p:sp>
        <p:nvSpPr>
          <p:cNvPr id="45059" name="备注占位符 2"/>
          <p:cNvSpPr>
            <a:spLocks noGrp="1"/>
          </p:cNvSpPr>
          <p:nvPr>
            <p:ph type="body" idx="1"/>
          </p:nvPr>
        </p:nvSpPr>
        <p:spPr bwMode="auto">
          <a:noFill/>
        </p:spPr>
        <p:txBody>
          <a:bodyPr/>
          <a:lstStyle/>
          <a:p>
            <a:r>
              <a:rPr lang="zh-CN" altLang="en-US" dirty="0" smtClean="0"/>
              <a:t>各位老师，同学，大家晚上好，欢迎你们来参加我的博士论文预答辩。今天我汇报的题目是基于全基因组</a:t>
            </a:r>
            <a:r>
              <a:rPr lang="en-US" altLang="zh-CN" dirty="0" smtClean="0"/>
              <a:t>DNA</a:t>
            </a:r>
            <a:r>
              <a:rPr lang="zh-CN" altLang="en-US" dirty="0" smtClean="0"/>
              <a:t>甲基化谱式的肿瘤诊断及预后生物标记物研究。我的导师是金力教授，王久存教授，指导小组还包括</a:t>
            </a:r>
            <a:r>
              <a:rPr lang="zh-CN" altLang="en-US" sz="1200" b="1" kern="100" dirty="0" smtClean="0">
                <a:solidFill>
                  <a:schemeClr val="tx1"/>
                </a:solidFill>
                <a:latin typeface="+mn-lt"/>
                <a:ea typeface="+mn-ea"/>
                <a:cs typeface="+mn-cs"/>
              </a:rPr>
              <a:t>熊墨淼教授。</a:t>
            </a:r>
            <a:endParaRPr lang="zh-CN" altLang="en-US" dirty="0" smtClean="0"/>
          </a:p>
          <a:p>
            <a:endParaRPr lang="zh-CN" altLang="en-US" dirty="0" smtClean="0"/>
          </a:p>
          <a:p>
            <a:endParaRPr lang="zh-CN" altLang="en-US" dirty="0" smtClean="0"/>
          </a:p>
        </p:txBody>
      </p:sp>
      <p:sp>
        <p:nvSpPr>
          <p:cNvPr id="4506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361ECF8-01B9-4B84-8A61-8DC2C33CD6B7}" type="slidenum">
              <a:rPr lang="zh-CN" altLang="en-US" smtClean="0">
                <a:solidFill>
                  <a:prstClr val="black"/>
                </a:solidFill>
                <a:latin typeface="Arial" pitchFamily="34" charset="0"/>
              </a:rPr>
              <a:pPr/>
              <a:t>1</a:t>
            </a:fld>
            <a:endParaRPr lang="zh-CN" altLang="en-US" smtClean="0">
              <a:solidFill>
                <a:prstClr val="black"/>
              </a:solidFill>
              <a:latin typeface="Arial" pitchFamily="34" charset="0"/>
            </a:endParaRPr>
          </a:p>
        </p:txBody>
      </p:sp>
    </p:spTree>
    <p:extLst>
      <p:ext uri="{BB962C8B-B14F-4D97-AF65-F5344CB8AC3E}">
        <p14:creationId xmlns:p14="http://schemas.microsoft.com/office/powerpoint/2010/main" val="3534192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11</a:t>
            </a:fld>
            <a:endParaRPr lang="zh-CN" altLang="en-US"/>
          </a:p>
        </p:txBody>
      </p:sp>
    </p:spTree>
    <p:extLst>
      <p:ext uri="{BB962C8B-B14F-4D97-AF65-F5344CB8AC3E}">
        <p14:creationId xmlns:p14="http://schemas.microsoft.com/office/powerpoint/2010/main" val="2010669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本部分的研究路线和流程如下：</a:t>
            </a:r>
            <a:r>
              <a:rPr lang="zh-CN" altLang="en-US" b="1" baseline="0" dirty="0" smtClean="0"/>
              <a:t> 第一节阶段的</a:t>
            </a:r>
            <a:r>
              <a:rPr lang="en-US" altLang="zh-CN" b="1" baseline="0" dirty="0" smtClean="0"/>
              <a:t>meta</a:t>
            </a:r>
            <a:r>
              <a:rPr lang="zh-CN" altLang="en-US" b="1" baseline="0" dirty="0" smtClean="0"/>
              <a:t>分析，收集文献，分层分析，</a:t>
            </a:r>
            <a:r>
              <a:rPr lang="en-US" altLang="zh-CN" b="1" baseline="0" dirty="0" smtClean="0"/>
              <a:t>Meta</a:t>
            </a:r>
            <a:r>
              <a:rPr lang="zh-CN" altLang="en-US" b="1" baseline="0" dirty="0" smtClean="0"/>
              <a:t>回归分析，</a:t>
            </a:r>
            <a:r>
              <a:rPr lang="en-US" altLang="zh-CN" b="1" baseline="0" dirty="0" smtClean="0"/>
              <a:t>SROC</a:t>
            </a:r>
            <a:r>
              <a:rPr lang="zh-CN" altLang="en-US" b="1" baseline="0" dirty="0" smtClean="0"/>
              <a:t>分析，灵敏度分析。以及第二个阶段的全基因</a:t>
            </a:r>
            <a:r>
              <a:rPr lang="en-US" altLang="zh-CN" b="1" baseline="0" dirty="0" smtClean="0"/>
              <a:t>DNA</a:t>
            </a:r>
            <a:r>
              <a:rPr lang="zh-CN" altLang="en-US" b="1" baseline="0" dirty="0" smtClean="0"/>
              <a:t>甲基化数据整理，差异甲基化分析，异质性因素亚组分析，异质性效应仿真分析，预测模型分析（</a:t>
            </a:r>
            <a:r>
              <a:rPr lang="en-US" altLang="zh-CN" b="1" baseline="0" dirty="0" smtClean="0"/>
              <a:t>ROC</a:t>
            </a:r>
            <a:r>
              <a:rPr lang="zh-CN" altLang="en-US" b="1" baseline="0" dirty="0" smtClean="0"/>
              <a:t>）。最后汇总对两部分结果进行汇总分析。下面看一下分析的结果： </a:t>
            </a:r>
            <a:endParaRPr lang="zh-CN" altLang="en-US" b="1"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12</a:t>
            </a:fld>
            <a:endParaRPr lang="zh-CN" altLang="en-US"/>
          </a:p>
        </p:txBody>
      </p:sp>
    </p:spTree>
    <p:extLst>
      <p:ext uri="{BB962C8B-B14F-4D97-AF65-F5344CB8AC3E}">
        <p14:creationId xmlns:p14="http://schemas.microsoft.com/office/powerpoint/2010/main" val="2152354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本研究对收录自</a:t>
            </a:r>
            <a:r>
              <a:rPr lang="en-US" altLang="zh-CN" dirty="0" smtClean="0"/>
              <a:t>2002</a:t>
            </a:r>
            <a:r>
              <a:rPr lang="zh-CN" altLang="en-US" dirty="0" smtClean="0"/>
              <a:t>年</a:t>
            </a:r>
            <a:r>
              <a:rPr lang="en-US" altLang="zh-CN" dirty="0" smtClean="0"/>
              <a:t>-2011</a:t>
            </a:r>
            <a:r>
              <a:rPr lang="zh-CN" altLang="en-US" dirty="0" smtClean="0"/>
              <a:t>年间在</a:t>
            </a:r>
            <a:r>
              <a:rPr lang="en-US" altLang="zh-CN" dirty="0" err="1" smtClean="0"/>
              <a:t>pubmed</a:t>
            </a:r>
            <a:r>
              <a:rPr lang="zh-CN" altLang="en-US" dirty="0" smtClean="0"/>
              <a:t>等知名数据库中研究</a:t>
            </a:r>
            <a:r>
              <a:rPr lang="en-US" altLang="zh-CN" dirty="0" smtClean="0"/>
              <a:t>APC</a:t>
            </a:r>
            <a:r>
              <a:rPr lang="zh-CN" altLang="en-US" dirty="0" smtClean="0"/>
              <a:t>基因启动子区</a:t>
            </a:r>
            <a:r>
              <a:rPr lang="en-US" altLang="zh-CN" dirty="0" smtClean="0"/>
              <a:t>DNA</a:t>
            </a:r>
            <a:r>
              <a:rPr lang="zh-CN" altLang="en-US" dirty="0" smtClean="0"/>
              <a:t>甲基化与肺癌相关性的</a:t>
            </a:r>
            <a:r>
              <a:rPr lang="en-US" altLang="zh-CN" dirty="0" smtClean="0"/>
              <a:t>506</a:t>
            </a:r>
            <a:r>
              <a:rPr lang="zh-CN" altLang="en-US" dirty="0" smtClean="0"/>
              <a:t>篇文献进行了整理，其中有</a:t>
            </a:r>
            <a:r>
              <a:rPr lang="en-US" altLang="zh-CN" dirty="0" smtClean="0"/>
              <a:t>17</a:t>
            </a:r>
            <a:r>
              <a:rPr lang="zh-CN" altLang="en-US" dirty="0" smtClean="0"/>
              <a:t>个研究采用了</a:t>
            </a:r>
            <a:r>
              <a:rPr lang="en-US" altLang="zh-CN" dirty="0" smtClean="0"/>
              <a:t>case-control</a:t>
            </a:r>
            <a:r>
              <a:rPr lang="zh-CN" altLang="en-US" dirty="0" smtClean="0"/>
              <a:t>的研究方法对</a:t>
            </a:r>
            <a:r>
              <a:rPr lang="en-US" altLang="zh-CN" dirty="0" smtClean="0"/>
              <a:t>APC</a:t>
            </a:r>
            <a:r>
              <a:rPr lang="zh-CN" altLang="en-US" dirty="0" smtClean="0"/>
              <a:t>甲基化与肺癌诊断能力进行了研究。</a:t>
            </a:r>
            <a:r>
              <a:rPr lang="en-US" altLang="zh-CN" dirty="0" smtClean="0"/>
              <a:t>17</a:t>
            </a:r>
            <a:r>
              <a:rPr lang="zh-CN" altLang="en-US" dirty="0" smtClean="0"/>
              <a:t>篇文献的基本特征包括</a:t>
            </a:r>
            <a:r>
              <a:rPr lang="en-US" altLang="zh-CN" dirty="0" smtClean="0"/>
              <a:t>1</a:t>
            </a:r>
            <a:r>
              <a:rPr lang="zh-CN" altLang="en-US" dirty="0" smtClean="0"/>
              <a:t>）平均年龄为</a:t>
            </a:r>
            <a:r>
              <a:rPr lang="en-US" altLang="zh-CN" dirty="0" smtClean="0"/>
              <a:t>53-67,2</a:t>
            </a:r>
            <a:r>
              <a:rPr lang="zh-CN" altLang="en-US" dirty="0" smtClean="0"/>
              <a:t>）共采用了</a:t>
            </a:r>
            <a:r>
              <a:rPr lang="en-US" altLang="zh-CN" dirty="0" smtClean="0"/>
              <a:t>2</a:t>
            </a:r>
            <a:r>
              <a:rPr lang="zh-CN" altLang="en-US" dirty="0" smtClean="0"/>
              <a:t>套引物，等等。</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13</a:t>
            </a:fld>
            <a:endParaRPr lang="zh-CN" altLang="en-US"/>
          </a:p>
        </p:txBody>
      </p:sp>
    </p:spTree>
    <p:extLst>
      <p:ext uri="{BB962C8B-B14F-4D97-AF65-F5344CB8AC3E}">
        <p14:creationId xmlns:p14="http://schemas.microsoft.com/office/powerpoint/2010/main" val="3127155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r>
              <a:rPr lang="zh-CN" altLang="en-US" dirty="0" smtClean="0"/>
              <a:t>通过</a:t>
            </a:r>
            <a:r>
              <a:rPr lang="en-US" altLang="zh-CN" dirty="0" smtClean="0"/>
              <a:t>meta</a:t>
            </a:r>
            <a:r>
              <a:rPr lang="zh-CN" altLang="en-US" dirty="0" smtClean="0"/>
              <a:t>分析，我们发现</a:t>
            </a:r>
            <a:r>
              <a:rPr lang="en-US" altLang="zh-CN" dirty="0" smtClean="0"/>
              <a:t>APC</a:t>
            </a:r>
            <a:r>
              <a:rPr lang="zh-CN" altLang="en-US" dirty="0" smtClean="0"/>
              <a:t>基因甲基化与肺癌显著相关</a:t>
            </a:r>
            <a:r>
              <a:rPr lang="en-US" altLang="zh-CN" dirty="0" smtClean="0"/>
              <a:t>OR=2.74-4.67</a:t>
            </a:r>
            <a:r>
              <a:rPr lang="zh-CN" altLang="en-US" dirty="0" smtClean="0"/>
              <a:t>之间，同时我们发现</a:t>
            </a:r>
            <a:r>
              <a:rPr lang="en-US" altLang="zh-CN" dirty="0" smtClean="0"/>
              <a:t>17</a:t>
            </a:r>
            <a:r>
              <a:rPr lang="zh-CN" altLang="en-US" dirty="0" smtClean="0"/>
              <a:t>篇研究存在显著地异质性，</a:t>
            </a:r>
            <a:r>
              <a:rPr lang="en-US" altLang="zh-CN" dirty="0" smtClean="0"/>
              <a:t>I2=77%</a:t>
            </a:r>
            <a:r>
              <a:rPr lang="zh-CN" altLang="en-US" dirty="0" smtClean="0"/>
              <a:t>，为此我们对异质性来源进行了深入的探讨，以促进未来甲基化标记物的临床转化所需要的注意事项。</a:t>
            </a:r>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14</a:t>
            </a:fld>
            <a:endParaRPr lang="zh-CN" altLang="en-US"/>
          </a:p>
        </p:txBody>
      </p:sp>
    </p:spTree>
    <p:extLst>
      <p:ext uri="{BB962C8B-B14F-4D97-AF65-F5344CB8AC3E}">
        <p14:creationId xmlns:p14="http://schemas.microsoft.com/office/powerpoint/2010/main" val="3697231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分层分析显示年龄和引物分层分析可以显著低降低异质性，</a:t>
            </a:r>
            <a:r>
              <a:rPr lang="en-US" altLang="zh-CN" dirty="0" smtClean="0"/>
              <a:t>APC</a:t>
            </a:r>
            <a:r>
              <a:rPr lang="zh-CN" altLang="en-US" dirty="0" smtClean="0"/>
              <a:t>甲基化与</a:t>
            </a:r>
            <a:r>
              <a:rPr lang="en-US" altLang="zh-CN" dirty="0" smtClean="0"/>
              <a:t>NSCLC</a:t>
            </a:r>
            <a:r>
              <a:rPr lang="zh-CN" altLang="en-US" dirty="0" smtClean="0"/>
              <a:t>肺癌的相关性也存在显著差异。此外对照类型及腺鳞癌比分层分析的两个亚组中</a:t>
            </a:r>
            <a:r>
              <a:rPr lang="en-US" altLang="zh-CN" dirty="0" smtClean="0"/>
              <a:t>APC</a:t>
            </a:r>
            <a:r>
              <a:rPr lang="zh-CN" altLang="en-US" dirty="0" smtClean="0"/>
              <a:t>与</a:t>
            </a:r>
            <a:r>
              <a:rPr lang="en-US" altLang="zh-CN" dirty="0" smtClean="0"/>
              <a:t>NSCLC</a:t>
            </a:r>
            <a:r>
              <a:rPr lang="zh-CN" altLang="en-US" dirty="0" smtClean="0"/>
              <a:t>的相关性也存在显著性差异，但分层时并没有显著低降低异质性，还需要更多的证据对这两个因素进行分析。这幅图显示</a:t>
            </a:r>
            <a:r>
              <a:rPr lang="en-US" altLang="zh-CN" dirty="0" smtClean="0"/>
              <a:t>APC</a:t>
            </a:r>
            <a:r>
              <a:rPr lang="zh-CN" altLang="en-US" dirty="0" smtClean="0"/>
              <a:t>甲基化在低年龄组，异体对照研究组，高腺癌比例组及</a:t>
            </a:r>
            <a:r>
              <a:rPr lang="en-US" altLang="zh-CN" dirty="0" smtClean="0"/>
              <a:t>primer</a:t>
            </a:r>
            <a:r>
              <a:rPr lang="en-US" altLang="zh-CN" baseline="0" dirty="0" smtClean="0"/>
              <a:t> set1</a:t>
            </a:r>
            <a:r>
              <a:rPr lang="zh-CN" altLang="en-US" baseline="0" dirty="0" smtClean="0"/>
              <a:t>中具有与</a:t>
            </a:r>
            <a:r>
              <a:rPr lang="en-US" altLang="zh-CN" baseline="0" dirty="0" smtClean="0"/>
              <a:t>NSCLC</a:t>
            </a:r>
            <a:r>
              <a:rPr lang="zh-CN" altLang="en-US" baseline="0" dirty="0" smtClean="0"/>
              <a:t>具有更高的相关性。</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15</a:t>
            </a:fld>
            <a:endParaRPr lang="zh-CN" altLang="en-US"/>
          </a:p>
        </p:txBody>
      </p:sp>
    </p:spTree>
    <p:extLst>
      <p:ext uri="{BB962C8B-B14F-4D97-AF65-F5344CB8AC3E}">
        <p14:creationId xmlns:p14="http://schemas.microsoft.com/office/powerpoint/2010/main" val="1924598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r>
              <a:rPr lang="zh-CN" altLang="en-US" dirty="0" smtClean="0"/>
              <a:t>多因素</a:t>
            </a:r>
            <a:r>
              <a:rPr lang="en-US" altLang="zh-CN" dirty="0" smtClean="0"/>
              <a:t>Meta</a:t>
            </a:r>
            <a:r>
              <a:rPr lang="zh-CN" altLang="en-US" dirty="0" smtClean="0"/>
              <a:t>回归对异质性来源进行分析再次确认了诊断时年龄和使用的引物为两个重要的异质性来源。同时采用敏感性</a:t>
            </a:r>
            <a:r>
              <a:rPr lang="en-US" altLang="zh-CN" dirty="0" smtClean="0"/>
              <a:t>meta</a:t>
            </a:r>
            <a:r>
              <a:rPr lang="zh-CN" altLang="en-US" dirty="0" smtClean="0"/>
              <a:t>回归分析，我们还发现组织（血清还是组织）类型，早期肿瘤的比例，以及研究目的也在一定程度上是异质性来源。</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16</a:t>
            </a:fld>
            <a:endParaRPr lang="zh-CN" altLang="en-US"/>
          </a:p>
        </p:txBody>
      </p:sp>
    </p:spTree>
    <p:extLst>
      <p:ext uri="{BB962C8B-B14F-4D97-AF65-F5344CB8AC3E}">
        <p14:creationId xmlns:p14="http://schemas.microsoft.com/office/powerpoint/2010/main" val="1323868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漏斗图分析及</a:t>
            </a:r>
            <a:r>
              <a:rPr lang="en-US" altLang="zh-CN" dirty="0" smtClean="0"/>
              <a:t>Egger</a:t>
            </a:r>
            <a:r>
              <a:rPr lang="en-US" altLang="zh-CN" baseline="0" dirty="0" smtClean="0"/>
              <a:t> test</a:t>
            </a:r>
            <a:r>
              <a:rPr lang="zh-CN" altLang="en-US" baseline="0" dirty="0" smtClean="0"/>
              <a:t>被用来</a:t>
            </a:r>
            <a:r>
              <a:rPr lang="zh-CN" altLang="en-US" dirty="0" smtClean="0"/>
              <a:t>检验所入选的</a:t>
            </a:r>
            <a:r>
              <a:rPr lang="en-US" altLang="zh-CN" dirty="0" smtClean="0"/>
              <a:t>17</a:t>
            </a:r>
            <a:r>
              <a:rPr lang="zh-CN" altLang="en-US" dirty="0" smtClean="0"/>
              <a:t>篇研究是否存在显著的发表偏倚，结果显示</a:t>
            </a:r>
            <a:r>
              <a:rPr lang="en-US" altLang="zh-CN" dirty="0" smtClean="0"/>
              <a:t>17</a:t>
            </a:r>
            <a:r>
              <a:rPr lang="zh-CN" altLang="en-US" dirty="0" smtClean="0"/>
              <a:t>篇入选文献组成的数据集存在显著的发表偏倚</a:t>
            </a:r>
            <a:r>
              <a:rPr lang="en-US" altLang="zh-CN" dirty="0" smtClean="0"/>
              <a:t>P&lt;0.00001</a:t>
            </a:r>
            <a:r>
              <a:rPr lang="zh-CN" altLang="en-US" dirty="0" smtClean="0"/>
              <a:t>，有</a:t>
            </a:r>
            <a:r>
              <a:rPr lang="en-US" altLang="zh-CN" dirty="0" smtClean="0"/>
              <a:t>8</a:t>
            </a:r>
            <a:r>
              <a:rPr lang="zh-CN" altLang="en-US" dirty="0" smtClean="0"/>
              <a:t>篇文章超出漏斗分析的</a:t>
            </a:r>
            <a:r>
              <a:rPr lang="en-US" altLang="zh-CN" dirty="0" smtClean="0"/>
              <a:t>95%</a:t>
            </a:r>
            <a:r>
              <a:rPr lang="zh-CN" altLang="en-US" dirty="0" smtClean="0"/>
              <a:t>置信区间。我们对这</a:t>
            </a:r>
            <a:r>
              <a:rPr lang="en-US" altLang="zh-CN" dirty="0" smtClean="0"/>
              <a:t>8</a:t>
            </a:r>
            <a:r>
              <a:rPr lang="zh-CN" altLang="en-US" dirty="0" smtClean="0"/>
              <a:t>篇文献进行</a:t>
            </a:r>
            <a:r>
              <a:rPr lang="en-US" altLang="zh-CN" dirty="0" err="1" smtClean="0"/>
              <a:t>impution</a:t>
            </a:r>
            <a:r>
              <a:rPr lang="zh-CN" altLang="en-US" dirty="0" smtClean="0"/>
              <a:t>对称插补处理，以校正发表偏倚后，发现</a:t>
            </a:r>
            <a:r>
              <a:rPr lang="en-US" altLang="zh-CN" dirty="0" smtClean="0"/>
              <a:t>APC</a:t>
            </a:r>
            <a:r>
              <a:rPr lang="zh-CN" altLang="en-US" dirty="0" smtClean="0"/>
              <a:t>高甲基化与</a:t>
            </a:r>
            <a:r>
              <a:rPr lang="en-US" altLang="zh-CN" dirty="0" smtClean="0"/>
              <a:t>NSCLC</a:t>
            </a:r>
            <a:r>
              <a:rPr lang="zh-CN" altLang="en-US" dirty="0" smtClean="0"/>
              <a:t>仍然具有显著的相关性。</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17</a:t>
            </a:fld>
            <a:endParaRPr lang="zh-CN" altLang="en-US"/>
          </a:p>
        </p:txBody>
      </p:sp>
    </p:spTree>
    <p:extLst>
      <p:ext uri="{BB962C8B-B14F-4D97-AF65-F5344CB8AC3E}">
        <p14:creationId xmlns:p14="http://schemas.microsoft.com/office/powerpoint/2010/main" val="770500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尽管</a:t>
            </a:r>
            <a:r>
              <a:rPr lang="en-US" altLang="zh-CN" dirty="0" smtClean="0"/>
              <a:t>meta</a:t>
            </a:r>
            <a:r>
              <a:rPr lang="zh-CN" altLang="en-US" dirty="0" smtClean="0"/>
              <a:t>分析是综合了所有的前有研究，而确定的比较可信的结论，但是不得不承认，目前的生物医学研究存在着强烈的阴性结果无法发表的情况，所以</a:t>
            </a:r>
            <a:r>
              <a:rPr lang="en-US" altLang="zh-CN" dirty="0" smtClean="0"/>
              <a:t>Meta</a:t>
            </a:r>
            <a:r>
              <a:rPr lang="zh-CN" altLang="en-US" dirty="0" smtClean="0"/>
              <a:t>分析的可靠性在医学研究中还是具有一定的局限型。为此我们进行了更进一步的验证。我们知道甲基化芯片可以提供全基因组水平几十万个位点的甲基化信号，这种信号在一定程度上是样本甲基化状态的无偏估计，且公布在公共数据集中部分探针的信息可以认为没有经过任何认为主观意愿的筛选，从而可以对</a:t>
            </a:r>
            <a:r>
              <a:rPr lang="en-US" altLang="zh-CN" dirty="0" smtClean="0"/>
              <a:t>Meta</a:t>
            </a:r>
            <a:r>
              <a:rPr lang="zh-CN" altLang="en-US" dirty="0" smtClean="0"/>
              <a:t>分析的结果进行再验证。</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18</a:t>
            </a:fld>
            <a:endParaRPr lang="zh-CN" altLang="en-US"/>
          </a:p>
        </p:txBody>
      </p:sp>
    </p:spTree>
    <p:extLst>
      <p:ext uri="{BB962C8B-B14F-4D97-AF65-F5344CB8AC3E}">
        <p14:creationId xmlns:p14="http://schemas.microsoft.com/office/powerpoint/2010/main" val="1777424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我们从</a:t>
            </a:r>
            <a:r>
              <a:rPr lang="en-US" altLang="zh-CN" b="1" kern="0" dirty="0" smtClean="0">
                <a:latin typeface="Times New Roman" panose="02020603050405020304" pitchFamily="18" charset="0"/>
                <a:ea typeface="宋体" panose="02010600030101010101" pitchFamily="2" charset="-122"/>
              </a:rPr>
              <a:t>TCGA</a:t>
            </a:r>
            <a:r>
              <a:rPr lang="zh-CN" altLang="en-US" b="1" kern="0" dirty="0" smtClean="0">
                <a:latin typeface="Times New Roman" panose="02020603050405020304" pitchFamily="18" charset="0"/>
                <a:ea typeface="宋体" panose="02010600030101010101" pitchFamily="2" charset="-122"/>
              </a:rPr>
              <a:t>计划中收集肺癌全基因组</a:t>
            </a:r>
            <a:r>
              <a:rPr lang="en-US" altLang="zh-CN" b="1" kern="0" dirty="0" smtClean="0">
                <a:latin typeface="Times New Roman" panose="02020603050405020304" pitchFamily="18" charset="0"/>
                <a:ea typeface="宋体" panose="02010600030101010101" pitchFamily="2" charset="-122"/>
              </a:rPr>
              <a:t>HM450K</a:t>
            </a:r>
            <a:r>
              <a:rPr lang="zh-CN" altLang="en-US" b="1" kern="0" dirty="0" smtClean="0">
                <a:latin typeface="Times New Roman" panose="02020603050405020304" pitchFamily="18" charset="0"/>
                <a:ea typeface="宋体" panose="02010600030101010101" pitchFamily="2" charset="-122"/>
              </a:rPr>
              <a:t>甲基化数据，进而提取了其中位于</a:t>
            </a:r>
            <a:r>
              <a:rPr lang="en-US" altLang="zh-CN" b="1" kern="0" dirty="0" smtClean="0">
                <a:latin typeface="Times New Roman" panose="02020603050405020304" pitchFamily="18" charset="0"/>
                <a:ea typeface="宋体" panose="02010600030101010101" pitchFamily="2" charset="-122"/>
              </a:rPr>
              <a:t>APC</a:t>
            </a:r>
            <a:r>
              <a:rPr lang="zh-CN" altLang="en-US" b="1" kern="0" dirty="0" smtClean="0">
                <a:latin typeface="Times New Roman" panose="02020603050405020304" pitchFamily="18" charset="0"/>
                <a:ea typeface="宋体" panose="02010600030101010101" pitchFamily="2" charset="-122"/>
              </a:rPr>
              <a:t>基因启动子区的</a:t>
            </a:r>
            <a:r>
              <a:rPr lang="en-US" altLang="zh-CN" b="1" kern="0" dirty="0" smtClean="0">
                <a:latin typeface="Times New Roman" panose="02020603050405020304" pitchFamily="18" charset="0"/>
                <a:ea typeface="宋体" panose="02010600030101010101" pitchFamily="2" charset="-122"/>
              </a:rPr>
              <a:t>6</a:t>
            </a:r>
            <a:r>
              <a:rPr lang="zh-CN" altLang="en-US" b="1" kern="0" dirty="0" smtClean="0">
                <a:latin typeface="Times New Roman" panose="02020603050405020304" pitchFamily="18" charset="0"/>
                <a:ea typeface="宋体" panose="02010600030101010101" pitchFamily="2" charset="-122"/>
              </a:rPr>
              <a:t>个甲基化探针。进而得到了他们在</a:t>
            </a:r>
            <a:r>
              <a:rPr lang="en-US" altLang="zh-CN" b="1" kern="0" dirty="0" smtClean="0">
                <a:latin typeface="Times New Roman" panose="02020603050405020304" pitchFamily="18" charset="0"/>
                <a:ea typeface="宋体" panose="02010600030101010101" pitchFamily="2" charset="-122"/>
              </a:rPr>
              <a:t>535</a:t>
            </a:r>
            <a:r>
              <a:rPr lang="zh-CN" altLang="zh-CN" b="1" kern="0" dirty="0" smtClean="0">
                <a:latin typeface="Times New Roman" panose="02020603050405020304" pitchFamily="18" charset="0"/>
                <a:ea typeface="宋体" panose="02010600030101010101" pitchFamily="2" charset="-122"/>
                <a:cs typeface="Times New Roman" panose="02020603050405020304" pitchFamily="18" charset="0"/>
              </a:rPr>
              <a:t>肺腺癌</a:t>
            </a:r>
            <a:r>
              <a:rPr lang="zh-CN" altLang="en-US" b="1" kern="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b="1" kern="0" dirty="0" smtClean="0">
                <a:latin typeface="Times New Roman" panose="02020603050405020304" pitchFamily="18" charset="0"/>
                <a:ea typeface="宋体" panose="02010600030101010101" pitchFamily="2" charset="-122"/>
              </a:rPr>
              <a:t>385</a:t>
            </a:r>
            <a:r>
              <a:rPr lang="zh-CN" altLang="zh-CN" b="1" kern="0" dirty="0" smtClean="0">
                <a:latin typeface="Times New Roman" panose="02020603050405020304" pitchFamily="18" charset="0"/>
                <a:ea typeface="宋体" panose="02010600030101010101" pitchFamily="2" charset="-122"/>
                <a:cs typeface="Times New Roman" panose="02020603050405020304" pitchFamily="18" charset="0"/>
              </a:rPr>
              <a:t>肺鳞癌</a:t>
            </a:r>
            <a:r>
              <a:rPr lang="zh-CN" altLang="en-US" b="1" kern="0" dirty="0" smtClean="0">
                <a:latin typeface="Times New Roman" panose="02020603050405020304" pitchFamily="18" charset="0"/>
                <a:ea typeface="宋体" panose="02010600030101010101" pitchFamily="2" charset="-122"/>
                <a:cs typeface="Times New Roman" panose="02020603050405020304" pitchFamily="18" charset="0"/>
              </a:rPr>
              <a:t>以及其对应的癌旁组织中的甲基化状态。通过差异甲基化分析可以看出。在肺腺癌中</a:t>
            </a:r>
            <a:r>
              <a:rPr lang="en-US" altLang="zh-CN" b="1" kern="0" dirty="0" smtClean="0">
                <a:latin typeface="Times New Roman" panose="02020603050405020304" pitchFamily="18" charset="0"/>
                <a:ea typeface="宋体" panose="02010600030101010101" pitchFamily="2" charset="-122"/>
                <a:cs typeface="Times New Roman" panose="02020603050405020304" pitchFamily="18" charset="0"/>
              </a:rPr>
              <a:t>6</a:t>
            </a:r>
            <a:r>
              <a:rPr lang="zh-CN" altLang="en-US" b="1" kern="0" dirty="0" smtClean="0">
                <a:latin typeface="Times New Roman" panose="02020603050405020304" pitchFamily="18" charset="0"/>
                <a:ea typeface="宋体" panose="02010600030101010101" pitchFamily="2" charset="-122"/>
                <a:cs typeface="Times New Roman" panose="02020603050405020304" pitchFamily="18" charset="0"/>
              </a:rPr>
              <a:t>个位点均存在显著性差异，而在鳞癌中仅有</a:t>
            </a:r>
            <a:r>
              <a:rPr lang="en-US" altLang="zh-CN" b="1" kern="0" dirty="0" smtClean="0">
                <a:latin typeface="Times New Roman" panose="02020603050405020304" pitchFamily="18" charset="0"/>
                <a:ea typeface="宋体" panose="02010600030101010101" pitchFamily="2" charset="-122"/>
                <a:cs typeface="Times New Roman" panose="02020603050405020304" pitchFamily="18" charset="0"/>
              </a:rPr>
              <a:t>2</a:t>
            </a:r>
            <a:r>
              <a:rPr lang="zh-CN" altLang="en-US" b="1" kern="0" dirty="0" smtClean="0">
                <a:latin typeface="Times New Roman" panose="02020603050405020304" pitchFamily="18" charset="0"/>
                <a:ea typeface="宋体" panose="02010600030101010101" pitchFamily="2" charset="-122"/>
                <a:cs typeface="Times New Roman" panose="02020603050405020304" pitchFamily="18" charset="0"/>
              </a:rPr>
              <a:t>个位点存现显著差异，且在腺癌中任何单位点的诊断</a:t>
            </a:r>
            <a:r>
              <a:rPr lang="en-US" altLang="zh-CN" b="1" kern="0" dirty="0" smtClean="0">
                <a:latin typeface="Times New Roman" panose="02020603050405020304" pitchFamily="18" charset="0"/>
                <a:ea typeface="宋体" panose="02010600030101010101" pitchFamily="2" charset="-122"/>
                <a:cs typeface="Times New Roman" panose="02020603050405020304" pitchFamily="18" charset="0"/>
              </a:rPr>
              <a:t>AUC</a:t>
            </a:r>
            <a:r>
              <a:rPr lang="zh-CN" altLang="en-US" b="1" kern="0" dirty="0" smtClean="0">
                <a:latin typeface="Times New Roman" panose="02020603050405020304" pitchFamily="18" charset="0"/>
                <a:ea typeface="宋体" panose="02010600030101010101" pitchFamily="2" charset="-122"/>
                <a:cs typeface="Times New Roman" panose="02020603050405020304" pitchFamily="18" charset="0"/>
              </a:rPr>
              <a:t>值都高于对应的鳞癌。共同说明了</a:t>
            </a:r>
            <a:r>
              <a:rPr lang="en-US" altLang="zh-CN" sz="1200" b="1" kern="0" dirty="0" smtClean="0">
                <a:latin typeface="Times New Roman" panose="02020603050405020304" pitchFamily="18" charset="0"/>
                <a:ea typeface="宋体" panose="02010600030101010101" pitchFamily="2" charset="-122"/>
                <a:cs typeface="Times New Roman" panose="02020603050405020304" pitchFamily="18" charset="0"/>
              </a:rPr>
              <a:t>APC</a:t>
            </a:r>
            <a:r>
              <a:rPr lang="zh-CN" altLang="en-US" sz="1200" b="1" kern="0" dirty="0" smtClean="0">
                <a:latin typeface="Times New Roman" panose="02020603050405020304" pitchFamily="18" charset="0"/>
                <a:ea typeface="宋体" panose="02010600030101010101" pitchFamily="2" charset="-122"/>
                <a:cs typeface="Times New Roman" panose="02020603050405020304" pitchFamily="18" charset="0"/>
              </a:rPr>
              <a:t>对腺癌和鳞癌的诊断效能存在显著差异的。从而印证了</a:t>
            </a:r>
            <a:r>
              <a:rPr lang="en-US" altLang="zh-CN" sz="1200" b="1" kern="0" dirty="0" smtClean="0">
                <a:latin typeface="Times New Roman" panose="02020603050405020304" pitchFamily="18" charset="0"/>
                <a:ea typeface="宋体" panose="02010600030101010101" pitchFamily="2" charset="-122"/>
                <a:cs typeface="Times New Roman" panose="02020603050405020304" pitchFamily="18" charset="0"/>
              </a:rPr>
              <a:t>Meta</a:t>
            </a:r>
            <a:r>
              <a:rPr lang="zh-CN" altLang="en-US" sz="1200" b="1" kern="0" dirty="0" smtClean="0">
                <a:latin typeface="Times New Roman" panose="02020603050405020304" pitchFamily="18" charset="0"/>
                <a:ea typeface="宋体" panose="02010600030101010101" pitchFamily="2" charset="-122"/>
                <a:cs typeface="Times New Roman" panose="02020603050405020304" pitchFamily="18" charset="0"/>
              </a:rPr>
              <a:t>分析中腺鳞癌分层分析中两个亚层之间</a:t>
            </a:r>
            <a:r>
              <a:rPr lang="en-US" altLang="zh-CN" sz="1200" b="1" kern="0" dirty="0" smtClean="0">
                <a:latin typeface="Times New Roman" panose="02020603050405020304" pitchFamily="18" charset="0"/>
                <a:ea typeface="宋体" panose="02010600030101010101" pitchFamily="2" charset="-122"/>
                <a:cs typeface="Times New Roman" panose="02020603050405020304" pitchFamily="18" charset="0"/>
              </a:rPr>
              <a:t>APC</a:t>
            </a:r>
            <a:r>
              <a:rPr lang="zh-CN" altLang="en-US" sz="1200" b="1" kern="0" dirty="0" smtClean="0">
                <a:latin typeface="Times New Roman" panose="02020603050405020304" pitchFamily="18" charset="0"/>
                <a:ea typeface="宋体" panose="02010600030101010101" pitchFamily="2" charset="-122"/>
                <a:cs typeface="Times New Roman" panose="02020603050405020304" pitchFamily="18" charset="0"/>
              </a:rPr>
              <a:t>甲基化与肺癌的关联性存在显著差异的结果。</a:t>
            </a:r>
            <a:endParaRPr lang="en-US" altLang="zh-CN" b="1" kern="0" dirty="0" smtClean="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19</a:t>
            </a:fld>
            <a:endParaRPr lang="zh-CN" altLang="en-US"/>
          </a:p>
        </p:txBody>
      </p:sp>
    </p:spTree>
    <p:extLst>
      <p:ext uri="{BB962C8B-B14F-4D97-AF65-F5344CB8AC3E}">
        <p14:creationId xmlns:p14="http://schemas.microsoft.com/office/powerpoint/2010/main" val="1343705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r>
              <a:rPr lang="zh-CN" altLang="en-US" dirty="0" smtClean="0"/>
              <a:t>采用对腺癌和鳞癌按照不同比例抽样，可以重现不同研究样本腺鳞癌比例不同的情况。抽样分析显示只有其中</a:t>
            </a:r>
            <a:r>
              <a:rPr lang="en-US" altLang="zh-CN" dirty="0" smtClean="0"/>
              <a:t>2</a:t>
            </a:r>
            <a:r>
              <a:rPr lang="zh-CN" altLang="en-US" dirty="0" smtClean="0"/>
              <a:t>个位点可以在不同腺鳞癌比例的样本中始终保持显著的差异，从而再次印证了使用不同的引物会产生较大的一致性的结果。此外对不同腺鳞比例样本中自体及异体对照的仿真分析，显示在自体和异体对照样本中</a:t>
            </a:r>
            <a:r>
              <a:rPr lang="en-US" altLang="zh-CN" dirty="0" smtClean="0"/>
              <a:t>APC</a:t>
            </a:r>
            <a:r>
              <a:rPr lang="zh-CN" altLang="en-US" dirty="0" smtClean="0"/>
              <a:t>启动子区</a:t>
            </a:r>
            <a:r>
              <a:rPr lang="en-US" altLang="zh-CN" dirty="0" smtClean="0"/>
              <a:t>DNA</a:t>
            </a:r>
            <a:r>
              <a:rPr lang="zh-CN" altLang="en-US" dirty="0" smtClean="0"/>
              <a:t>甲基化与肺癌的关联性强度存在显著性差异。这样再次验证了</a:t>
            </a:r>
            <a:r>
              <a:rPr lang="en-US" altLang="zh-CN" dirty="0" smtClean="0"/>
              <a:t>Meta</a:t>
            </a:r>
            <a:r>
              <a:rPr lang="zh-CN" altLang="en-US" dirty="0" smtClean="0"/>
              <a:t>分析中的结论。</a:t>
            </a:r>
          </a:p>
          <a:p>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20</a:t>
            </a:fld>
            <a:endParaRPr lang="zh-CN" altLang="en-US"/>
          </a:p>
        </p:txBody>
      </p:sp>
    </p:spTree>
    <p:extLst>
      <p:ext uri="{BB962C8B-B14F-4D97-AF65-F5344CB8AC3E}">
        <p14:creationId xmlns:p14="http://schemas.microsoft.com/office/powerpoint/2010/main" val="4151356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latin typeface="华文楷体" panose="02010600040101010101" pitchFamily="2" charset="-122"/>
                <a:ea typeface="华文楷体" panose="02010600040101010101" pitchFamily="2" charset="-122"/>
              </a:rPr>
              <a:t>今天汇报的内容将按照如下顺序进行展开。首先是</a:t>
            </a:r>
            <a:r>
              <a:rPr lang="en-US" altLang="zh-CN" sz="1200" b="1" dirty="0" smtClean="0">
                <a:latin typeface="华文楷体" panose="02010600040101010101" pitchFamily="2" charset="-122"/>
                <a:ea typeface="华文楷体" panose="02010600040101010101" pitchFamily="2" charset="-122"/>
              </a:rPr>
              <a:t>DNA</a:t>
            </a:r>
            <a:r>
              <a:rPr lang="zh-CN" altLang="en-US" sz="1200" b="1" dirty="0" smtClean="0">
                <a:latin typeface="华文楷体" panose="02010600040101010101" pitchFamily="2" charset="-122"/>
                <a:ea typeface="华文楷体" panose="02010600040101010101" pitchFamily="2" charset="-122"/>
              </a:rPr>
              <a:t>甲基化基础知识介绍，第一部分：</a:t>
            </a:r>
            <a:r>
              <a:rPr lang="en-US" altLang="zh-CN" sz="1200" b="1" dirty="0" smtClean="0">
                <a:latin typeface="华文楷体" panose="02010600040101010101" pitchFamily="2" charset="-122"/>
                <a:ea typeface="华文楷体" panose="02010600040101010101" pitchFamily="2" charset="-122"/>
              </a:rPr>
              <a:t>DNA</a:t>
            </a:r>
            <a:r>
              <a:rPr lang="zh-CN" altLang="en-US" sz="1200" b="1" dirty="0" smtClean="0">
                <a:latin typeface="华文楷体" panose="02010600040101010101" pitchFamily="2" charset="-122"/>
                <a:ea typeface="华文楷体" panose="02010600040101010101" pitchFamily="2" charset="-122"/>
              </a:rPr>
              <a:t>甲基化标记物在肺癌诊断中的机遇和挑战，论证了</a:t>
            </a:r>
            <a:r>
              <a:rPr lang="en-US" altLang="zh-CN" sz="1200" b="1" dirty="0" smtClean="0">
                <a:latin typeface="华文楷体" panose="02010600040101010101" pitchFamily="2" charset="-122"/>
                <a:ea typeface="华文楷体" panose="02010600040101010101" pitchFamily="2" charset="-122"/>
              </a:rPr>
              <a:t>DNA</a:t>
            </a:r>
            <a:r>
              <a:rPr lang="zh-CN" altLang="en-US" sz="1200" b="1" dirty="0" smtClean="0">
                <a:latin typeface="华文楷体" panose="02010600040101010101" pitchFamily="2" charset="-122"/>
                <a:ea typeface="华文楷体" panose="02010600040101010101" pitchFamily="2" charset="-122"/>
              </a:rPr>
              <a:t>甲基化最为肿瘤标记物的优势。第二部分，基于跨平台甲基化芯片数据建立肺癌早期诊断模型，采用芯片技术建立建立单一肿瘤诊断模型。第三部分基于跨平台甲基化芯片数据建立肺癌早期诊断模型，论证了</a:t>
            </a:r>
            <a:r>
              <a:rPr lang="en-US" altLang="zh-CN" sz="1200" b="1" dirty="0" smtClean="0">
                <a:latin typeface="华文楷体" panose="02010600040101010101" pitchFamily="2" charset="-122"/>
                <a:ea typeface="华文楷体" panose="02010600040101010101" pitchFamily="2" charset="-122"/>
              </a:rPr>
              <a:t>DNA</a:t>
            </a:r>
            <a:r>
              <a:rPr lang="zh-CN" altLang="en-US" sz="1200" b="1" dirty="0" smtClean="0">
                <a:latin typeface="华文楷体" panose="02010600040101010101" pitchFamily="2" charset="-122"/>
                <a:ea typeface="华文楷体" panose="02010600040101010101" pitchFamily="2" charset="-122"/>
              </a:rPr>
              <a:t>甲基化对多种肿瘤进行同时预测的潜力，第四部分基于甲基化特异富集测序技术鉴定甲基化肿瘤标记物，建立了基于二代测序技术下甲基化生物标记物的开发流程。最后是对</a:t>
            </a:r>
            <a:r>
              <a:rPr lang="en-US" altLang="zh-CN" sz="1200" b="1" dirty="0" smtClean="0">
                <a:latin typeface="华文楷体" panose="02010600040101010101" pitchFamily="2" charset="-122"/>
                <a:ea typeface="华文楷体" panose="02010600040101010101" pitchFamily="2" charset="-122"/>
              </a:rPr>
              <a:t>DNA</a:t>
            </a:r>
            <a:r>
              <a:rPr lang="zh-CN" altLang="en-US" sz="1200" b="1" dirty="0" smtClean="0">
                <a:latin typeface="华文楷体" panose="02010600040101010101" pitchFamily="2" charset="-122"/>
                <a:ea typeface="华文楷体" panose="02010600040101010101" pitchFamily="2" charset="-122"/>
              </a:rPr>
              <a:t>甲基化在肿瘤诊断，预后 及实时检测的研究前景，以及</a:t>
            </a:r>
            <a:r>
              <a:rPr lang="en-US" altLang="zh-CN" sz="1200" b="1" dirty="0" smtClean="0">
                <a:latin typeface="华文楷体" panose="02010600040101010101" pitchFamily="2" charset="-122"/>
                <a:ea typeface="华文楷体" panose="02010600040101010101" pitchFamily="2" charset="-122"/>
              </a:rPr>
              <a:t>DNA</a:t>
            </a:r>
            <a:r>
              <a:rPr lang="zh-CN" altLang="en-US" sz="1200" b="1" dirty="0" smtClean="0">
                <a:latin typeface="华文楷体" panose="02010600040101010101" pitchFamily="2" charset="-122"/>
                <a:ea typeface="华文楷体" panose="02010600040101010101" pitchFamily="2" charset="-122"/>
              </a:rPr>
              <a:t>甲基化未来的研究热点进行展望。</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smtClean="0">
              <a:latin typeface="华文楷体" panose="02010600040101010101" pitchFamily="2" charset="-122"/>
              <a:ea typeface="华文楷体" panose="0201060004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smtClean="0">
              <a:latin typeface="华文楷体" panose="02010600040101010101" pitchFamily="2" charset="-122"/>
              <a:ea typeface="华文楷体" panose="0201060004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smtClean="0">
              <a:latin typeface="华文楷体" panose="02010600040101010101" pitchFamily="2" charset="-122"/>
              <a:ea typeface="华文楷体" panose="02010600040101010101" pitchFamily="2" charset="-122"/>
            </a:endParaRPr>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3</a:t>
            </a:fld>
            <a:endParaRPr lang="zh-CN" altLang="en-US"/>
          </a:p>
        </p:txBody>
      </p:sp>
    </p:spTree>
    <p:extLst>
      <p:ext uri="{BB962C8B-B14F-4D97-AF65-F5344CB8AC3E}">
        <p14:creationId xmlns:p14="http://schemas.microsoft.com/office/powerpoint/2010/main" val="3073157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21</a:t>
            </a:fld>
            <a:endParaRPr lang="zh-CN" altLang="en-US"/>
          </a:p>
        </p:txBody>
      </p:sp>
    </p:spTree>
    <p:extLst>
      <p:ext uri="{BB962C8B-B14F-4D97-AF65-F5344CB8AC3E}">
        <p14:creationId xmlns:p14="http://schemas.microsoft.com/office/powerpoint/2010/main" val="511359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接下来我们进入第二部分：</a:t>
            </a:r>
            <a:r>
              <a:rPr lang="zh-CN" altLang="zh-CN" dirty="0" smtClean="0"/>
              <a:t>基于跨平台甲基化芯片数据建立肺癌早期诊断模型</a:t>
            </a:r>
            <a:endParaRPr lang="zh-CN" altLang="en-US" dirty="0" smtClean="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22</a:t>
            </a:fld>
            <a:endParaRPr lang="zh-CN" altLang="en-US"/>
          </a:p>
        </p:txBody>
      </p:sp>
    </p:spTree>
    <p:extLst>
      <p:ext uri="{BB962C8B-B14F-4D97-AF65-F5344CB8AC3E}">
        <p14:creationId xmlns:p14="http://schemas.microsoft.com/office/powerpoint/2010/main" val="3266254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这部分将从如下</a:t>
            </a:r>
            <a:r>
              <a:rPr lang="en-US" altLang="zh-CN" dirty="0" smtClean="0"/>
              <a:t>6</a:t>
            </a:r>
            <a:r>
              <a:rPr lang="zh-CN" altLang="en-US" dirty="0" smtClean="0"/>
              <a:t>个部分进行讲解，分别为背景，拟解决的科学问题，研究策略，研究路线和流程、结果和总结</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23</a:t>
            </a:fld>
            <a:endParaRPr lang="zh-CN" altLang="en-US"/>
          </a:p>
        </p:txBody>
      </p:sp>
    </p:spTree>
    <p:extLst>
      <p:ext uri="{BB962C8B-B14F-4D97-AF65-F5344CB8AC3E}">
        <p14:creationId xmlns:p14="http://schemas.microsoft.com/office/powerpoint/2010/main" val="1671728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通过前文的介绍，</a:t>
            </a:r>
            <a:r>
              <a:rPr lang="en-US" altLang="zh-CN" dirty="0" smtClean="0"/>
              <a:t>DNA</a:t>
            </a:r>
            <a:r>
              <a:rPr lang="zh-CN" altLang="en-US" dirty="0" smtClean="0"/>
              <a:t>甲基化确实具有很好的肿瘤诊断潜力。但是单基因</a:t>
            </a:r>
            <a:r>
              <a:rPr lang="en-US" altLang="zh-CN" dirty="0" smtClean="0"/>
              <a:t>DNA</a:t>
            </a:r>
            <a:r>
              <a:rPr lang="zh-CN" altLang="en-US" dirty="0" smtClean="0"/>
              <a:t>甲基化只能提供中等水平的肿瘤诊断能力，由于单个研究的样本量一般较小，大量的基于</a:t>
            </a:r>
            <a:r>
              <a:rPr lang="en-US" altLang="zh-CN" dirty="0" smtClean="0"/>
              <a:t>DNA</a:t>
            </a:r>
            <a:r>
              <a:rPr lang="zh-CN" altLang="en-US" dirty="0" smtClean="0"/>
              <a:t>甲基化的诊断模型可重复性不高，此外如何选出最优的甲基化诊断标记物组合也是一个很大的挑战。</a:t>
            </a:r>
            <a:r>
              <a:rPr lang="zh-CN" altLang="en-US" baseline="0" dirty="0" smtClean="0"/>
              <a:t> </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24</a:t>
            </a:fld>
            <a:endParaRPr lang="zh-CN" altLang="en-US"/>
          </a:p>
        </p:txBody>
      </p:sp>
    </p:spTree>
    <p:extLst>
      <p:ext uri="{BB962C8B-B14F-4D97-AF65-F5344CB8AC3E}">
        <p14:creationId xmlns:p14="http://schemas.microsoft.com/office/powerpoint/2010/main" val="398183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indent="0">
              <a:buNone/>
            </a:pPr>
            <a:r>
              <a:rPr lang="zh-CN" altLang="en-US" sz="1200" b="0" dirty="0" smtClean="0">
                <a:latin typeface="华文楷体" panose="02010600040101010101" pitchFamily="2" charset="-122"/>
                <a:ea typeface="华文楷体" panose="02010600040101010101" pitchFamily="2" charset="-122"/>
              </a:rPr>
              <a:t>因此，本部分拟要解决的科学问题如下</a:t>
            </a:r>
            <a:r>
              <a:rPr lang="en-US" altLang="zh-CN" sz="1200" b="0" dirty="0" smtClean="0">
                <a:latin typeface="华文楷体" panose="02010600040101010101" pitchFamily="2" charset="-122"/>
                <a:ea typeface="华文楷体" panose="02010600040101010101" pitchFamily="2" charset="-122"/>
              </a:rPr>
              <a:t>: 1.  </a:t>
            </a:r>
            <a:r>
              <a:rPr lang="zh-CN" altLang="en-US" sz="1200" b="0" dirty="0" smtClean="0">
                <a:latin typeface="华文楷体" panose="02010600040101010101" pitchFamily="2" charset="-122"/>
                <a:ea typeface="华文楷体" panose="02010600040101010101" pitchFamily="2" charset="-122"/>
              </a:rPr>
              <a:t>解决单个研究样本量低造成的研究重复性差的问题，</a:t>
            </a:r>
            <a:r>
              <a:rPr lang="en-US" altLang="zh-CN" sz="1200" b="0" dirty="0" smtClean="0">
                <a:latin typeface="华文楷体" panose="02010600040101010101" pitchFamily="2" charset="-122"/>
                <a:ea typeface="华文楷体" panose="02010600040101010101" pitchFamily="2" charset="-122"/>
              </a:rPr>
              <a:t>2. </a:t>
            </a:r>
            <a:r>
              <a:rPr lang="zh-CN" altLang="en-US" sz="1200" b="0" dirty="0" smtClean="0">
                <a:latin typeface="华文楷体" panose="02010600040101010101" pitchFamily="2" charset="-122"/>
                <a:ea typeface="华文楷体" panose="02010600040101010101" pitchFamily="2" charset="-122"/>
              </a:rPr>
              <a:t>筛选最佳的生物标记物组合以实现最优诊断型。我们的研究策略为： 首先合并多个独立研究的全基因组甲基化数据增加样本量，然后采用批次效应校正算法降低噪音信号，最后采用变量选择算法筛选最佳的生物标记物组合</a:t>
            </a:r>
          </a:p>
          <a:p>
            <a:pPr marL="0" indent="-457200">
              <a:buNone/>
            </a:pPr>
            <a:endParaRPr lang="zh-CN" altLang="en-US" sz="1200" b="1" dirty="0" smtClean="0">
              <a:latin typeface="华文楷体" panose="02010600040101010101" pitchFamily="2" charset="-122"/>
              <a:ea typeface="华文楷体" panose="02010600040101010101" pitchFamily="2" charset="-122"/>
            </a:endParaRPr>
          </a:p>
          <a:p>
            <a:pPr marL="0" indent="-457200">
              <a:buNone/>
            </a:pPr>
            <a:r>
              <a:rPr lang="zh-CN" altLang="en-US" sz="1200" b="1" dirty="0" smtClean="0">
                <a:latin typeface="华文楷体" panose="02010600040101010101" pitchFamily="2" charset="-122"/>
                <a:ea typeface="华文楷体" panose="02010600040101010101" pitchFamily="2" charset="-122"/>
              </a:rPr>
              <a:t> </a:t>
            </a:r>
          </a:p>
          <a:p>
            <a:pPr marL="457200" indent="-457200">
              <a:buNone/>
            </a:pPr>
            <a:endParaRPr lang="zh-CN" altLang="en-US" sz="1200" b="1" dirty="0" smtClean="0">
              <a:latin typeface="华文楷体" panose="02010600040101010101" pitchFamily="2" charset="-122"/>
              <a:ea typeface="华文楷体" panose="02010600040101010101" pitchFamily="2" charset="-122"/>
            </a:endParaRPr>
          </a:p>
          <a:p>
            <a:pPr marL="457200" indent="-457200">
              <a:buNone/>
            </a:pPr>
            <a:endParaRPr lang="zh-CN" altLang="en-US" sz="1200" b="1" dirty="0" smtClean="0">
              <a:latin typeface="华文楷体" panose="02010600040101010101" pitchFamily="2" charset="-122"/>
              <a:ea typeface="华文楷体" panose="02010600040101010101" pitchFamily="2" charset="-122"/>
            </a:endParaRPr>
          </a:p>
          <a:p>
            <a:pPr marL="457200" indent="-457200">
              <a:buNone/>
            </a:pPr>
            <a:endParaRPr lang="zh-CN" altLang="en-US" sz="1200" b="1" dirty="0" smtClean="0">
              <a:latin typeface="华文楷体" panose="02010600040101010101" pitchFamily="2" charset="-122"/>
              <a:ea typeface="华文楷体" panose="02010600040101010101" pitchFamily="2" charset="-122"/>
            </a:endParaRPr>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25</a:t>
            </a:fld>
            <a:endParaRPr lang="zh-CN" altLang="en-US"/>
          </a:p>
        </p:txBody>
      </p:sp>
    </p:spTree>
    <p:extLst>
      <p:ext uri="{BB962C8B-B14F-4D97-AF65-F5344CB8AC3E}">
        <p14:creationId xmlns:p14="http://schemas.microsoft.com/office/powerpoint/2010/main" val="3278170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r>
              <a:rPr lang="zh-CN" altLang="en-US" dirty="0" smtClean="0"/>
              <a:t>通过对</a:t>
            </a:r>
            <a:r>
              <a:rPr lang="en-US" altLang="zh-CN" dirty="0" smtClean="0"/>
              <a:t>3</a:t>
            </a:r>
            <a:r>
              <a:rPr lang="zh-CN" altLang="en-US" dirty="0" smtClean="0"/>
              <a:t>个数据集的合并，我们得到了</a:t>
            </a:r>
            <a:r>
              <a:rPr lang="en-US" altLang="zh-CN" dirty="0" smtClean="0"/>
              <a:t>107</a:t>
            </a:r>
            <a:r>
              <a:rPr lang="zh-CN" altLang="en-US" dirty="0" smtClean="0"/>
              <a:t>个基因在</a:t>
            </a:r>
            <a:r>
              <a:rPr lang="en-US" altLang="zh-CN" dirty="0" smtClean="0"/>
              <a:t>458</a:t>
            </a:r>
            <a:r>
              <a:rPr lang="zh-CN" altLang="en-US" dirty="0" smtClean="0"/>
              <a:t>个肺癌相关样本中的甲基化状态，然后通过标准化以及批次效应消除等手段获得了可以进行后续分析的数据集，批次效应消除采用了</a:t>
            </a:r>
            <a:r>
              <a:rPr lang="en-US" altLang="zh-CN" dirty="0" err="1" smtClean="0"/>
              <a:t>chenchao</a:t>
            </a:r>
            <a:r>
              <a:rPr lang="zh-CN" altLang="en-US" dirty="0" smtClean="0"/>
              <a:t>师兄博士论文所采用的</a:t>
            </a:r>
            <a:r>
              <a:rPr lang="en-US" altLang="zh-CN" dirty="0" smtClean="0"/>
              <a:t>combat</a:t>
            </a:r>
            <a:r>
              <a:rPr lang="zh-CN" altLang="en-US" dirty="0" smtClean="0"/>
              <a:t>算法，</a:t>
            </a:r>
            <a:r>
              <a:rPr lang="en-US" altLang="zh-CN" dirty="0" smtClean="0"/>
              <a:t>combat</a:t>
            </a:r>
            <a:r>
              <a:rPr lang="zh-CN" altLang="en-US" dirty="0" smtClean="0"/>
              <a:t>算法考虑到了批次信息的加性和乘性效应，被证实具有非常优良的批次效应校正能力。然后根据上述数据，采用变量的方法，我们采用结合</a:t>
            </a:r>
            <a:r>
              <a:rPr lang="en-US" altLang="zh-CN" dirty="0" smtClean="0"/>
              <a:t>leave-one cross-validation</a:t>
            </a:r>
            <a:r>
              <a:rPr lang="zh-CN" altLang="en-US" dirty="0" smtClean="0"/>
              <a:t>的</a:t>
            </a:r>
            <a:r>
              <a:rPr lang="en-US" altLang="zh-CN" dirty="0" smtClean="0"/>
              <a:t>SVM</a:t>
            </a:r>
            <a:r>
              <a:rPr lang="zh-CN" altLang="en-US" dirty="0" smtClean="0"/>
              <a:t>方法从</a:t>
            </a:r>
            <a:r>
              <a:rPr lang="en-US" altLang="zh-CN" dirty="0" smtClean="0"/>
              <a:t>107</a:t>
            </a:r>
            <a:r>
              <a:rPr lang="zh-CN" altLang="en-US" dirty="0" smtClean="0"/>
              <a:t>个基因中获得如下所示的</a:t>
            </a:r>
            <a:r>
              <a:rPr lang="en-US" altLang="zh-CN" dirty="0" smtClean="0"/>
              <a:t>5</a:t>
            </a:r>
            <a:r>
              <a:rPr lang="zh-CN" altLang="en-US" dirty="0" smtClean="0"/>
              <a:t>基因最佳的变量组合。接下来我们在来自汉族人群的</a:t>
            </a:r>
            <a:r>
              <a:rPr lang="en-US" altLang="zh-CN" dirty="0" smtClean="0"/>
              <a:t>150</a:t>
            </a:r>
            <a:r>
              <a:rPr lang="zh-CN" altLang="en-US" dirty="0" smtClean="0"/>
              <a:t>对肺癌及癌旁样本中进行了验证。五位点甲基化状态的测定，我们开发了采用基于</a:t>
            </a:r>
            <a:r>
              <a:rPr lang="en-US" altLang="zh-CN" dirty="0" smtClean="0"/>
              <a:t>Snapshot</a:t>
            </a:r>
            <a:r>
              <a:rPr lang="zh-CN" altLang="en-US" dirty="0" smtClean="0"/>
              <a:t>方法的单核苷酸延伸方法，可以同时对</a:t>
            </a:r>
            <a:r>
              <a:rPr lang="en-US" altLang="zh-CN" dirty="0" smtClean="0"/>
              <a:t>5</a:t>
            </a:r>
            <a:r>
              <a:rPr lang="zh-CN" altLang="en-US" dirty="0" smtClean="0"/>
              <a:t>个位点的甲基化进行绝对定量。在获得上述</a:t>
            </a:r>
            <a:r>
              <a:rPr lang="en-US" altLang="zh-CN" dirty="0" smtClean="0"/>
              <a:t>5</a:t>
            </a:r>
            <a:r>
              <a:rPr lang="zh-CN" altLang="en-US" dirty="0" smtClean="0"/>
              <a:t>个位点在</a:t>
            </a:r>
            <a:r>
              <a:rPr lang="en-US" altLang="zh-CN" dirty="0" smtClean="0"/>
              <a:t>300 </a:t>
            </a:r>
            <a:r>
              <a:rPr lang="zh-CN" altLang="en-US" dirty="0" smtClean="0"/>
              <a:t>个样本中甲基化状态后，我们采用多种预测模型，并结合</a:t>
            </a:r>
            <a:r>
              <a:rPr lang="en-US" altLang="zh-CN" dirty="0" smtClean="0"/>
              <a:t>Five-</a:t>
            </a:r>
            <a:r>
              <a:rPr lang="en-US" altLang="zh-CN" dirty="0" err="1" smtClean="0"/>
              <a:t>foad</a:t>
            </a:r>
            <a:r>
              <a:rPr lang="en-US" altLang="zh-CN" baseline="0" dirty="0" smtClean="0"/>
              <a:t> cross-validation</a:t>
            </a:r>
            <a:r>
              <a:rPr lang="zh-CN" altLang="en-US" dirty="0" smtClean="0"/>
              <a:t>对五位点甲基化测试的肺癌预测能力进行了评估。最终获得诊断模型灵敏度，特异性，准确性和</a:t>
            </a:r>
            <a:r>
              <a:rPr lang="en-US" altLang="zh-CN" dirty="0" smtClean="0"/>
              <a:t>AUC</a:t>
            </a:r>
            <a:r>
              <a:rPr lang="zh-CN" altLang="en-US" dirty="0" smtClean="0"/>
              <a:t>。接下来看看每个部分的结果</a:t>
            </a:r>
            <a:r>
              <a:rPr lang="en-US" altLang="zh-CN" dirty="0" smtClean="0"/>
              <a:t>.</a:t>
            </a:r>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26</a:t>
            </a:fld>
            <a:endParaRPr lang="zh-CN" altLang="en-US"/>
          </a:p>
        </p:txBody>
      </p:sp>
    </p:spTree>
    <p:extLst>
      <p:ext uri="{BB962C8B-B14F-4D97-AF65-F5344CB8AC3E}">
        <p14:creationId xmlns:p14="http://schemas.microsoft.com/office/powerpoint/2010/main" val="3603948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r>
              <a:rPr lang="zh-CN" altLang="en-US" dirty="0" smtClean="0"/>
              <a:t>采用</a:t>
            </a:r>
            <a:r>
              <a:rPr lang="en-US" altLang="zh-CN" dirty="0" smtClean="0"/>
              <a:t>PCA</a:t>
            </a:r>
            <a:r>
              <a:rPr lang="zh-CN" altLang="en-US" dirty="0" smtClean="0"/>
              <a:t>主成分分析方法，我们将三个数据集显示在</a:t>
            </a:r>
            <a:r>
              <a:rPr lang="en-US" altLang="zh-CN" dirty="0" smtClean="0"/>
              <a:t>PC1</a:t>
            </a:r>
            <a:r>
              <a:rPr lang="zh-CN" altLang="en-US" dirty="0" smtClean="0"/>
              <a:t>和</a:t>
            </a:r>
            <a:r>
              <a:rPr lang="en-US" altLang="zh-CN" dirty="0" smtClean="0"/>
              <a:t>PC2</a:t>
            </a:r>
            <a:r>
              <a:rPr lang="zh-CN" altLang="en-US" dirty="0" smtClean="0"/>
              <a:t>所构成的平面内，发现来自各个</a:t>
            </a:r>
            <a:r>
              <a:rPr lang="en-US" altLang="zh-CN" dirty="0" smtClean="0"/>
              <a:t>study</a:t>
            </a:r>
            <a:r>
              <a:rPr lang="zh-CN" altLang="en-US" dirty="0" smtClean="0"/>
              <a:t>的样本在主成分平面更加接近，这意味着三个</a:t>
            </a:r>
            <a:r>
              <a:rPr lang="en-US" altLang="zh-CN" dirty="0" smtClean="0"/>
              <a:t>study</a:t>
            </a:r>
            <a:r>
              <a:rPr lang="zh-CN" altLang="en-US" dirty="0" smtClean="0"/>
              <a:t>之间存在着显著的批次效应。在采用</a:t>
            </a:r>
            <a:r>
              <a:rPr lang="en-US" altLang="zh-CN" dirty="0" smtClean="0"/>
              <a:t>Combat</a:t>
            </a:r>
            <a:r>
              <a:rPr lang="zh-CN" altLang="en-US" dirty="0" smtClean="0"/>
              <a:t>算法对批次效应进行校正后，我们发现不同</a:t>
            </a:r>
            <a:r>
              <a:rPr lang="en-US" altLang="zh-CN" dirty="0" smtClean="0"/>
              <a:t>study</a:t>
            </a:r>
            <a:r>
              <a:rPr lang="zh-CN" altLang="en-US" dirty="0" smtClean="0"/>
              <a:t>的样本呈现出混合的模式，从而证明了</a:t>
            </a:r>
            <a:r>
              <a:rPr lang="en-US" altLang="zh-CN" dirty="0" smtClean="0"/>
              <a:t>Combat</a:t>
            </a:r>
            <a:r>
              <a:rPr lang="zh-CN" altLang="en-US" dirty="0" smtClean="0"/>
              <a:t>已经对批次效应进行了很好的消除。一般我们要求批次效应消除算法不能丢失较大的生物学信号，通过聚类分析，我们发现癌和癌旁在聚类上具有更近的距离，这意味着生物学信号得到了较好的保留。因此</a:t>
            </a:r>
            <a:r>
              <a:rPr lang="en-US" altLang="zh-CN" dirty="0" smtClean="0"/>
              <a:t>Combat</a:t>
            </a:r>
            <a:r>
              <a:rPr lang="zh-CN" altLang="en-US" dirty="0" smtClean="0"/>
              <a:t>消除批次效应的整合数据被用来进行变量选择，以确定最有的生物标记物组合。</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27</a:t>
            </a:fld>
            <a:endParaRPr lang="zh-CN" altLang="en-US"/>
          </a:p>
        </p:txBody>
      </p:sp>
    </p:spTree>
    <p:extLst>
      <p:ext uri="{BB962C8B-B14F-4D97-AF65-F5344CB8AC3E}">
        <p14:creationId xmlns:p14="http://schemas.microsoft.com/office/powerpoint/2010/main" val="3184421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r>
              <a:rPr lang="zh-CN" altLang="en-US" dirty="0" smtClean="0"/>
              <a:t>通过批次效应消除，我们得到了</a:t>
            </a:r>
            <a:r>
              <a:rPr lang="en-US" altLang="zh-CN" dirty="0" smtClean="0"/>
              <a:t>107</a:t>
            </a:r>
            <a:r>
              <a:rPr lang="zh-CN" altLang="en-US" dirty="0" smtClean="0"/>
              <a:t>个基因的</a:t>
            </a:r>
            <a:r>
              <a:rPr lang="en-US" altLang="zh-CN" dirty="0" smtClean="0"/>
              <a:t>112</a:t>
            </a:r>
            <a:r>
              <a:rPr lang="zh-CN" altLang="en-US" dirty="0" smtClean="0"/>
              <a:t>个位点在</a:t>
            </a:r>
            <a:r>
              <a:rPr lang="en-US" altLang="zh-CN" dirty="0" smtClean="0"/>
              <a:t>352</a:t>
            </a:r>
            <a:r>
              <a:rPr lang="zh-CN" altLang="en-US" dirty="0" smtClean="0"/>
              <a:t>个</a:t>
            </a:r>
            <a:r>
              <a:rPr lang="en-US" altLang="zh-CN" dirty="0" smtClean="0"/>
              <a:t>NSCLC</a:t>
            </a:r>
            <a:r>
              <a:rPr lang="zh-CN" altLang="en-US" dirty="0" smtClean="0"/>
              <a:t>和</a:t>
            </a:r>
            <a:r>
              <a:rPr lang="en-US" altLang="zh-CN" dirty="0" smtClean="0"/>
              <a:t>106</a:t>
            </a:r>
            <a:r>
              <a:rPr lang="zh-CN" altLang="en-US" dirty="0" smtClean="0"/>
              <a:t>个癌旁对照的中甲基化状态，通过支持向量机算法结合</a:t>
            </a:r>
            <a:r>
              <a:rPr lang="en-US" altLang="zh-CN" dirty="0" smtClean="0"/>
              <a:t>leave</a:t>
            </a:r>
            <a:r>
              <a:rPr lang="en-US" altLang="zh-CN" baseline="0" dirty="0" smtClean="0"/>
              <a:t>-one cross-validation,</a:t>
            </a:r>
            <a:r>
              <a:rPr lang="zh-CN" altLang="en-US" baseline="0" dirty="0" smtClean="0"/>
              <a:t>我们确定了五个最优的生物标记物组合，如下所示，他们在肺癌和对照中具有显著性甲基化频率的差异。五个五个位点所组成的甲基化预测模型的正确度可以达到</a:t>
            </a:r>
            <a:r>
              <a:rPr lang="en-US" altLang="zh-CN" baseline="0" dirty="0" smtClean="0"/>
              <a:t>98.98%</a:t>
            </a:r>
            <a:r>
              <a:rPr lang="zh-CN" altLang="en-US" baseline="0" dirty="0" smtClean="0"/>
              <a:t>。因此我们打算将上述</a:t>
            </a:r>
            <a:r>
              <a:rPr lang="en-US" altLang="zh-CN" baseline="0" dirty="0" smtClean="0"/>
              <a:t>5</a:t>
            </a:r>
            <a:r>
              <a:rPr lang="zh-CN" altLang="en-US" baseline="0" dirty="0" smtClean="0"/>
              <a:t>个位点在一组来自汉族人群的</a:t>
            </a:r>
            <a:r>
              <a:rPr lang="en-US" altLang="zh-CN" baseline="0" dirty="0" smtClean="0"/>
              <a:t>NSCLC</a:t>
            </a:r>
            <a:r>
              <a:rPr lang="zh-CN" altLang="en-US" baseline="0" dirty="0" smtClean="0"/>
              <a:t>及其对照中进行验证，从而评估这个五位点诊断模型在汉族人群中的应用前景。</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28</a:t>
            </a:fld>
            <a:endParaRPr lang="zh-CN" altLang="en-US"/>
          </a:p>
        </p:txBody>
      </p:sp>
    </p:spTree>
    <p:extLst>
      <p:ext uri="{BB962C8B-B14F-4D97-AF65-F5344CB8AC3E}">
        <p14:creationId xmlns:p14="http://schemas.microsoft.com/office/powerpoint/2010/main" val="15497833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甲基化的测定，我们联合天昊公司创立了基于</a:t>
            </a:r>
            <a:r>
              <a:rPr lang="en-US" altLang="zh-CN" dirty="0" smtClean="0"/>
              <a:t>Snapshot</a:t>
            </a:r>
            <a:r>
              <a:rPr lang="zh-CN" altLang="en-US" dirty="0" smtClean="0"/>
              <a:t>对甲基化进行检测的</a:t>
            </a:r>
            <a:r>
              <a:rPr lang="en-US" altLang="zh-CN" sz="1200" kern="0" dirty="0" smtClean="0">
                <a:latin typeface="Times New Roman" panose="02020603050405020304" pitchFamily="18" charset="0"/>
                <a:ea typeface="宋体" panose="02010600030101010101" pitchFamily="2" charset="-122"/>
              </a:rPr>
              <a:t>MSD-</a:t>
            </a:r>
            <a:r>
              <a:rPr lang="en-US" altLang="zh-CN" sz="1200" kern="0" dirty="0" err="1" smtClean="0">
                <a:latin typeface="Times New Roman" panose="02020603050405020304" pitchFamily="18" charset="0"/>
                <a:ea typeface="宋体" panose="02010600030101010101" pitchFamily="2" charset="-122"/>
              </a:rPr>
              <a:t>SNuPET</a:t>
            </a:r>
            <a:r>
              <a:rPr lang="zh-CN" altLang="en-US" dirty="0" smtClean="0"/>
              <a:t>方法。从而对上述</a:t>
            </a:r>
            <a:r>
              <a:rPr lang="en-US" altLang="zh-CN" dirty="0" smtClean="0"/>
              <a:t>5</a:t>
            </a:r>
            <a:r>
              <a:rPr lang="zh-CN" altLang="en-US" dirty="0" smtClean="0"/>
              <a:t>个位点在</a:t>
            </a:r>
            <a:r>
              <a:rPr lang="en-US" altLang="zh-CN" dirty="0" smtClean="0"/>
              <a:t>150</a:t>
            </a:r>
            <a:r>
              <a:rPr lang="zh-CN" altLang="en-US" dirty="0" smtClean="0"/>
              <a:t>个中国汉族</a:t>
            </a:r>
            <a:r>
              <a:rPr lang="en-US" altLang="zh-CN" dirty="0" smtClean="0"/>
              <a:t>NSCLC</a:t>
            </a:r>
            <a:r>
              <a:rPr lang="zh-CN" altLang="en-US" dirty="0" smtClean="0"/>
              <a:t>病人癌及癌旁组织中进行了检测。</a:t>
            </a:r>
            <a:r>
              <a:rPr lang="en-US" altLang="zh-CN" dirty="0" smtClean="0"/>
              <a:t>150</a:t>
            </a:r>
            <a:r>
              <a:rPr lang="zh-CN" altLang="en-US" dirty="0" smtClean="0"/>
              <a:t>个病人的资料如下，其中</a:t>
            </a:r>
            <a:r>
              <a:rPr lang="en-US" altLang="zh-CN" dirty="0" smtClean="0"/>
              <a:t>60%</a:t>
            </a:r>
            <a:r>
              <a:rPr lang="zh-CN" altLang="en-US" dirty="0" smtClean="0"/>
              <a:t>以上是早期</a:t>
            </a:r>
            <a:r>
              <a:rPr lang="en-US" altLang="zh-CN" dirty="0" smtClean="0"/>
              <a:t>NSCLC</a:t>
            </a:r>
            <a:r>
              <a:rPr lang="zh-CN" altLang="en-US" dirty="0" smtClean="0"/>
              <a:t>，并且</a:t>
            </a:r>
            <a:r>
              <a:rPr lang="en-US" altLang="zh-CN" dirty="0" smtClean="0"/>
              <a:t>70%</a:t>
            </a:r>
            <a:r>
              <a:rPr lang="zh-CN" altLang="en-US" dirty="0" smtClean="0"/>
              <a:t>以上为中高分化的</a:t>
            </a:r>
            <a:r>
              <a:rPr lang="en-US" altLang="zh-CN" dirty="0" smtClean="0"/>
              <a:t>NSCLC</a:t>
            </a:r>
            <a:r>
              <a:rPr lang="zh-CN" altLang="en-US" dirty="0" smtClean="0"/>
              <a:t>。</a:t>
            </a:r>
            <a:r>
              <a:rPr lang="zh-CN" altLang="en-US" sz="1200" kern="0" dirty="0" smtClean="0">
                <a:latin typeface="Times New Roman" panose="02020603050405020304" pitchFamily="18" charset="0"/>
                <a:ea typeface="宋体" panose="02010600030101010101" pitchFamily="2" charset="-122"/>
              </a:rPr>
              <a:t>为了增加对</a:t>
            </a:r>
            <a:r>
              <a:rPr lang="en-US" altLang="zh-CN" sz="1200" kern="0" dirty="0" smtClean="0">
                <a:latin typeface="Times New Roman" panose="02020603050405020304" pitchFamily="18" charset="0"/>
                <a:ea typeface="宋体" panose="02010600030101010101" pitchFamily="2" charset="-122"/>
              </a:rPr>
              <a:t>MSD-</a:t>
            </a:r>
            <a:r>
              <a:rPr lang="en-US" altLang="zh-CN" sz="1200" kern="0" dirty="0" err="1" smtClean="0">
                <a:latin typeface="Times New Roman" panose="02020603050405020304" pitchFamily="18" charset="0"/>
                <a:ea typeface="宋体" panose="02010600030101010101" pitchFamily="2" charset="-122"/>
              </a:rPr>
              <a:t>SNuPET</a:t>
            </a:r>
            <a:r>
              <a:rPr lang="zh-CN" altLang="en-US" sz="1200" kern="1200" dirty="0" smtClean="0">
                <a:latin typeface="+mn-lt"/>
                <a:ea typeface="+mn-ea"/>
              </a:rPr>
              <a:t>方法的质控，我们引入了两个质控位点， 包括</a:t>
            </a:r>
            <a:r>
              <a:rPr lang="en-US" altLang="zh-CN" sz="1200" kern="1200" dirty="0" smtClean="0">
                <a:latin typeface="+mn-lt"/>
                <a:ea typeface="+mn-ea"/>
              </a:rPr>
              <a:t>Line-1</a:t>
            </a:r>
            <a:r>
              <a:rPr lang="zh-CN" altLang="en-US" sz="1200" kern="1200" dirty="0" smtClean="0">
                <a:latin typeface="+mn-lt"/>
                <a:ea typeface="+mn-ea"/>
              </a:rPr>
              <a:t>，作为</a:t>
            </a:r>
            <a:r>
              <a:rPr lang="en-US" altLang="zh-CN" sz="1200" kern="1200" dirty="0" err="1" smtClean="0">
                <a:latin typeface="+mn-lt"/>
                <a:ea typeface="+mn-ea"/>
              </a:rPr>
              <a:t>postive</a:t>
            </a:r>
            <a:r>
              <a:rPr lang="zh-CN" altLang="en-US" sz="1200" kern="1200" dirty="0" smtClean="0">
                <a:latin typeface="+mn-lt"/>
                <a:ea typeface="+mn-ea"/>
              </a:rPr>
              <a:t>的</a:t>
            </a:r>
            <a:r>
              <a:rPr lang="en-US" altLang="zh-CN" sz="1200" kern="1200" dirty="0" smtClean="0">
                <a:latin typeface="+mn-lt"/>
                <a:ea typeface="+mn-ea"/>
              </a:rPr>
              <a:t>control</a:t>
            </a:r>
            <a:r>
              <a:rPr lang="zh-CN" altLang="en-US" sz="1200" kern="1200" dirty="0" smtClean="0">
                <a:latin typeface="+mn-lt"/>
                <a:ea typeface="+mn-ea"/>
              </a:rPr>
              <a:t>，我们已知</a:t>
            </a:r>
            <a:r>
              <a:rPr lang="en-US" altLang="zh-CN" sz="1200" kern="1200" dirty="0" smtClean="0">
                <a:latin typeface="+mn-lt"/>
                <a:ea typeface="+mn-ea"/>
              </a:rPr>
              <a:t>LINE-1</a:t>
            </a:r>
            <a:r>
              <a:rPr lang="zh-CN" altLang="en-US" sz="1200" kern="1200" dirty="0" smtClean="0">
                <a:latin typeface="+mn-lt"/>
                <a:ea typeface="+mn-ea"/>
              </a:rPr>
              <a:t>在</a:t>
            </a:r>
            <a:r>
              <a:rPr lang="en-US" altLang="zh-CN" sz="1200" kern="1200" dirty="0" smtClean="0">
                <a:latin typeface="+mn-lt"/>
                <a:ea typeface="+mn-ea"/>
              </a:rPr>
              <a:t>NSCLC</a:t>
            </a:r>
            <a:r>
              <a:rPr lang="zh-CN" altLang="en-US" sz="1200" kern="1200" dirty="0" smtClean="0">
                <a:latin typeface="+mn-lt"/>
                <a:ea typeface="+mn-ea"/>
              </a:rPr>
              <a:t>中呈现显著的低甲基化水平。检测结果发现</a:t>
            </a:r>
            <a:r>
              <a:rPr lang="en-US" altLang="zh-CN" sz="1200" kern="1200" dirty="0" smtClean="0">
                <a:latin typeface="+mn-lt"/>
                <a:ea typeface="+mn-ea"/>
              </a:rPr>
              <a:t>LINE-1</a:t>
            </a:r>
            <a:r>
              <a:rPr lang="zh-CN" altLang="en-US" sz="1200" kern="1200" dirty="0" smtClean="0">
                <a:latin typeface="+mn-lt"/>
                <a:ea typeface="+mn-ea"/>
              </a:rPr>
              <a:t>在我们的肺癌样本中呈现显著的低甲基化状态，</a:t>
            </a:r>
            <a:r>
              <a:rPr lang="en-US" altLang="zh-CN" sz="1200" kern="1200" dirty="0" smtClean="0">
                <a:latin typeface="+mn-lt"/>
                <a:ea typeface="+mn-ea"/>
              </a:rPr>
              <a:t>P=2.39</a:t>
            </a:r>
            <a:r>
              <a:rPr lang="zh-CN" altLang="en-US" sz="1200" kern="1200" dirty="0" smtClean="0">
                <a:latin typeface="+mn-lt"/>
                <a:ea typeface="+mn-ea"/>
              </a:rPr>
              <a:t>*</a:t>
            </a:r>
            <a:r>
              <a:rPr lang="en-US" altLang="zh-CN" sz="1200" kern="1200" dirty="0" smtClean="0">
                <a:latin typeface="+mn-lt"/>
                <a:ea typeface="+mn-ea"/>
              </a:rPr>
              <a:t>10-12</a:t>
            </a:r>
            <a:r>
              <a:rPr lang="zh-CN" altLang="en-US" sz="1200" kern="1200" dirty="0" smtClean="0">
                <a:latin typeface="+mn-lt"/>
                <a:ea typeface="+mn-ea"/>
              </a:rPr>
              <a:t>。此外我们还引入一个</a:t>
            </a:r>
            <a:r>
              <a:rPr lang="en-US" altLang="zh-CN" sz="1200" kern="1200" dirty="0" smtClean="0">
                <a:latin typeface="+mn-lt"/>
                <a:ea typeface="+mn-ea"/>
              </a:rPr>
              <a:t>reference</a:t>
            </a:r>
            <a:r>
              <a:rPr lang="zh-CN" altLang="en-US" sz="1200" kern="1200" dirty="0" smtClean="0">
                <a:latin typeface="+mn-lt"/>
                <a:ea typeface="+mn-ea"/>
              </a:rPr>
              <a:t>位点，</a:t>
            </a:r>
            <a:r>
              <a:rPr lang="en-US" altLang="zh-CN" sz="1200" kern="1200" dirty="0" smtClean="0">
                <a:latin typeface="+mn-lt"/>
                <a:ea typeface="+mn-ea"/>
              </a:rPr>
              <a:t>reference</a:t>
            </a:r>
            <a:r>
              <a:rPr lang="zh-CN" altLang="en-US" sz="1200" kern="1200" dirty="0" smtClean="0">
                <a:latin typeface="+mn-lt"/>
                <a:ea typeface="+mn-ea"/>
              </a:rPr>
              <a:t>来自非</a:t>
            </a:r>
            <a:r>
              <a:rPr lang="en-US" altLang="zh-CN" sz="1200" kern="1200" dirty="0" err="1" smtClean="0">
                <a:latin typeface="+mn-lt"/>
                <a:ea typeface="+mn-ea"/>
              </a:rPr>
              <a:t>CpG</a:t>
            </a:r>
            <a:r>
              <a:rPr lang="zh-CN" altLang="en-US" sz="1200" kern="1200" dirty="0" smtClean="0">
                <a:latin typeface="+mn-lt"/>
                <a:ea typeface="+mn-ea"/>
              </a:rPr>
              <a:t>位点的</a:t>
            </a:r>
            <a:r>
              <a:rPr lang="en-US" altLang="zh-CN" sz="1200" kern="1200" dirty="0" smtClean="0">
                <a:latin typeface="+mn-lt"/>
                <a:ea typeface="+mn-ea"/>
              </a:rPr>
              <a:t>C</a:t>
            </a:r>
            <a:r>
              <a:rPr lang="zh-CN" altLang="en-US" sz="1200" kern="1200" dirty="0" smtClean="0">
                <a:latin typeface="+mn-lt"/>
                <a:ea typeface="+mn-ea"/>
              </a:rPr>
              <a:t>，所以理论上应该完全呈现去甲基化状态，且在癌及癌旁组没有显著性差异。检测结果发现</a:t>
            </a:r>
            <a:r>
              <a:rPr lang="en-US" altLang="zh-CN" sz="1200" kern="1200" dirty="0" smtClean="0">
                <a:latin typeface="+mn-lt"/>
                <a:ea typeface="+mn-ea"/>
              </a:rPr>
              <a:t>Ref</a:t>
            </a:r>
            <a:r>
              <a:rPr lang="zh-CN" altLang="en-US" sz="1200" kern="1200" dirty="0" smtClean="0">
                <a:latin typeface="+mn-lt"/>
                <a:ea typeface="+mn-ea"/>
              </a:rPr>
              <a:t>位点的甲基化状态全部低于</a:t>
            </a:r>
            <a:r>
              <a:rPr lang="en-US" altLang="zh-CN" sz="1200" kern="1200" dirty="0" smtClean="0">
                <a:latin typeface="+mn-lt"/>
                <a:ea typeface="+mn-ea"/>
              </a:rPr>
              <a:t>0.03</a:t>
            </a:r>
            <a:r>
              <a:rPr lang="zh-CN" altLang="en-US" sz="1200" kern="1200" dirty="0" smtClean="0">
                <a:latin typeface="+mn-lt"/>
                <a:ea typeface="+mn-ea"/>
              </a:rPr>
              <a:t>，且在癌及癌旁无显著差异。因此，</a:t>
            </a:r>
            <a:r>
              <a:rPr lang="en-US" altLang="zh-CN" sz="1200" kern="0" dirty="0" smtClean="0">
                <a:latin typeface="Times New Roman" panose="02020603050405020304" pitchFamily="18" charset="0"/>
                <a:ea typeface="宋体" panose="02010600030101010101" pitchFamily="2" charset="-122"/>
              </a:rPr>
              <a:t>MSD-</a:t>
            </a:r>
            <a:r>
              <a:rPr lang="en-US" altLang="zh-CN" sz="1200" kern="0" dirty="0" err="1" smtClean="0">
                <a:latin typeface="Times New Roman" panose="02020603050405020304" pitchFamily="18" charset="0"/>
                <a:ea typeface="宋体" panose="02010600030101010101" pitchFamily="2" charset="-122"/>
              </a:rPr>
              <a:t>SNuPET</a:t>
            </a:r>
            <a:r>
              <a:rPr lang="zh-CN" altLang="en-US" sz="1200" kern="0" dirty="0" smtClean="0">
                <a:latin typeface="Times New Roman" panose="02020603050405020304" pitchFamily="18" charset="0"/>
                <a:ea typeface="宋体" panose="02010600030101010101" pitchFamily="2" charset="-122"/>
              </a:rPr>
              <a:t>是一种稳定的甲基化测定技术，</a:t>
            </a:r>
            <a:r>
              <a:rPr lang="en-US" altLang="zh-CN" sz="1200" kern="0" dirty="0" smtClean="0">
                <a:latin typeface="Times New Roman" panose="02020603050405020304" pitchFamily="18" charset="0"/>
                <a:ea typeface="宋体" panose="02010600030101010101" pitchFamily="2" charset="-122"/>
                <a:cs typeface="Times New Roman" panose="02020603050405020304" pitchFamily="18" charset="0"/>
              </a:rPr>
              <a:t>5</a:t>
            </a:r>
            <a:r>
              <a:rPr lang="zh-CN" altLang="en-US" sz="1200" kern="0" dirty="0" smtClean="0">
                <a:latin typeface="Times New Roman" panose="02020603050405020304" pitchFamily="18" charset="0"/>
                <a:ea typeface="宋体" panose="02010600030101010101" pitchFamily="2" charset="-122"/>
                <a:cs typeface="Times New Roman" panose="02020603050405020304" pitchFamily="18" charset="0"/>
              </a:rPr>
              <a:t>个候选靶点的甲基化和筛选阶段的状态吻合，在癌和癌旁中存在显著的差异，具体的癌及癌甲基化比较如下页所示。</a:t>
            </a:r>
            <a:endParaRPr lang="en-US" altLang="zh-CN" sz="1200" kern="0" dirty="0" smtClean="0">
              <a:latin typeface="Times New Roman" panose="02020603050405020304" pitchFamily="18" charset="0"/>
              <a:ea typeface="宋体"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0" dirty="0" smtClean="0">
              <a:latin typeface="Times New Roman" panose="02020603050405020304" pitchFamily="18" charset="0"/>
              <a:ea typeface="宋体"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0" dirty="0" smtClean="0">
              <a:latin typeface="Times New Roman" panose="02020603050405020304" pitchFamily="18" charset="0"/>
              <a:ea typeface="宋体"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0" dirty="0" smtClean="0">
                <a:latin typeface="Times New Roman" panose="02020603050405020304" pitchFamily="18" charset="0"/>
                <a:ea typeface="宋体" panose="02010600030101010101" pitchFamily="2" charset="-122"/>
                <a:cs typeface="Times New Roman" panose="02020603050405020304" pitchFamily="18" charset="0"/>
              </a:rPr>
              <a:t>尝试了用常规的</a:t>
            </a:r>
            <a:r>
              <a:rPr lang="en-US" altLang="zh-CN" sz="1200" kern="0" dirty="0" smtClean="0">
                <a:latin typeface="Times New Roman" panose="02020603050405020304" pitchFamily="18" charset="0"/>
                <a:ea typeface="宋体" panose="02010600030101010101" pitchFamily="2" charset="-122"/>
                <a:cs typeface="Times New Roman" panose="02020603050405020304" pitchFamily="18" charset="0"/>
              </a:rPr>
              <a:t>beta=0.2</a:t>
            </a:r>
            <a:r>
              <a:rPr lang="zh-CN" altLang="en-US" sz="1200" kern="0" dirty="0" smtClean="0">
                <a:latin typeface="Times New Roman" panose="02020603050405020304" pitchFamily="18" charset="0"/>
                <a:ea typeface="宋体" panose="02010600030101010101" pitchFamily="2" charset="-122"/>
                <a:cs typeface="Times New Roman" panose="02020603050405020304" pitchFamily="18" charset="0"/>
              </a:rPr>
              <a:t>为阈值时，和现有结果差异不是很大。</a:t>
            </a:r>
            <a:endParaRPr lang="en-US" altLang="zh-CN" sz="1200" kern="0" dirty="0" smtClean="0">
              <a:latin typeface="Times New Roman" panose="02020603050405020304" pitchFamily="18" charset="0"/>
              <a:ea typeface="宋体"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29</a:t>
            </a:fld>
            <a:endParaRPr lang="zh-CN" altLang="en-US"/>
          </a:p>
        </p:txBody>
      </p:sp>
    </p:spTree>
    <p:extLst>
      <p:ext uri="{BB962C8B-B14F-4D97-AF65-F5344CB8AC3E}">
        <p14:creationId xmlns:p14="http://schemas.microsoft.com/office/powerpoint/2010/main" val="33848877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r>
              <a:rPr lang="zh-CN" altLang="en-US" dirty="0" smtClean="0"/>
              <a:t>可以看到这</a:t>
            </a:r>
            <a:r>
              <a:rPr lang="en-US" altLang="zh-CN" dirty="0" smtClean="0"/>
              <a:t>5</a:t>
            </a:r>
            <a:r>
              <a:rPr lang="zh-CN" altLang="en-US" dirty="0" smtClean="0"/>
              <a:t>个位点癌及癌旁，在获得上述</a:t>
            </a:r>
            <a:r>
              <a:rPr lang="en-US" altLang="zh-CN" dirty="0" smtClean="0"/>
              <a:t>5</a:t>
            </a:r>
            <a:r>
              <a:rPr lang="zh-CN" altLang="en-US" dirty="0" smtClean="0"/>
              <a:t>个位点在中国</a:t>
            </a:r>
            <a:r>
              <a:rPr lang="en-US" altLang="zh-CN" dirty="0" smtClean="0"/>
              <a:t>NSCLC</a:t>
            </a:r>
            <a:r>
              <a:rPr lang="zh-CN" altLang="en-US" dirty="0" smtClean="0"/>
              <a:t>人群中的甲基化状态后，我们试图建立中国人群的基于</a:t>
            </a:r>
            <a:r>
              <a:rPr lang="en-US" altLang="zh-CN" dirty="0" smtClean="0"/>
              <a:t>5</a:t>
            </a:r>
            <a:r>
              <a:rPr lang="zh-CN" altLang="en-US" dirty="0" smtClean="0"/>
              <a:t>位点甲基化的</a:t>
            </a:r>
            <a:r>
              <a:rPr lang="en-US" altLang="zh-CN" dirty="0" smtClean="0"/>
              <a:t>NSCLC</a:t>
            </a:r>
            <a:r>
              <a:rPr lang="zh-CN" altLang="en-US" dirty="0" smtClean="0"/>
              <a:t>预测模型。</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30</a:t>
            </a:fld>
            <a:endParaRPr lang="zh-CN" altLang="en-US"/>
          </a:p>
        </p:txBody>
      </p:sp>
    </p:spTree>
    <p:extLst>
      <p:ext uri="{BB962C8B-B14F-4D97-AF65-F5344CB8AC3E}">
        <p14:creationId xmlns:p14="http://schemas.microsoft.com/office/powerpoint/2010/main" val="869230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DNA </a:t>
            </a:r>
            <a:r>
              <a:rPr lang="zh-CN" altLang="en-US" sz="1200" dirty="0" smtClean="0"/>
              <a:t>甲基化是指发生在</a:t>
            </a:r>
            <a:r>
              <a:rPr lang="en-US" altLang="zh-CN" sz="1200" dirty="0" smtClean="0"/>
              <a:t>DNA</a:t>
            </a:r>
            <a:r>
              <a:rPr lang="zh-CN" altLang="en-US" sz="1200" dirty="0" smtClean="0"/>
              <a:t>碱基上的甲基化修饰。他是由</a:t>
            </a:r>
            <a:r>
              <a:rPr lang="en-US" altLang="zh-CN" sz="1200" dirty="0" smtClean="0"/>
              <a:t>DNA</a:t>
            </a:r>
            <a:r>
              <a:rPr lang="zh-CN" altLang="en-US" sz="1200" dirty="0" smtClean="0"/>
              <a:t>甲基转移酶以</a:t>
            </a:r>
            <a:r>
              <a:rPr lang="en-US" altLang="zh-CN" sz="1200" dirty="0" smtClean="0"/>
              <a:t>S-</a:t>
            </a:r>
            <a:r>
              <a:rPr lang="zh-CN" altLang="en-US" sz="1200" dirty="0" smtClean="0"/>
              <a:t>腺苷甲硫氨酸为唯一甲基供体对对特定碱基的碳原子或者其他原子的过程。一般而言人类成熟体细胞基因组上的</a:t>
            </a:r>
            <a:r>
              <a:rPr lang="en-US" altLang="zh-CN" sz="1200" dirty="0" smtClean="0"/>
              <a:t>DNA</a:t>
            </a:r>
            <a:r>
              <a:rPr lang="zh-CN" altLang="en-US" sz="1200" dirty="0" smtClean="0"/>
              <a:t>甲基化只发生在</a:t>
            </a:r>
            <a:r>
              <a:rPr lang="en-US" altLang="zh-CN" sz="1200" dirty="0" err="1" smtClean="0"/>
              <a:t>CpG</a:t>
            </a:r>
            <a:r>
              <a:rPr lang="zh-CN" altLang="en-US" sz="1200" dirty="0" smtClean="0"/>
              <a:t>二核苷酸对上，基因组中</a:t>
            </a:r>
            <a:r>
              <a:rPr lang="en-US" altLang="zh-CN" sz="1200" dirty="0" smtClean="0"/>
              <a:t>70-80% </a:t>
            </a:r>
            <a:r>
              <a:rPr lang="zh-CN" altLang="en-US" sz="1200" dirty="0" smtClean="0"/>
              <a:t>的</a:t>
            </a:r>
            <a:r>
              <a:rPr lang="en-US" altLang="zh-CN" sz="1200" dirty="0" err="1" smtClean="0"/>
              <a:t>CpG</a:t>
            </a:r>
            <a:r>
              <a:rPr lang="zh-CN" altLang="en-US" sz="1200" dirty="0" smtClean="0"/>
              <a:t>二核苷酸是呈甲基化状态，其余</a:t>
            </a:r>
            <a:r>
              <a:rPr lang="en-US" altLang="zh-CN" sz="1200" dirty="0" smtClean="0"/>
              <a:t>20%</a:t>
            </a:r>
            <a:r>
              <a:rPr lang="zh-CN" altLang="en-US" sz="1200" dirty="0" smtClean="0"/>
              <a:t>左右非甲基化状态存在，且一般聚集成簇，形成所谓的</a:t>
            </a:r>
            <a:r>
              <a:rPr lang="en-US" altLang="zh-CN" sz="1200" dirty="0" err="1" smtClean="0"/>
              <a:t>CpG</a:t>
            </a:r>
            <a:r>
              <a:rPr lang="zh-CN" altLang="en-US" sz="1200" dirty="0" smtClean="0"/>
              <a:t>岛区域。</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4</a:t>
            </a:fld>
            <a:endParaRPr lang="zh-CN" altLang="en-US"/>
          </a:p>
        </p:txBody>
      </p:sp>
    </p:spTree>
    <p:extLst>
      <p:ext uri="{BB962C8B-B14F-4D97-AF65-F5344CB8AC3E}">
        <p14:creationId xmlns:p14="http://schemas.microsoft.com/office/powerpoint/2010/main" val="135736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31</a:t>
            </a:fld>
            <a:endParaRPr lang="zh-CN" altLang="en-US"/>
          </a:p>
        </p:txBody>
      </p:sp>
    </p:spTree>
    <p:extLst>
      <p:ext uri="{BB962C8B-B14F-4D97-AF65-F5344CB8AC3E}">
        <p14:creationId xmlns:p14="http://schemas.microsoft.com/office/powerpoint/2010/main" val="613460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接下来我们进入第三部分，</a:t>
            </a:r>
            <a:r>
              <a:rPr lang="zh-CN" altLang="en-US" sz="1200" b="1" dirty="0" smtClean="0">
                <a:latin typeface="华文楷体" panose="02010600040101010101" pitchFamily="2" charset="-122"/>
                <a:ea typeface="华文楷体" panose="02010600040101010101" pitchFamily="2" charset="-122"/>
              </a:rPr>
              <a:t>全基因组甲基化图谱揭示泛癌甲基化特征</a:t>
            </a:r>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32</a:t>
            </a:fld>
            <a:endParaRPr lang="zh-CN" altLang="en-US"/>
          </a:p>
        </p:txBody>
      </p:sp>
    </p:spTree>
    <p:extLst>
      <p:ext uri="{BB962C8B-B14F-4D97-AF65-F5344CB8AC3E}">
        <p14:creationId xmlns:p14="http://schemas.microsoft.com/office/powerpoint/2010/main" val="45228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这部分将从如下</a:t>
            </a:r>
            <a:r>
              <a:rPr lang="en-US" altLang="zh-CN" dirty="0" smtClean="0"/>
              <a:t>6</a:t>
            </a:r>
            <a:r>
              <a:rPr lang="zh-CN" altLang="en-US" dirty="0" smtClean="0"/>
              <a:t>个部分进行讲解，分别为背景，拟解决的科学问题，研究策略，研究路线和流程、结果和总结</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33</a:t>
            </a:fld>
            <a:endParaRPr lang="zh-CN" altLang="en-US"/>
          </a:p>
        </p:txBody>
      </p:sp>
    </p:spTree>
    <p:extLst>
      <p:ext uri="{BB962C8B-B14F-4D97-AF65-F5344CB8AC3E}">
        <p14:creationId xmlns:p14="http://schemas.microsoft.com/office/powerpoint/2010/main" val="24200017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目前对于临床上对于肿瘤的诊断尚处于单肿瘤诊断阶段。比如用便便中</a:t>
            </a:r>
            <a:r>
              <a:rPr lang="en-US" altLang="zh-CN" dirty="0" smtClean="0"/>
              <a:t>DNA</a:t>
            </a:r>
            <a:r>
              <a:rPr lang="zh-CN" altLang="en-US" dirty="0" smtClean="0"/>
              <a:t>诊断</a:t>
            </a:r>
            <a:r>
              <a:rPr lang="en-US" altLang="zh-CN" dirty="0" smtClean="0"/>
              <a:t>colon</a:t>
            </a:r>
            <a:r>
              <a:rPr lang="en-US" altLang="zh-CN" baseline="0" dirty="0" smtClean="0"/>
              <a:t> cancer</a:t>
            </a:r>
            <a:r>
              <a:rPr lang="zh-CN" altLang="en-US" baseline="0" dirty="0" smtClean="0"/>
              <a:t>，用尿沉淀细胞</a:t>
            </a:r>
            <a:r>
              <a:rPr lang="en-US" altLang="zh-CN" baseline="0" dirty="0" smtClean="0"/>
              <a:t>DNA</a:t>
            </a:r>
            <a:r>
              <a:rPr lang="zh-CN" altLang="en-US" baseline="0" dirty="0" smtClean="0"/>
              <a:t>诊断膀胱癌，肺泡盥洗液</a:t>
            </a:r>
            <a:r>
              <a:rPr lang="en-US" altLang="zh-CN" baseline="0" dirty="0" smtClean="0"/>
              <a:t>DNA</a:t>
            </a:r>
            <a:r>
              <a:rPr lang="zh-CN" altLang="en-US" baseline="0" dirty="0" smtClean="0"/>
              <a:t>诊断肺癌。对于局部位置出现明显肿瘤疾病征兆的情况下，固然可以采用特异的肿瘤筛查方法，然而绝大多数肿瘤在早期没有明显的疾病征兆，如果此时进行肿瘤筛查，则需要采用不同的方法进行筛查。</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34</a:t>
            </a:fld>
            <a:endParaRPr lang="zh-CN" altLang="en-US"/>
          </a:p>
        </p:txBody>
      </p:sp>
    </p:spTree>
    <p:extLst>
      <p:ext uri="{BB962C8B-B14F-4D97-AF65-F5344CB8AC3E}">
        <p14:creationId xmlns:p14="http://schemas.microsoft.com/office/powerpoint/2010/main" val="32374395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35</a:t>
            </a:fld>
            <a:endParaRPr lang="zh-CN" altLang="en-US"/>
          </a:p>
        </p:txBody>
      </p:sp>
    </p:spTree>
    <p:extLst>
      <p:ext uri="{BB962C8B-B14F-4D97-AF65-F5344CB8AC3E}">
        <p14:creationId xmlns:p14="http://schemas.microsoft.com/office/powerpoint/2010/main" val="3048382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11</a:t>
            </a:r>
            <a:r>
              <a:rPr lang="zh-CN" altLang="en-US" dirty="0" smtClean="0"/>
              <a:t>种肿瘤的数据量如表所示，经过</a:t>
            </a:r>
            <a:r>
              <a:rPr lang="en-US" altLang="zh-CN" dirty="0" smtClean="0"/>
              <a:t>data</a:t>
            </a:r>
            <a:r>
              <a:rPr lang="en-US" altLang="zh-CN" baseline="0" dirty="0" smtClean="0"/>
              <a:t> </a:t>
            </a:r>
            <a:r>
              <a:rPr lang="en-US" altLang="zh-CN" baseline="0" dirty="0" err="1" smtClean="0"/>
              <a:t>cleanning</a:t>
            </a:r>
            <a:r>
              <a:rPr lang="zh-CN" altLang="en-US" baseline="0" dirty="0" smtClean="0"/>
              <a:t>处理，我们获得包括接近</a:t>
            </a:r>
            <a:r>
              <a:rPr lang="en-US" altLang="zh-CN" baseline="0" dirty="0" smtClean="0"/>
              <a:t>35</a:t>
            </a:r>
            <a:r>
              <a:rPr lang="zh-CN" altLang="en-US" baseline="0" dirty="0" smtClean="0"/>
              <a:t>万个甲基化位点，</a:t>
            </a:r>
            <a:r>
              <a:rPr lang="en-US" altLang="zh-CN" baseline="0" dirty="0" smtClean="0"/>
              <a:t>1278</a:t>
            </a:r>
            <a:r>
              <a:rPr lang="zh-CN" altLang="en-US" baseline="0" dirty="0" smtClean="0"/>
              <a:t>个肿瘤样本的数据矩阵。探针之间的相关性分析发现绝大多数位点的相关性较低。且整体水平甲基化位点在肿瘤和癌旁中无明显差异。</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36</a:t>
            </a:fld>
            <a:endParaRPr lang="zh-CN" altLang="en-US"/>
          </a:p>
        </p:txBody>
      </p:sp>
    </p:spTree>
    <p:extLst>
      <p:ext uri="{BB962C8B-B14F-4D97-AF65-F5344CB8AC3E}">
        <p14:creationId xmlns:p14="http://schemas.microsoft.com/office/powerpoint/2010/main" val="1489157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r>
              <a:rPr lang="zh-CN" altLang="en-US" dirty="0" smtClean="0"/>
              <a:t>除了非腺癌（</a:t>
            </a:r>
            <a:r>
              <a:rPr lang="en-US" altLang="zh-CN" dirty="0" smtClean="0"/>
              <a:t>26</a:t>
            </a:r>
            <a:r>
              <a:rPr lang="zh-CN" altLang="en-US" dirty="0" smtClean="0"/>
              <a:t>个</a:t>
            </a:r>
            <a:r>
              <a:rPr lang="en-US" altLang="zh-CN" dirty="0" smtClean="0"/>
              <a:t>case</a:t>
            </a:r>
            <a:r>
              <a:rPr lang="zh-CN" altLang="en-US" dirty="0" smtClean="0"/>
              <a:t>，</a:t>
            </a:r>
            <a:r>
              <a:rPr lang="en-US" altLang="zh-CN" dirty="0" smtClean="0"/>
              <a:t>26</a:t>
            </a:r>
            <a:r>
              <a:rPr lang="zh-CN" altLang="en-US" dirty="0" smtClean="0"/>
              <a:t>个</a:t>
            </a:r>
            <a:r>
              <a:rPr lang="en-US" altLang="zh-CN" dirty="0" smtClean="0"/>
              <a:t>control</a:t>
            </a:r>
            <a:r>
              <a:rPr lang="zh-CN" altLang="en-US" dirty="0" smtClean="0"/>
              <a:t>）其他的肿瘤都可以采用</a:t>
            </a:r>
            <a:r>
              <a:rPr lang="en-US" altLang="zh-CN" dirty="0" smtClean="0"/>
              <a:t>DNA</a:t>
            </a:r>
            <a:r>
              <a:rPr lang="zh-CN" altLang="en-US" dirty="0" smtClean="0"/>
              <a:t>甲基化进去完美的预测。因此我们可以推测采用</a:t>
            </a:r>
            <a:r>
              <a:rPr lang="en-US" altLang="zh-CN" dirty="0" smtClean="0"/>
              <a:t>25-75</a:t>
            </a:r>
            <a:r>
              <a:rPr lang="zh-CN" altLang="en-US" dirty="0" smtClean="0"/>
              <a:t>左右的甲基化标记物即可对</a:t>
            </a:r>
            <a:r>
              <a:rPr lang="en-US" altLang="zh-CN" dirty="0" smtClean="0"/>
              <a:t>11</a:t>
            </a:r>
            <a:r>
              <a:rPr lang="zh-CN" altLang="en-US" dirty="0" smtClean="0"/>
              <a:t>种肿瘤进行较为可靠的同时预测</a:t>
            </a:r>
            <a:r>
              <a:rPr lang="en-US" altLang="zh-CN" dirty="0" smtClean="0"/>
              <a:t>(multi-label classification)</a:t>
            </a:r>
          </a:p>
          <a:p>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40</a:t>
            </a:fld>
            <a:endParaRPr lang="zh-CN" altLang="en-US"/>
          </a:p>
        </p:txBody>
      </p:sp>
    </p:spTree>
    <p:extLst>
      <p:ext uri="{BB962C8B-B14F-4D97-AF65-F5344CB8AC3E}">
        <p14:creationId xmlns:p14="http://schemas.microsoft.com/office/powerpoint/2010/main" val="1952257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汇报的内容将按照如下顺序进行展开。最后是对</a:t>
            </a:r>
            <a:r>
              <a:rPr lang="en-US" altLang="zh-CN" dirty="0" smtClean="0"/>
              <a:t>DNA</a:t>
            </a:r>
            <a:r>
              <a:rPr lang="zh-CN" altLang="en-US" dirty="0" smtClean="0"/>
              <a:t>甲基化在肿瘤诊断，预后</a:t>
            </a:r>
            <a:r>
              <a:rPr lang="zh-CN" altLang="en-US" baseline="0" dirty="0" smtClean="0"/>
              <a:t> 及实时检测的研究前景，以及</a:t>
            </a:r>
            <a:r>
              <a:rPr lang="en-US" altLang="zh-CN" baseline="0" dirty="0" smtClean="0"/>
              <a:t>DNA</a:t>
            </a:r>
            <a:r>
              <a:rPr lang="zh-CN" altLang="en-US" baseline="0" dirty="0" smtClean="0"/>
              <a:t>甲基化未来的研究热点进行展望。</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42</a:t>
            </a:fld>
            <a:endParaRPr lang="zh-CN" altLang="en-US"/>
          </a:p>
        </p:txBody>
      </p:sp>
    </p:spTree>
    <p:extLst>
      <p:ext uri="{BB962C8B-B14F-4D97-AF65-F5344CB8AC3E}">
        <p14:creationId xmlns:p14="http://schemas.microsoft.com/office/powerpoint/2010/main" val="41773062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这部分将从如下</a:t>
            </a:r>
            <a:r>
              <a:rPr lang="en-US" altLang="zh-CN" dirty="0" smtClean="0"/>
              <a:t>6</a:t>
            </a:r>
            <a:r>
              <a:rPr lang="zh-CN" altLang="en-US" dirty="0" smtClean="0"/>
              <a:t>个部分进行讲解，分别为背景，拟解决的科学问题，研究策略，研究路线和流程、结果和总结</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43</a:t>
            </a:fld>
            <a:endParaRPr lang="zh-CN" altLang="en-US"/>
          </a:p>
        </p:txBody>
      </p:sp>
    </p:spTree>
    <p:extLst>
      <p:ext uri="{BB962C8B-B14F-4D97-AF65-F5344CB8AC3E}">
        <p14:creationId xmlns:p14="http://schemas.microsoft.com/office/powerpoint/2010/main" val="16812040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44</a:t>
            </a:fld>
            <a:endParaRPr lang="zh-CN" altLang="en-US"/>
          </a:p>
        </p:txBody>
      </p:sp>
    </p:spTree>
    <p:extLst>
      <p:ext uri="{BB962C8B-B14F-4D97-AF65-F5344CB8AC3E}">
        <p14:creationId xmlns:p14="http://schemas.microsoft.com/office/powerpoint/2010/main" val="589979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r>
              <a:rPr lang="en-US" altLang="zh-CN" dirty="0" smtClean="0"/>
              <a:t>DNA</a:t>
            </a:r>
            <a:r>
              <a:rPr lang="zh-CN" altLang="en-US" dirty="0" smtClean="0"/>
              <a:t>甲基化系统是为数不多的同时对进化和发育具有重要作用的基因组元件。从进化角度</a:t>
            </a:r>
            <a:r>
              <a:rPr lang="zh-CN" altLang="en-US" baseline="0" dirty="0" smtClean="0"/>
              <a:t>看，</a:t>
            </a:r>
            <a:r>
              <a:rPr lang="en-US" altLang="zh-CN" baseline="0" dirty="0" smtClean="0"/>
              <a:t>DNA</a:t>
            </a:r>
            <a:r>
              <a:rPr lang="zh-CN" altLang="en-US" baseline="0" dirty="0" smtClean="0"/>
              <a:t>甲基化为进化提供来自突变及重组两个原动力，可以引起</a:t>
            </a:r>
            <a:r>
              <a:rPr lang="en-US" altLang="zh-CN" baseline="0" dirty="0" err="1" smtClean="0"/>
              <a:t>CpG</a:t>
            </a:r>
            <a:r>
              <a:rPr lang="zh-CN" altLang="en-US" baseline="0" dirty="0" smtClean="0"/>
              <a:t>向</a:t>
            </a:r>
            <a:r>
              <a:rPr lang="en-US" altLang="zh-CN" baseline="0" dirty="0" err="1" smtClean="0"/>
              <a:t>TpG</a:t>
            </a:r>
            <a:r>
              <a:rPr lang="zh-CN" altLang="en-US" baseline="0" dirty="0" smtClean="0"/>
              <a:t>的定向突变，且这种突变在甲基化的</a:t>
            </a:r>
            <a:r>
              <a:rPr lang="en-US" altLang="zh-CN" baseline="0" dirty="0" err="1" smtClean="0"/>
              <a:t>CpG</a:t>
            </a:r>
            <a:r>
              <a:rPr lang="zh-CN" altLang="en-US" baseline="0" dirty="0" smtClean="0"/>
              <a:t>比非甲基化的</a:t>
            </a:r>
            <a:r>
              <a:rPr lang="en-US" altLang="zh-CN" baseline="0" dirty="0" err="1" smtClean="0"/>
              <a:t>CpG</a:t>
            </a:r>
            <a:r>
              <a:rPr lang="zh-CN" altLang="en-US" baseline="0" dirty="0" smtClean="0"/>
              <a:t>高</a:t>
            </a:r>
            <a:r>
              <a:rPr lang="en-US" altLang="zh-CN" baseline="0" dirty="0" smtClean="0"/>
              <a:t>10-40</a:t>
            </a:r>
            <a:r>
              <a:rPr lang="zh-CN" altLang="en-US" baseline="0" dirty="0" smtClean="0"/>
              <a:t>倍。从发育角度看，</a:t>
            </a:r>
            <a:r>
              <a:rPr lang="en-US" altLang="zh-CN" baseline="0" dirty="0" smtClean="0"/>
              <a:t>DNA</a:t>
            </a:r>
            <a:r>
              <a:rPr lang="zh-CN" altLang="en-US" baseline="0" dirty="0" smtClean="0"/>
              <a:t>甲基化参与基因表达，可变剪切，参与</a:t>
            </a:r>
            <a:r>
              <a:rPr lang="en-US" altLang="zh-CN" baseline="0" dirty="0" smtClean="0"/>
              <a:t>X</a:t>
            </a:r>
            <a:r>
              <a:rPr lang="zh-CN" altLang="en-US" baseline="0" dirty="0" smtClean="0"/>
              <a:t>染色体沉默，基因组的稳定性的调控，在配子形成，早期胚胎发育，衰老，以及一系列复杂疾病的发生种发挥重要作用。</a:t>
            </a:r>
            <a:r>
              <a:rPr lang="en-US" altLang="zh-CN" baseline="0" dirty="0" smtClean="0"/>
              <a:t>DNA</a:t>
            </a:r>
            <a:r>
              <a:rPr lang="zh-CN" altLang="en-US" baseline="0" dirty="0" smtClean="0"/>
              <a:t>甲基化是巨大的信息载体，因此理论上可以对各种生理、病理状态具有强大的区分能力。因此本论文旨在全面评估</a:t>
            </a:r>
            <a:r>
              <a:rPr lang="en-US" altLang="zh-CN" baseline="0" dirty="0" smtClean="0"/>
              <a:t>DNA</a:t>
            </a:r>
            <a:r>
              <a:rPr lang="zh-CN" altLang="en-US" baseline="0" dirty="0" smtClean="0"/>
              <a:t>甲基化作为肿瘤标记物的巨大潜力。</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5</a:t>
            </a:fld>
            <a:endParaRPr lang="zh-CN" altLang="en-US"/>
          </a:p>
        </p:txBody>
      </p:sp>
    </p:spTree>
    <p:extLst>
      <p:ext uri="{BB962C8B-B14F-4D97-AF65-F5344CB8AC3E}">
        <p14:creationId xmlns:p14="http://schemas.microsoft.com/office/powerpoint/2010/main" val="18652979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45</a:t>
            </a:fld>
            <a:endParaRPr lang="zh-CN" altLang="en-US"/>
          </a:p>
        </p:txBody>
      </p:sp>
    </p:spTree>
    <p:extLst>
      <p:ext uri="{BB962C8B-B14F-4D97-AF65-F5344CB8AC3E}">
        <p14:creationId xmlns:p14="http://schemas.microsoft.com/office/powerpoint/2010/main" val="29392489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46</a:t>
            </a:fld>
            <a:endParaRPr lang="zh-CN" altLang="en-US"/>
          </a:p>
        </p:txBody>
      </p:sp>
    </p:spTree>
    <p:extLst>
      <p:ext uri="{BB962C8B-B14F-4D97-AF65-F5344CB8AC3E}">
        <p14:creationId xmlns:p14="http://schemas.microsoft.com/office/powerpoint/2010/main" val="24368293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采用混合的两株膀胱癌细胞系和两个正常膀胱组织组成的正常样本进行建库。将其打断成</a:t>
            </a:r>
            <a:r>
              <a:rPr lang="en-US" altLang="zh-CN" dirty="0" smtClean="0"/>
              <a:t>200-400bp</a:t>
            </a:r>
            <a:r>
              <a:rPr lang="zh-CN" altLang="en-US" dirty="0" smtClean="0"/>
              <a:t>左右的</a:t>
            </a:r>
            <a:r>
              <a:rPr lang="en-US" altLang="zh-CN" dirty="0" smtClean="0"/>
              <a:t>DNA</a:t>
            </a:r>
            <a:r>
              <a:rPr lang="zh-CN" altLang="en-US" dirty="0" smtClean="0"/>
              <a:t>片段。</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47</a:t>
            </a:fld>
            <a:endParaRPr lang="zh-CN" altLang="en-US"/>
          </a:p>
        </p:txBody>
      </p:sp>
    </p:spTree>
    <p:extLst>
      <p:ext uri="{BB962C8B-B14F-4D97-AF65-F5344CB8AC3E}">
        <p14:creationId xmlns:p14="http://schemas.microsoft.com/office/powerpoint/2010/main" val="89673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48</a:t>
            </a:fld>
            <a:endParaRPr lang="zh-CN" altLang="en-US"/>
          </a:p>
        </p:txBody>
      </p:sp>
    </p:spTree>
    <p:extLst>
      <p:ext uri="{BB962C8B-B14F-4D97-AF65-F5344CB8AC3E}">
        <p14:creationId xmlns:p14="http://schemas.microsoft.com/office/powerpoint/2010/main" val="11182847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49</a:t>
            </a:fld>
            <a:endParaRPr lang="zh-CN" altLang="en-US"/>
          </a:p>
        </p:txBody>
      </p:sp>
    </p:spTree>
    <p:extLst>
      <p:ext uri="{BB962C8B-B14F-4D97-AF65-F5344CB8AC3E}">
        <p14:creationId xmlns:p14="http://schemas.microsoft.com/office/powerpoint/2010/main" val="8228113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51</a:t>
            </a:fld>
            <a:endParaRPr lang="zh-CN" altLang="en-US"/>
          </a:p>
        </p:txBody>
      </p:sp>
    </p:spTree>
    <p:extLst>
      <p:ext uri="{BB962C8B-B14F-4D97-AF65-F5344CB8AC3E}">
        <p14:creationId xmlns:p14="http://schemas.microsoft.com/office/powerpoint/2010/main" val="16836902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52</a:t>
            </a:fld>
            <a:endParaRPr lang="zh-CN" altLang="en-US"/>
          </a:p>
        </p:txBody>
      </p:sp>
    </p:spTree>
    <p:extLst>
      <p:ext uri="{BB962C8B-B14F-4D97-AF65-F5344CB8AC3E}">
        <p14:creationId xmlns:p14="http://schemas.microsoft.com/office/powerpoint/2010/main" val="34841372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54</a:t>
            </a:fld>
            <a:endParaRPr lang="zh-CN" altLang="en-US"/>
          </a:p>
        </p:txBody>
      </p:sp>
    </p:spTree>
    <p:extLst>
      <p:ext uri="{BB962C8B-B14F-4D97-AF65-F5344CB8AC3E}">
        <p14:creationId xmlns:p14="http://schemas.microsoft.com/office/powerpoint/2010/main" val="18713004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汇报的内容将按照如下顺序进行展开。最后是对</a:t>
            </a:r>
            <a:r>
              <a:rPr lang="en-US" altLang="zh-CN" dirty="0" smtClean="0"/>
              <a:t>DNA</a:t>
            </a:r>
            <a:r>
              <a:rPr lang="zh-CN" altLang="en-US" dirty="0" smtClean="0"/>
              <a:t>甲基化在肿瘤诊断，预后</a:t>
            </a:r>
            <a:r>
              <a:rPr lang="zh-CN" altLang="en-US" baseline="0" dirty="0" smtClean="0"/>
              <a:t> 及实时检测的研究前景，以及</a:t>
            </a:r>
            <a:r>
              <a:rPr lang="en-US" altLang="zh-CN" baseline="0" dirty="0" smtClean="0"/>
              <a:t>DNA</a:t>
            </a:r>
            <a:r>
              <a:rPr lang="zh-CN" altLang="en-US" baseline="0" dirty="0" smtClean="0"/>
              <a:t>甲基化未来的研究热点进行展望。</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56</a:t>
            </a:fld>
            <a:endParaRPr lang="zh-CN" altLang="en-US"/>
          </a:p>
        </p:txBody>
      </p:sp>
    </p:spTree>
    <p:extLst>
      <p:ext uri="{BB962C8B-B14F-4D97-AF65-F5344CB8AC3E}">
        <p14:creationId xmlns:p14="http://schemas.microsoft.com/office/powerpoint/2010/main" val="31429554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57</a:t>
            </a:fld>
            <a:endParaRPr lang="zh-CN" altLang="en-US"/>
          </a:p>
        </p:txBody>
      </p:sp>
    </p:spTree>
    <p:extLst>
      <p:ext uri="{BB962C8B-B14F-4D97-AF65-F5344CB8AC3E}">
        <p14:creationId xmlns:p14="http://schemas.microsoft.com/office/powerpoint/2010/main" val="3564901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现在进入第一部分：</a:t>
            </a:r>
            <a:r>
              <a:rPr lang="en-US" altLang="zh-CN" sz="1200" b="1" dirty="0" smtClean="0">
                <a:latin typeface="华文楷体" panose="02010600040101010101" pitchFamily="2" charset="-122"/>
                <a:ea typeface="华文楷体" panose="02010600040101010101" pitchFamily="2" charset="-122"/>
              </a:rPr>
              <a:t>DNA</a:t>
            </a:r>
            <a:r>
              <a:rPr lang="zh-CN" altLang="zh-CN" sz="1200" b="1" dirty="0" smtClean="0">
                <a:latin typeface="华文楷体" panose="02010600040101010101" pitchFamily="2" charset="-122"/>
                <a:ea typeface="华文楷体" panose="02010600040101010101" pitchFamily="2" charset="-122"/>
              </a:rPr>
              <a:t>甲基化标记物在肺癌诊断中的机遇和挑战</a:t>
            </a:r>
            <a:endParaRPr lang="zh-CN" altLang="en-US" sz="1200" b="1" dirty="0" smtClean="0">
              <a:latin typeface="华文楷体" panose="02010600040101010101" pitchFamily="2" charset="-122"/>
              <a:ea typeface="华文楷体" panose="02010600040101010101" pitchFamily="2" charset="-122"/>
            </a:endParaRPr>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6</a:t>
            </a:fld>
            <a:endParaRPr lang="zh-CN" altLang="en-US"/>
          </a:p>
        </p:txBody>
      </p:sp>
    </p:spTree>
    <p:extLst>
      <p:ext uri="{BB962C8B-B14F-4D97-AF65-F5344CB8AC3E}">
        <p14:creationId xmlns:p14="http://schemas.microsoft.com/office/powerpoint/2010/main" val="12022681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62</a:t>
            </a:fld>
            <a:endParaRPr lang="zh-CN" altLang="en-US"/>
          </a:p>
        </p:txBody>
      </p:sp>
    </p:spTree>
    <p:extLst>
      <p:ext uri="{BB962C8B-B14F-4D97-AF65-F5344CB8AC3E}">
        <p14:creationId xmlns:p14="http://schemas.microsoft.com/office/powerpoint/2010/main" val="25412367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65</a:t>
            </a:fld>
            <a:endParaRPr lang="zh-CN" altLang="en-US"/>
          </a:p>
        </p:txBody>
      </p:sp>
    </p:spTree>
    <p:extLst>
      <p:ext uri="{BB962C8B-B14F-4D97-AF65-F5344CB8AC3E}">
        <p14:creationId xmlns:p14="http://schemas.microsoft.com/office/powerpoint/2010/main" val="32544266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68</a:t>
            </a:fld>
            <a:endParaRPr lang="zh-CN" altLang="en-US"/>
          </a:p>
        </p:txBody>
      </p:sp>
    </p:spTree>
    <p:extLst>
      <p:ext uri="{BB962C8B-B14F-4D97-AF65-F5344CB8AC3E}">
        <p14:creationId xmlns:p14="http://schemas.microsoft.com/office/powerpoint/2010/main" val="8751355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实际上这是一个非常难的问题，根据</a:t>
            </a:r>
            <a:r>
              <a:rPr lang="en-US" altLang="zh-CN" dirty="0" err="1" smtClean="0"/>
              <a:t>classificiation</a:t>
            </a:r>
            <a:r>
              <a:rPr lang="zh-CN" altLang="en-US" dirty="0" smtClean="0"/>
              <a:t>的评判指标不同，</a:t>
            </a:r>
            <a:r>
              <a:rPr lang="en-US" altLang="zh-CN" dirty="0" smtClean="0"/>
              <a:t>sample</a:t>
            </a:r>
            <a:r>
              <a:rPr lang="en-US" altLang="zh-CN" baseline="0" dirty="0" smtClean="0"/>
              <a:t> size</a:t>
            </a:r>
            <a:r>
              <a:rPr lang="zh-CN" altLang="en-US" baseline="0" dirty="0" smtClean="0"/>
              <a:t>和</a:t>
            </a:r>
            <a:r>
              <a:rPr lang="en-US" altLang="zh-CN" baseline="0" dirty="0" smtClean="0"/>
              <a:t>case/control ratio</a:t>
            </a:r>
            <a:r>
              <a:rPr lang="zh-CN" altLang="en-US" baseline="0" dirty="0" smtClean="0"/>
              <a:t>会受到很大的影响。比如以</a:t>
            </a:r>
            <a:r>
              <a:rPr lang="en-US" altLang="zh-CN" baseline="0" dirty="0" smtClean="0"/>
              <a:t>Sensitivity</a:t>
            </a:r>
            <a:r>
              <a:rPr lang="zh-CN" altLang="en-US" baseline="0" dirty="0" smtClean="0"/>
              <a:t>，</a:t>
            </a:r>
            <a:r>
              <a:rPr lang="en-US" altLang="zh-CN" baseline="0" dirty="0" smtClean="0"/>
              <a:t>Accuracy</a:t>
            </a:r>
            <a:r>
              <a:rPr lang="zh-CN" altLang="en-US" baseline="0" dirty="0" smtClean="0"/>
              <a:t>还是</a:t>
            </a:r>
            <a:r>
              <a:rPr lang="en-US" altLang="zh-CN" baseline="0" dirty="0" smtClean="0"/>
              <a:t>ROC</a:t>
            </a:r>
            <a:r>
              <a:rPr lang="zh-CN" altLang="en-US" baseline="0" dirty="0" smtClean="0"/>
              <a:t>， </a:t>
            </a:r>
            <a:r>
              <a:rPr lang="en-US" altLang="zh-CN" baseline="0" dirty="0" err="1" smtClean="0"/>
              <a:t>pROC</a:t>
            </a:r>
            <a:r>
              <a:rPr lang="zh-CN" altLang="en-US" baseline="0" dirty="0" smtClean="0"/>
              <a:t>。我根据</a:t>
            </a:r>
            <a:r>
              <a:rPr lang="en-US" altLang="zh-CN" baseline="0" dirty="0" smtClean="0"/>
              <a:t>Holly</a:t>
            </a:r>
            <a:r>
              <a:rPr lang="zh-CN" altLang="en-US" baseline="0" dirty="0" smtClean="0"/>
              <a:t>在</a:t>
            </a:r>
            <a:r>
              <a:rPr lang="en-US" altLang="zh-CN" baseline="0" dirty="0" smtClean="0"/>
              <a:t>2006</a:t>
            </a:r>
            <a:r>
              <a:rPr lang="zh-CN" altLang="en-US" baseline="0" dirty="0" smtClean="0"/>
              <a:t>年提出的基于</a:t>
            </a:r>
            <a:r>
              <a:rPr lang="en-US" altLang="zh-CN" baseline="0" dirty="0" smtClean="0"/>
              <a:t>ROC</a:t>
            </a:r>
            <a:r>
              <a:rPr lang="zh-CN" altLang="en-US" baseline="0" dirty="0" smtClean="0"/>
              <a:t>的</a:t>
            </a:r>
            <a:r>
              <a:rPr lang="en-US" altLang="zh-CN" baseline="0" dirty="0" smtClean="0"/>
              <a:t>power</a:t>
            </a:r>
            <a:r>
              <a:rPr lang="zh-CN" altLang="en-US" baseline="0" dirty="0" smtClean="0"/>
              <a:t>估计方法，以</a:t>
            </a:r>
            <a:r>
              <a:rPr lang="en-US" altLang="zh-CN" baseline="0" dirty="0" smtClean="0"/>
              <a:t>discovery dataset</a:t>
            </a:r>
            <a:r>
              <a:rPr lang="zh-CN" altLang="en-US" baseline="0" dirty="0" smtClean="0"/>
              <a:t>作为基础，进行</a:t>
            </a:r>
            <a:r>
              <a:rPr lang="en-US" altLang="zh-CN" baseline="0" dirty="0" smtClean="0"/>
              <a:t>simulation</a:t>
            </a:r>
            <a:r>
              <a:rPr lang="zh-CN" altLang="en-US" baseline="0" dirty="0" smtClean="0"/>
              <a:t>的结果如上图所示。</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72</a:t>
            </a:fld>
            <a:endParaRPr lang="zh-CN" altLang="en-US"/>
          </a:p>
        </p:txBody>
      </p:sp>
    </p:spTree>
    <p:extLst>
      <p:ext uri="{BB962C8B-B14F-4D97-AF65-F5344CB8AC3E}">
        <p14:creationId xmlns:p14="http://schemas.microsoft.com/office/powerpoint/2010/main" val="1770182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这部分将从如下</a:t>
            </a:r>
            <a:r>
              <a:rPr lang="en-US" altLang="zh-CN" dirty="0" smtClean="0"/>
              <a:t>6</a:t>
            </a:r>
            <a:r>
              <a:rPr lang="zh-CN" altLang="en-US" dirty="0" smtClean="0"/>
              <a:t>个部分进行讲解，分别为背景，拟解决的科学问题，研究策略，研究路线和流程、结果和总结</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7</a:t>
            </a:fld>
            <a:endParaRPr lang="zh-CN" altLang="en-US"/>
          </a:p>
        </p:txBody>
      </p:sp>
    </p:spTree>
    <p:extLst>
      <p:ext uri="{BB962C8B-B14F-4D97-AF65-F5344CB8AC3E}">
        <p14:creationId xmlns:p14="http://schemas.microsoft.com/office/powerpoint/2010/main" val="858608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r>
              <a:rPr lang="zh-CN" altLang="en-US" dirty="0" smtClean="0"/>
              <a:t>首先进入背景部分，肿瘤是仅次于心血管疾病威胁人类健康的主要疾病，而肺癌在所有肿瘤中不论发病率还是死亡率都非常高。美国</a:t>
            </a:r>
            <a:r>
              <a:rPr lang="en-US" altLang="zh-CN" dirty="0" smtClean="0"/>
              <a:t>2014</a:t>
            </a:r>
            <a:r>
              <a:rPr lang="zh-CN" altLang="en-US" dirty="0" smtClean="0"/>
              <a:t>年的肿瘤统计显示不论在男性还是女性，肺癌的发病率在所有肿瘤中排第二，死亡率在所有肿瘤中排第一。而在中国</a:t>
            </a:r>
            <a:r>
              <a:rPr lang="en-US" altLang="zh-CN" dirty="0" smtClean="0"/>
              <a:t>2013</a:t>
            </a:r>
            <a:r>
              <a:rPr lang="zh-CN" altLang="en-US" dirty="0" smtClean="0"/>
              <a:t>的统计数据显示：肺癌在男性中发病率在所有肿瘤中排第一，而在女性中排第二。死亡率不论在男性和女性中都是排在第一位。所以不论是在中国还是美国肺癌都是首位恶性肿瘤死亡原因</a:t>
            </a:r>
          </a:p>
          <a:p>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8</a:t>
            </a:fld>
            <a:endParaRPr lang="zh-CN" altLang="en-US"/>
          </a:p>
        </p:txBody>
      </p:sp>
    </p:spTree>
    <p:extLst>
      <p:ext uri="{BB962C8B-B14F-4D97-AF65-F5344CB8AC3E}">
        <p14:creationId xmlns:p14="http://schemas.microsoft.com/office/powerpoint/2010/main" val="3687393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rgbClr val="333333"/>
                </a:solidFill>
                <a:latin typeface="Arial" panose="020B0604020202020204" pitchFamily="34" charset="0"/>
              </a:rPr>
              <a:t>目前的临床上采用的肺癌诊断方法主要包括基于</a:t>
            </a:r>
            <a:r>
              <a:rPr lang="en-US" altLang="zh-CN" dirty="0" smtClean="0">
                <a:solidFill>
                  <a:srgbClr val="333333"/>
                </a:solidFill>
                <a:latin typeface="Arial" panose="020B0604020202020204" pitchFamily="34" charset="0"/>
              </a:rPr>
              <a:t>CT</a:t>
            </a:r>
            <a:r>
              <a:rPr lang="zh-CN" altLang="en-US" dirty="0" smtClean="0">
                <a:solidFill>
                  <a:srgbClr val="333333"/>
                </a:solidFill>
                <a:latin typeface="Arial" panose="020B0604020202020204" pitchFamily="34" charset="0"/>
              </a:rPr>
              <a:t>，</a:t>
            </a:r>
            <a:r>
              <a:rPr lang="en-US" altLang="zh-CN" dirty="0" smtClean="0">
                <a:solidFill>
                  <a:srgbClr val="333333"/>
                </a:solidFill>
                <a:latin typeface="Arial" panose="020B0604020202020204" pitchFamily="34" charset="0"/>
              </a:rPr>
              <a:t>X</a:t>
            </a:r>
            <a:r>
              <a:rPr lang="zh-CN" altLang="en-US" dirty="0" smtClean="0">
                <a:solidFill>
                  <a:srgbClr val="333333"/>
                </a:solidFill>
                <a:latin typeface="Arial" panose="020B0604020202020204" pitchFamily="34" charset="0"/>
              </a:rPr>
              <a:t>光的影像学技术，支气管镜检查技术，血液标记物检测技术、肺穿刺活检技术。但这些技术都存在很多问题，比如影像学技术只能检测到</a:t>
            </a:r>
            <a:r>
              <a:rPr lang="en-US" altLang="zh-CN" dirty="0" smtClean="0">
                <a:solidFill>
                  <a:srgbClr val="333333"/>
                </a:solidFill>
                <a:latin typeface="Arial" panose="020B0604020202020204" pitchFamily="34" charset="0"/>
              </a:rPr>
              <a:t>5um</a:t>
            </a:r>
            <a:r>
              <a:rPr lang="zh-CN" altLang="en-US" dirty="0" smtClean="0">
                <a:solidFill>
                  <a:srgbClr val="333333"/>
                </a:solidFill>
                <a:latin typeface="Arial" panose="020B0604020202020204" pitchFamily="34" charset="0"/>
              </a:rPr>
              <a:t>左右的肿瘤，支气管镜对周围型肺癌能力有限，血液标记物特异性无创快速，但特异性较低。肺穿刺</a:t>
            </a:r>
            <a:endParaRPr lang="en-US" altLang="zh-CN" dirty="0" smtClean="0">
              <a:solidFill>
                <a:srgbClr val="333333"/>
              </a:solidFill>
              <a:latin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活检，准确，阳性率很高。但由于属于有创的检查，且对医生技术要求较高，有发生气胸、出血等严重并发症等风险。更为麻烦的是，所有现行的诊断方式在过去几十年的应用中都没有有效地降低肿瘤的致死率，主要原因即在于所有这些方法早期诊断的能力有效。</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9</a:t>
            </a:fld>
            <a:endParaRPr lang="zh-CN" altLang="en-US"/>
          </a:p>
        </p:txBody>
      </p:sp>
    </p:spTree>
    <p:extLst>
      <p:ext uri="{BB962C8B-B14F-4D97-AF65-F5344CB8AC3E}">
        <p14:creationId xmlns:p14="http://schemas.microsoft.com/office/powerpoint/2010/main" val="2215469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latin typeface="宋体" panose="02010600030101010101" pitchFamily="2" charset="-122"/>
                <a:ea typeface="宋体" panose="02010600030101010101" pitchFamily="2" charset="-122"/>
                <a:cs typeface="Times New Roman" panose="02020603050405020304" pitchFamily="18" charset="0"/>
              </a:rPr>
              <a:t>为了实现肺癌的早发现，早诊断，有</a:t>
            </a:r>
            <a:r>
              <a:rPr lang="en-US" altLang="zh-CN" sz="1200" b="0" dirty="0" smtClean="0">
                <a:latin typeface="宋体" panose="02010600030101010101" pitchFamily="2" charset="-122"/>
                <a:ea typeface="宋体" panose="02010600030101010101" pitchFamily="2" charset="-122"/>
                <a:cs typeface="Times New Roman" panose="02020603050405020304" pitchFamily="18" charset="0"/>
              </a:rPr>
              <a:t>2</a:t>
            </a:r>
            <a:r>
              <a:rPr lang="zh-CN" altLang="en-US" sz="1200" b="0" dirty="0" smtClean="0">
                <a:latin typeface="宋体" panose="02010600030101010101" pitchFamily="2" charset="-122"/>
                <a:ea typeface="宋体" panose="02010600030101010101" pitchFamily="2" charset="-122"/>
                <a:cs typeface="Times New Roman" panose="02020603050405020304" pitchFamily="18" charset="0"/>
              </a:rPr>
              <a:t>套思路可以进行选择，</a:t>
            </a:r>
            <a:r>
              <a:rPr lang="en-US" altLang="zh-CN" sz="1200" b="0" dirty="0" smtClean="0">
                <a:latin typeface="宋体" panose="02010600030101010101" pitchFamily="2" charset="-122"/>
                <a:ea typeface="宋体" panose="02010600030101010101" pitchFamily="2" charset="-122"/>
                <a:cs typeface="Times New Roman" panose="02020603050405020304" pitchFamily="18" charset="0"/>
              </a:rPr>
              <a:t>1</a:t>
            </a:r>
            <a:r>
              <a:rPr lang="zh-CN" altLang="en-US" sz="1200" b="0" dirty="0" smtClean="0">
                <a:latin typeface="宋体" panose="02010600030101010101" pitchFamily="2" charset="-122"/>
                <a:ea typeface="宋体" panose="02010600030101010101" pitchFamily="2" charset="-122"/>
                <a:cs typeface="Times New Roman" panose="02020603050405020304" pitchFamily="18" charset="0"/>
              </a:rPr>
              <a:t>）是肺癌的风险评估模型，</a:t>
            </a:r>
            <a:r>
              <a:rPr lang="en-US" altLang="zh-CN" sz="1200" b="0" dirty="0" smtClean="0">
                <a:latin typeface="宋体" panose="02010600030101010101" pitchFamily="2" charset="-122"/>
                <a:ea typeface="宋体" panose="02010600030101010101" pitchFamily="2" charset="-122"/>
                <a:cs typeface="Times New Roman" panose="02020603050405020304" pitchFamily="18" charset="0"/>
              </a:rPr>
              <a:t>2</a:t>
            </a:r>
            <a:r>
              <a:rPr lang="zh-CN" altLang="en-US" sz="1200" b="0" dirty="0" smtClean="0">
                <a:latin typeface="宋体" panose="02010600030101010101" pitchFamily="2" charset="-122"/>
                <a:ea typeface="宋体" panose="02010600030101010101" pitchFamily="2" charset="-122"/>
                <a:cs typeface="Times New Roman" panose="02020603050405020304" pitchFamily="18" charset="0"/>
              </a:rPr>
              <a:t>）基于分子标记物的早期筛查。本实验室之前，基本在在</a:t>
            </a:r>
            <a:r>
              <a:rPr lang="en-US" altLang="zh-CN" sz="1200" b="0" dirty="0" smtClean="0">
                <a:latin typeface="宋体" panose="02010600030101010101" pitchFamily="2" charset="-122"/>
                <a:ea typeface="宋体" panose="02010600030101010101" pitchFamily="2" charset="-122"/>
                <a:cs typeface="Times New Roman" panose="02020603050405020304" pitchFamily="18" charset="0"/>
              </a:rPr>
              <a:t>2014</a:t>
            </a:r>
            <a:r>
              <a:rPr lang="zh-CN" altLang="en-US" sz="1200" b="0" dirty="0" smtClean="0">
                <a:latin typeface="宋体" panose="02010600030101010101" pitchFamily="2" charset="-122"/>
                <a:ea typeface="宋体" panose="02010600030101010101" pitchFamily="2" charset="-122"/>
                <a:cs typeface="Times New Roman" panose="02020603050405020304" pitchFamily="18" charset="0"/>
              </a:rPr>
              <a:t>年对肺癌及甲状腺癌采用</a:t>
            </a:r>
            <a:r>
              <a:rPr lang="en-US" altLang="zh-CN" sz="1200" b="0" dirty="0" smtClean="0">
                <a:latin typeface="宋体" panose="02010600030101010101" pitchFamily="2" charset="-122"/>
                <a:ea typeface="宋体" panose="02010600030101010101" pitchFamily="2" charset="-122"/>
                <a:cs typeface="Times New Roman" panose="02020603050405020304" pitchFamily="18" charset="0"/>
              </a:rPr>
              <a:t>GWAS</a:t>
            </a:r>
            <a:r>
              <a:rPr lang="zh-CN" altLang="en-US" sz="1200" b="0" dirty="0" smtClean="0">
                <a:latin typeface="宋体" panose="02010600030101010101" pitchFamily="2" charset="-122"/>
                <a:ea typeface="宋体" panose="02010600030101010101" pitchFamily="2" charset="-122"/>
                <a:cs typeface="Times New Roman" panose="02020603050405020304" pitchFamily="18" charset="0"/>
              </a:rPr>
              <a:t>确认的</a:t>
            </a:r>
            <a:r>
              <a:rPr lang="en-US" altLang="zh-CN" sz="1200" b="0" dirty="0" smtClean="0">
                <a:latin typeface="宋体" panose="02010600030101010101" pitchFamily="2" charset="-122"/>
                <a:ea typeface="宋体" panose="02010600030101010101" pitchFamily="2" charset="-122"/>
                <a:cs typeface="Times New Roman" panose="02020603050405020304" pitchFamily="18" charset="0"/>
              </a:rPr>
              <a:t>4</a:t>
            </a:r>
            <a:r>
              <a:rPr lang="zh-CN" altLang="en-US" sz="1200" b="0" dirty="0" smtClean="0">
                <a:latin typeface="宋体" panose="02010600030101010101" pitchFamily="2" charset="-122"/>
                <a:ea typeface="宋体" panose="02010600030101010101" pitchFamily="2" charset="-122"/>
                <a:cs typeface="Times New Roman" panose="02020603050405020304" pitchFamily="18" charset="0"/>
              </a:rPr>
              <a:t>个肺癌显著相关</a:t>
            </a:r>
            <a:r>
              <a:rPr lang="en-US" altLang="zh-CN" sz="1200" b="0" dirty="0" smtClean="0">
                <a:latin typeface="宋体" panose="02010600030101010101" pitchFamily="2" charset="-122"/>
                <a:ea typeface="宋体" panose="02010600030101010101" pitchFamily="2" charset="-122"/>
                <a:cs typeface="Times New Roman" panose="02020603050405020304" pitchFamily="18" charset="0"/>
              </a:rPr>
              <a:t>SNP</a:t>
            </a:r>
            <a:r>
              <a:rPr lang="zh-CN" altLang="en-US" sz="1200" b="0" dirty="0" smtClean="0">
                <a:latin typeface="宋体" panose="02010600030101010101" pitchFamily="2" charset="-122"/>
                <a:ea typeface="宋体" panose="02010600030101010101" pitchFamily="2" charset="-122"/>
                <a:cs typeface="Times New Roman" panose="02020603050405020304" pitchFamily="18" charset="0"/>
              </a:rPr>
              <a:t>建立的预测模型显示基于</a:t>
            </a:r>
            <a:r>
              <a:rPr lang="en-US" altLang="zh-CN" sz="1200" b="0" dirty="0" smtClean="0">
                <a:latin typeface="宋体" panose="02010600030101010101" pitchFamily="2" charset="-122"/>
                <a:ea typeface="宋体" panose="02010600030101010101" pitchFamily="2" charset="-122"/>
                <a:cs typeface="Times New Roman" panose="02020603050405020304" pitchFamily="18" charset="0"/>
              </a:rPr>
              <a:t>SNP</a:t>
            </a:r>
            <a:r>
              <a:rPr lang="zh-CN" altLang="en-US" sz="1200" b="0" dirty="0" smtClean="0">
                <a:latin typeface="宋体" panose="02010600030101010101" pitchFamily="2" charset="-122"/>
                <a:ea typeface="宋体" panose="02010600030101010101" pitchFamily="2" charset="-122"/>
                <a:cs typeface="Times New Roman" panose="02020603050405020304" pitchFamily="18" charset="0"/>
              </a:rPr>
              <a:t>的肺癌的风险预测模型表现不佳，</a:t>
            </a:r>
            <a:r>
              <a:rPr lang="en-US" altLang="zh-CN" sz="1200" b="0" dirty="0" smtClean="0">
                <a:latin typeface="宋体" panose="02010600030101010101" pitchFamily="2" charset="-122"/>
                <a:ea typeface="宋体" panose="02010600030101010101" pitchFamily="2" charset="-122"/>
                <a:cs typeface="Times New Roman" panose="02020603050405020304" pitchFamily="18" charset="0"/>
              </a:rPr>
              <a:t>AUC</a:t>
            </a:r>
            <a:r>
              <a:rPr lang="zh-CN" altLang="en-US" sz="1200" b="0" dirty="0" smtClean="0">
                <a:latin typeface="宋体" panose="02010600030101010101" pitchFamily="2" charset="-122"/>
                <a:ea typeface="宋体" panose="02010600030101010101" pitchFamily="2" charset="-122"/>
                <a:cs typeface="Times New Roman" panose="02020603050405020304" pitchFamily="18" charset="0"/>
              </a:rPr>
              <a:t>只能达到</a:t>
            </a:r>
            <a:r>
              <a:rPr lang="en-US" altLang="zh-CN" sz="1200" b="0" dirty="0" smtClean="0">
                <a:latin typeface="宋体" panose="02010600030101010101" pitchFamily="2" charset="-122"/>
                <a:ea typeface="宋体" panose="02010600030101010101" pitchFamily="2" charset="-122"/>
                <a:cs typeface="Times New Roman" panose="02020603050405020304" pitchFamily="18" charset="0"/>
              </a:rPr>
              <a:t>0.5-0.6</a:t>
            </a:r>
            <a:r>
              <a:rPr lang="zh-CN" altLang="en-US" sz="1200" b="0" dirty="0" smtClean="0">
                <a:latin typeface="宋体" panose="02010600030101010101" pitchFamily="2" charset="-122"/>
                <a:ea typeface="宋体" panose="02010600030101010101" pitchFamily="2" charset="-122"/>
                <a:cs typeface="Times New Roman" panose="02020603050405020304" pitchFamily="18" charset="0"/>
              </a:rPr>
              <a:t>之间，距离林场使用尚有较大的距离。此外我们还可以考虑基于分子标记物的肺癌早期辅助诊断技术。目前已经证实肿瘤形成的过程中会涉及到多种组学的异常，包括</a:t>
            </a:r>
            <a:r>
              <a:rPr lang="en-US" altLang="zh-CN" sz="1200" b="0" dirty="0" smtClean="0">
                <a:latin typeface="宋体" panose="02010600030101010101" pitchFamily="2" charset="-122"/>
                <a:ea typeface="宋体" panose="02010600030101010101" pitchFamily="2" charset="-122"/>
                <a:cs typeface="Times New Roman" panose="02020603050405020304" pitchFamily="18" charset="0"/>
              </a:rPr>
              <a:t>DNA</a:t>
            </a:r>
            <a:r>
              <a:rPr lang="zh-CN" altLang="en-US" sz="1200" b="0" dirty="0" smtClean="0">
                <a:latin typeface="宋体" panose="02010600030101010101" pitchFamily="2" charset="-122"/>
                <a:ea typeface="宋体" panose="02010600030101010101" pitchFamily="2" charset="-122"/>
                <a:cs typeface="Times New Roman" panose="02020603050405020304" pitchFamily="18" charset="0"/>
              </a:rPr>
              <a:t>甲基化谱式，表达谱式，</a:t>
            </a:r>
            <a:r>
              <a:rPr lang="en-US" altLang="zh-CN" sz="1200" b="0" dirty="0" err="1" smtClean="0">
                <a:latin typeface="宋体" panose="02010600030101010101" pitchFamily="2" charset="-122"/>
                <a:ea typeface="宋体" panose="02010600030101010101" pitchFamily="2" charset="-122"/>
                <a:cs typeface="Times New Roman" panose="02020603050405020304" pitchFamily="18" charset="0"/>
              </a:rPr>
              <a:t>miRNA</a:t>
            </a:r>
            <a:r>
              <a:rPr lang="zh-CN" altLang="en-US" sz="1200" b="0" dirty="0" smtClean="0">
                <a:latin typeface="宋体" panose="02010600030101010101" pitchFamily="2" charset="-122"/>
                <a:ea typeface="宋体" panose="02010600030101010101" pitchFamily="2" charset="-122"/>
                <a:cs typeface="Times New Roman" panose="02020603050405020304" pitchFamily="18" charset="0"/>
              </a:rPr>
              <a:t>表达谱式、蛋白谱式等一系列分子的全基因组水平的改变。但考虑到</a:t>
            </a:r>
            <a:r>
              <a:rPr lang="en-US" altLang="zh-CN" sz="1200" b="0" dirty="0" smtClean="0">
                <a:latin typeface="宋体" panose="02010600030101010101" pitchFamily="2" charset="-122"/>
                <a:ea typeface="宋体" panose="02010600030101010101" pitchFamily="2" charset="-122"/>
                <a:cs typeface="Times New Roman" panose="02020603050405020304" pitchFamily="18" charset="0"/>
              </a:rPr>
              <a:t>DNA</a:t>
            </a:r>
            <a:r>
              <a:rPr lang="zh-CN" altLang="en-US" sz="1200" b="0" dirty="0" smtClean="0">
                <a:latin typeface="宋体" panose="02010600030101010101" pitchFamily="2" charset="-122"/>
                <a:ea typeface="宋体" panose="02010600030101010101" pitchFamily="2" charset="-122"/>
                <a:cs typeface="Times New Roman" panose="02020603050405020304" pitchFamily="18" charset="0"/>
              </a:rPr>
              <a:t>甲基化谱式的改变早于基因表达及</a:t>
            </a:r>
            <a:r>
              <a:rPr lang="en-US" altLang="zh-CN" sz="1200" b="0" dirty="0" err="1" smtClean="0">
                <a:latin typeface="宋体" panose="02010600030101010101" pitchFamily="2" charset="-122"/>
                <a:ea typeface="宋体" panose="02010600030101010101" pitchFamily="2" charset="-122"/>
                <a:cs typeface="Times New Roman" panose="02020603050405020304" pitchFamily="18" charset="0"/>
              </a:rPr>
              <a:t>miRNA</a:t>
            </a:r>
            <a:r>
              <a:rPr lang="zh-CN" altLang="en-US" sz="1200" b="0" dirty="0" smtClean="0">
                <a:latin typeface="宋体" panose="02010600030101010101" pitchFamily="2" charset="-122"/>
                <a:ea typeface="宋体" panose="02010600030101010101" pitchFamily="2" charset="-122"/>
                <a:cs typeface="Times New Roman" panose="02020603050405020304" pitchFamily="18" charset="0"/>
              </a:rPr>
              <a:t>表达，从而早于蛋白表达，更早于细胞形态及组织形态的改变，所以</a:t>
            </a:r>
            <a:r>
              <a:rPr lang="en-US" altLang="zh-CN" sz="1200" b="0" dirty="0" smtClean="0">
                <a:latin typeface="宋体" panose="02010600030101010101" pitchFamily="2" charset="-122"/>
                <a:ea typeface="宋体" panose="02010600030101010101" pitchFamily="2" charset="-122"/>
                <a:cs typeface="Times New Roman" panose="02020603050405020304" pitchFamily="18" charset="0"/>
              </a:rPr>
              <a:t>DNA</a:t>
            </a:r>
            <a:r>
              <a:rPr lang="zh-CN" altLang="en-US" sz="1200" b="0" dirty="0" smtClean="0">
                <a:latin typeface="宋体" panose="02010600030101010101" pitchFamily="2" charset="-122"/>
                <a:ea typeface="宋体" panose="02010600030101010101" pitchFamily="2" charset="-122"/>
                <a:cs typeface="Times New Roman" panose="02020603050405020304" pitchFamily="18" charset="0"/>
              </a:rPr>
              <a:t>甲基化标记物从理论上来讲是最为理想的肿瘤早期诊断标记物。</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smtClean="0">
              <a:latin typeface="宋体" panose="02010600030101010101" pitchFamily="2" charset="-122"/>
              <a:ea typeface="宋体"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smtClean="0">
              <a:latin typeface="宋体" panose="02010600030101010101" pitchFamily="2" charset="-122"/>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10</a:t>
            </a:fld>
            <a:endParaRPr lang="zh-CN" altLang="en-US"/>
          </a:p>
        </p:txBody>
      </p:sp>
    </p:spTree>
    <p:extLst>
      <p:ext uri="{BB962C8B-B14F-4D97-AF65-F5344CB8AC3E}">
        <p14:creationId xmlns:p14="http://schemas.microsoft.com/office/powerpoint/2010/main" val="1933828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2" y="3902079"/>
            <a:ext cx="3400425" cy="2949575"/>
            <a:chOff x="0" y="2458"/>
            <a:chExt cx="2142" cy="1858"/>
          </a:xfrm>
        </p:grpSpPr>
        <p:sp>
          <p:nvSpPr>
            <p:cNvPr id="5" name="Freeform 3"/>
            <p:cNvSpPr>
              <a:spLocks/>
            </p:cNvSpPr>
            <p:nvPr/>
          </p:nvSpPr>
          <p:spPr bwMode="ltGray">
            <a:xfrm>
              <a:off x="0" y="2508"/>
              <a:ext cx="2142" cy="1804"/>
            </a:xfrm>
            <a:custGeom>
              <a:avLst/>
              <a:gdLst/>
              <a:ahLst/>
              <a:cxnLst>
                <a:cxn ang="0">
                  <a:pos x="329" y="66"/>
                </a:cxn>
                <a:cxn ang="0">
                  <a:pos x="161" y="30"/>
                </a:cxn>
                <a:cxn ang="0">
                  <a:pos x="0" y="0"/>
                </a:cxn>
                <a:cxn ang="0">
                  <a:pos x="0" y="12"/>
                </a:cxn>
                <a:cxn ang="0">
                  <a:pos x="161" y="42"/>
                </a:cxn>
                <a:cxn ang="0">
                  <a:pos x="323" y="78"/>
                </a:cxn>
                <a:cxn ang="0">
                  <a:pos x="556" y="150"/>
                </a:cxn>
                <a:cxn ang="0">
                  <a:pos x="777" y="245"/>
                </a:cxn>
                <a:cxn ang="0">
                  <a:pos x="993" y="365"/>
                </a:cxn>
                <a:cxn ang="0">
                  <a:pos x="1196" y="503"/>
                </a:cxn>
                <a:cxn ang="0">
                  <a:pos x="1381" y="653"/>
                </a:cxn>
                <a:cxn ang="0">
                  <a:pos x="1555" y="827"/>
                </a:cxn>
                <a:cxn ang="0">
                  <a:pos x="1710" y="1019"/>
                </a:cxn>
                <a:cxn ang="0">
                  <a:pos x="1854" y="1229"/>
                </a:cxn>
                <a:cxn ang="0">
                  <a:pos x="1937" y="1366"/>
                </a:cxn>
                <a:cxn ang="0">
                  <a:pos x="2009" y="1510"/>
                </a:cxn>
                <a:cxn ang="0">
                  <a:pos x="2069" y="1654"/>
                </a:cxn>
                <a:cxn ang="0">
                  <a:pos x="2123" y="1804"/>
                </a:cxn>
                <a:cxn ang="0">
                  <a:pos x="2135" y="1804"/>
                </a:cxn>
                <a:cxn ang="0">
                  <a:pos x="2081" y="1654"/>
                </a:cxn>
                <a:cxn ang="0">
                  <a:pos x="2021" y="1510"/>
                </a:cxn>
                <a:cxn ang="0">
                  <a:pos x="1949" y="1366"/>
                </a:cxn>
                <a:cxn ang="0">
                  <a:pos x="1866" y="1223"/>
                </a:cxn>
                <a:cxn ang="0">
                  <a:pos x="1722" y="1013"/>
                </a:cxn>
                <a:cxn ang="0">
                  <a:pos x="1561" y="821"/>
                </a:cxn>
                <a:cxn ang="0">
                  <a:pos x="1387" y="647"/>
                </a:cxn>
                <a:cxn ang="0">
                  <a:pos x="1202" y="491"/>
                </a:cxn>
                <a:cxn ang="0">
                  <a:pos x="999" y="353"/>
                </a:cxn>
                <a:cxn ang="0">
                  <a:pos x="783" y="239"/>
                </a:cxn>
                <a:cxn ang="0">
                  <a:pos x="562" y="138"/>
                </a:cxn>
                <a:cxn ang="0">
                  <a:pos x="329" y="66"/>
                </a:cxn>
                <a:cxn ang="0">
                  <a:pos x="329" y="66"/>
                </a:cxn>
              </a:cxnLst>
              <a:rect l="0" t="0" r="r" b="b"/>
              <a:pathLst>
                <a:path w="2135" h="1804">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rotWithShape="0">
              <a:gsLst>
                <a:gs pos="0">
                  <a:schemeClr val="bg1"/>
                </a:gs>
                <a:gs pos="50000">
                  <a:schemeClr val="bg2"/>
                </a:gs>
                <a:gs pos="100000">
                  <a:schemeClr val="bg1"/>
                </a:gs>
              </a:gsLst>
              <a:lin ang="2700000" scaled="1"/>
            </a:gradFill>
            <a:ln w="9525">
              <a:noFill/>
              <a:round/>
              <a:headEnd/>
              <a:tailEnd/>
            </a:ln>
          </p:spPr>
          <p:txBody>
            <a:bodyPr/>
            <a:lstStyle/>
            <a:p>
              <a:pPr fontAlgn="base">
                <a:spcBef>
                  <a:spcPct val="0"/>
                </a:spcBef>
                <a:spcAft>
                  <a:spcPct val="0"/>
                </a:spcAft>
                <a:defRPr/>
              </a:pPr>
              <a:endParaRPr lang="zh-CN" altLang="en-US" sz="1350">
                <a:solidFill>
                  <a:srgbClr val="FFFFFF"/>
                </a:solidFill>
                <a:latin typeface="Arial" charset="0"/>
                <a:ea typeface="宋体" pitchFamily="2" charset="-122"/>
              </a:endParaRPr>
            </a:p>
          </p:txBody>
        </p:sp>
        <p:sp>
          <p:nvSpPr>
            <p:cNvPr id="6" name="Freeform 4"/>
            <p:cNvSpPr>
              <a:spLocks/>
            </p:cNvSpPr>
            <p:nvPr/>
          </p:nvSpPr>
          <p:spPr bwMode="hidden">
            <a:xfrm>
              <a:off x="0" y="2458"/>
              <a:ext cx="1854" cy="1858"/>
            </a:xfrm>
            <a:custGeom>
              <a:avLst/>
              <a:gdLst/>
              <a:ahLst/>
              <a:cxnLst>
                <a:cxn ang="0">
                  <a:pos x="1854" y="1858"/>
                </a:cxn>
                <a:cxn ang="0">
                  <a:pos x="0" y="1858"/>
                </a:cxn>
                <a:cxn ang="0">
                  <a:pos x="0" y="0"/>
                </a:cxn>
                <a:cxn ang="0">
                  <a:pos x="1854" y="1858"/>
                </a:cxn>
                <a:cxn ang="0">
                  <a:pos x="1854" y="1858"/>
                </a:cxn>
              </a:cxnLst>
              <a:rect l="0" t="0" r="r" b="b"/>
              <a:pathLst>
                <a:path w="1854" h="1858">
                  <a:moveTo>
                    <a:pt x="1854" y="1858"/>
                  </a:moveTo>
                  <a:lnTo>
                    <a:pt x="0" y="1858"/>
                  </a:lnTo>
                  <a:lnTo>
                    <a:pt x="0" y="0"/>
                  </a:lnTo>
                  <a:lnTo>
                    <a:pt x="1854" y="1858"/>
                  </a:lnTo>
                  <a:lnTo>
                    <a:pt x="1854" y="1858"/>
                  </a:lnTo>
                  <a:close/>
                </a:path>
              </a:pathLst>
            </a:custGeom>
            <a:gradFill rotWithShape="0">
              <a:gsLst>
                <a:gs pos="0">
                  <a:schemeClr val="bg2"/>
                </a:gs>
                <a:gs pos="50000">
                  <a:schemeClr val="bg1"/>
                </a:gs>
                <a:gs pos="100000">
                  <a:schemeClr val="bg2"/>
                </a:gs>
              </a:gsLst>
              <a:lin ang="18900000" scaled="1"/>
            </a:gradFill>
            <a:ln w="9525">
              <a:noFill/>
              <a:round/>
              <a:headEnd/>
              <a:tailEnd/>
            </a:ln>
          </p:spPr>
          <p:txBody>
            <a:bodyPr/>
            <a:lstStyle/>
            <a:p>
              <a:pPr fontAlgn="base">
                <a:spcBef>
                  <a:spcPct val="0"/>
                </a:spcBef>
                <a:spcAft>
                  <a:spcPct val="0"/>
                </a:spcAft>
                <a:defRPr/>
              </a:pPr>
              <a:endParaRPr lang="zh-CN" altLang="en-US" sz="1350">
                <a:solidFill>
                  <a:srgbClr val="FFFFFF"/>
                </a:solidFill>
                <a:latin typeface="Arial" charset="0"/>
                <a:ea typeface="宋体" pitchFamily="2" charset="-122"/>
              </a:endParaRPr>
            </a:p>
          </p:txBody>
        </p:sp>
        <p:sp>
          <p:nvSpPr>
            <p:cNvPr id="7" name="Freeform 5"/>
            <p:cNvSpPr>
              <a:spLocks/>
            </p:cNvSpPr>
            <p:nvPr/>
          </p:nvSpPr>
          <p:spPr bwMode="ltGray">
            <a:xfrm>
              <a:off x="0" y="2735"/>
              <a:ext cx="1745" cy="1577"/>
            </a:xfrm>
            <a:custGeom>
              <a:avLst/>
              <a:gdLst/>
              <a:ahLst/>
              <a:cxnLst>
                <a:cxn ang="0">
                  <a:pos x="1640" y="1377"/>
                </a:cxn>
                <a:cxn ang="0">
                  <a:pos x="1692" y="1479"/>
                </a:cxn>
                <a:cxn ang="0">
                  <a:pos x="1732" y="1577"/>
                </a:cxn>
                <a:cxn ang="0">
                  <a:pos x="1745" y="1577"/>
                </a:cxn>
                <a:cxn ang="0">
                  <a:pos x="1703" y="1469"/>
                </a:cxn>
                <a:cxn ang="0">
                  <a:pos x="1649" y="1367"/>
                </a:cxn>
                <a:cxn ang="0">
                  <a:pos x="1535" y="1157"/>
                </a:cxn>
                <a:cxn ang="0">
                  <a:pos x="1395" y="951"/>
                </a:cxn>
                <a:cxn ang="0">
                  <a:pos x="1236" y="756"/>
                </a:cxn>
                <a:cxn ang="0">
                  <a:pos x="1061" y="582"/>
                </a:cxn>
                <a:cxn ang="0">
                  <a:pos x="876" y="426"/>
                </a:cxn>
                <a:cxn ang="0">
                  <a:pos x="672" y="294"/>
                </a:cxn>
                <a:cxn ang="0">
                  <a:pos x="455" y="174"/>
                </a:cxn>
                <a:cxn ang="0">
                  <a:pos x="234" y="78"/>
                </a:cxn>
                <a:cxn ang="0">
                  <a:pos x="0" y="0"/>
                </a:cxn>
                <a:cxn ang="0">
                  <a:pos x="0" y="12"/>
                </a:cxn>
                <a:cxn ang="0">
                  <a:pos x="222" y="89"/>
                </a:cxn>
                <a:cxn ang="0">
                  <a:pos x="446" y="185"/>
                </a:cxn>
                <a:cxn ang="0">
                  <a:pos x="662" y="305"/>
                </a:cxn>
                <a:cxn ang="0">
                  <a:pos x="866" y="437"/>
                </a:cxn>
                <a:cxn ang="0">
                  <a:pos x="1052" y="593"/>
                </a:cxn>
                <a:cxn ang="0">
                  <a:pos x="1226" y="767"/>
                </a:cxn>
                <a:cxn ang="0">
                  <a:pos x="1385" y="960"/>
                </a:cxn>
                <a:cxn ang="0">
                  <a:pos x="1526" y="1167"/>
                </a:cxn>
                <a:cxn ang="0">
                  <a:pos x="1640" y="1377"/>
                </a:cxn>
              </a:cxnLst>
              <a:rect l="0" t="0" r="r" b="b"/>
              <a:pathLst>
                <a:path w="1745" h="1577">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rotWithShape="0">
              <a:gsLst>
                <a:gs pos="0">
                  <a:schemeClr val="bg1"/>
                </a:gs>
                <a:gs pos="50000">
                  <a:schemeClr val="bg2"/>
                </a:gs>
                <a:gs pos="100000">
                  <a:schemeClr val="bg1"/>
                </a:gs>
              </a:gsLst>
              <a:lin ang="2700000" scaled="1"/>
            </a:gradFill>
            <a:ln w="9525">
              <a:noFill/>
              <a:round/>
              <a:headEnd/>
              <a:tailEnd/>
            </a:ln>
          </p:spPr>
          <p:txBody>
            <a:bodyPr/>
            <a:lstStyle/>
            <a:p>
              <a:pPr fontAlgn="base">
                <a:spcBef>
                  <a:spcPct val="0"/>
                </a:spcBef>
                <a:spcAft>
                  <a:spcPct val="0"/>
                </a:spcAft>
                <a:defRPr/>
              </a:pPr>
              <a:endParaRPr lang="zh-CN" altLang="en-US" sz="1350">
                <a:solidFill>
                  <a:srgbClr val="FFFFFF"/>
                </a:solidFill>
                <a:latin typeface="Arial" charset="0"/>
                <a:ea typeface="宋体" pitchFamily="2" charset="-122"/>
              </a:endParaRPr>
            </a:p>
          </p:txBody>
        </p:sp>
        <p:sp>
          <p:nvSpPr>
            <p:cNvPr id="8" name="Freeform 6"/>
            <p:cNvSpPr>
              <a:spLocks/>
            </p:cNvSpPr>
            <p:nvPr/>
          </p:nvSpPr>
          <p:spPr bwMode="ltGray">
            <a:xfrm>
              <a:off x="0" y="2544"/>
              <a:ext cx="1745" cy="1768"/>
            </a:xfrm>
            <a:custGeom>
              <a:avLst/>
              <a:gdLst/>
              <a:ahLst/>
              <a:cxnLst>
                <a:cxn ang="0">
                  <a:pos x="0" y="0"/>
                </a:cxn>
                <a:cxn ang="0">
                  <a:pos x="0" y="12"/>
                </a:cxn>
                <a:cxn ang="0">
                  <a:pos x="210" y="88"/>
                </a:cxn>
                <a:cxn ang="0">
                  <a:pos x="426" y="190"/>
                </a:cxn>
                <a:cxn ang="0">
                  <a:pos x="630" y="304"/>
                </a:cxn>
                <a:cxn ang="0">
                  <a:pos x="818" y="442"/>
                </a:cxn>
                <a:cxn ang="0">
                  <a:pos x="998" y="592"/>
                </a:cxn>
                <a:cxn ang="0">
                  <a:pos x="1164" y="766"/>
                </a:cxn>
                <a:cxn ang="0">
                  <a:pos x="1310" y="942"/>
                </a:cxn>
                <a:cxn ang="0">
                  <a:pos x="1454" y="1146"/>
                </a:cxn>
                <a:cxn ang="0">
                  <a:pos x="1536" y="1298"/>
                </a:cxn>
                <a:cxn ang="0">
                  <a:pos x="1614" y="1456"/>
                </a:cxn>
                <a:cxn ang="0">
                  <a:pos x="1682" y="1616"/>
                </a:cxn>
                <a:cxn ang="0">
                  <a:pos x="1733" y="1768"/>
                </a:cxn>
                <a:cxn ang="0">
                  <a:pos x="1745" y="1768"/>
                </a:cxn>
                <a:cxn ang="0">
                  <a:pos x="1691" y="1606"/>
                </a:cxn>
                <a:cxn ang="0">
                  <a:pos x="1623" y="1445"/>
                </a:cxn>
                <a:cxn ang="0">
                  <a:pos x="1547" y="1288"/>
                </a:cxn>
                <a:cxn ang="0">
                  <a:pos x="1463" y="1136"/>
                </a:cxn>
                <a:cxn ang="0">
                  <a:pos x="1320" y="932"/>
                </a:cxn>
                <a:cxn ang="0">
                  <a:pos x="1173" y="755"/>
                </a:cxn>
                <a:cxn ang="0">
                  <a:pos x="1008" y="581"/>
                </a:cxn>
                <a:cxn ang="0">
                  <a:pos x="827" y="431"/>
                </a:cxn>
                <a:cxn ang="0">
                  <a:pos x="642" y="293"/>
                </a:cxn>
                <a:cxn ang="0">
                  <a:pos x="437" y="179"/>
                </a:cxn>
                <a:cxn ang="0">
                  <a:pos x="222" y="78"/>
                </a:cxn>
                <a:cxn ang="0">
                  <a:pos x="0" y="0"/>
                </a:cxn>
                <a:cxn ang="0">
                  <a:pos x="0" y="0"/>
                </a:cxn>
              </a:cxnLst>
              <a:rect l="0" t="0" r="r" b="b"/>
              <a:pathLst>
                <a:path w="1745" h="1768">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rotWithShape="0">
              <a:gsLst>
                <a:gs pos="0">
                  <a:schemeClr val="bg1"/>
                </a:gs>
                <a:gs pos="50000">
                  <a:schemeClr val="bg2"/>
                </a:gs>
                <a:gs pos="100000">
                  <a:schemeClr val="bg1"/>
                </a:gs>
              </a:gsLst>
              <a:lin ang="2700000" scaled="1"/>
            </a:gradFill>
            <a:ln w="9525">
              <a:noFill/>
              <a:round/>
              <a:headEnd/>
              <a:tailEnd/>
            </a:ln>
          </p:spPr>
          <p:txBody>
            <a:bodyPr/>
            <a:lstStyle/>
            <a:p>
              <a:pPr fontAlgn="base">
                <a:spcBef>
                  <a:spcPct val="0"/>
                </a:spcBef>
                <a:spcAft>
                  <a:spcPct val="0"/>
                </a:spcAft>
                <a:defRPr/>
              </a:pPr>
              <a:endParaRPr lang="zh-CN" altLang="en-US" sz="1350">
                <a:solidFill>
                  <a:srgbClr val="FFFFFF"/>
                </a:solidFill>
                <a:latin typeface="Arial" charset="0"/>
                <a:ea typeface="宋体" pitchFamily="2" charset="-122"/>
              </a:endParaRPr>
            </a:p>
          </p:txBody>
        </p:sp>
        <p:sp>
          <p:nvSpPr>
            <p:cNvPr id="9" name="Oval 7"/>
            <p:cNvSpPr>
              <a:spLocks noChangeArrowheads="1"/>
            </p:cNvSpPr>
            <p:nvPr/>
          </p:nvSpPr>
          <p:spPr bwMode="ltGray">
            <a:xfrm>
              <a:off x="209" y="2784"/>
              <a:ext cx="86" cy="86"/>
            </a:xfrm>
            <a:prstGeom prst="ellipse">
              <a:avLst/>
            </a:prstGeom>
            <a:gradFill rotWithShape="0">
              <a:gsLst>
                <a:gs pos="0">
                  <a:schemeClr val="bg2"/>
                </a:gs>
                <a:gs pos="100000">
                  <a:schemeClr val="bg1"/>
                </a:gs>
              </a:gsLst>
              <a:lin ang="18900000" scaled="1"/>
            </a:gradFill>
            <a:ln w="9525">
              <a:noFill/>
              <a:round/>
              <a:headEnd/>
              <a:tailEnd/>
            </a:ln>
            <a:effectLst/>
          </p:spPr>
          <p:txBody>
            <a:bodyPr/>
            <a:lstStyle/>
            <a:p>
              <a:pPr fontAlgn="base">
                <a:spcBef>
                  <a:spcPct val="0"/>
                </a:spcBef>
                <a:spcAft>
                  <a:spcPct val="0"/>
                </a:spcAft>
                <a:defRPr/>
              </a:pPr>
              <a:endParaRPr lang="zh-CN" altLang="en-US" sz="1350">
                <a:solidFill>
                  <a:srgbClr val="FFFFFF"/>
                </a:solidFill>
                <a:latin typeface="Arial" charset="0"/>
                <a:ea typeface="宋体" pitchFamily="2" charset="-122"/>
              </a:endParaRPr>
            </a:p>
          </p:txBody>
        </p:sp>
        <p:sp>
          <p:nvSpPr>
            <p:cNvPr id="10" name="Oval 8"/>
            <p:cNvSpPr>
              <a:spLocks noChangeArrowheads="1"/>
            </p:cNvSpPr>
            <p:nvPr/>
          </p:nvSpPr>
          <p:spPr bwMode="ltGray">
            <a:xfrm>
              <a:off x="1536" y="3884"/>
              <a:ext cx="92" cy="92"/>
            </a:xfrm>
            <a:prstGeom prst="ellipse">
              <a:avLst/>
            </a:prstGeom>
            <a:gradFill rotWithShape="0">
              <a:gsLst>
                <a:gs pos="0">
                  <a:schemeClr val="bg2"/>
                </a:gs>
                <a:gs pos="100000">
                  <a:schemeClr val="bg1"/>
                </a:gs>
              </a:gsLst>
              <a:lin ang="2700000" scaled="1"/>
            </a:gradFill>
            <a:ln w="9525">
              <a:noFill/>
              <a:round/>
              <a:headEnd/>
              <a:tailEnd/>
            </a:ln>
            <a:effectLst/>
          </p:spPr>
          <p:txBody>
            <a:bodyPr/>
            <a:lstStyle/>
            <a:p>
              <a:pPr fontAlgn="base">
                <a:spcBef>
                  <a:spcPct val="0"/>
                </a:spcBef>
                <a:spcAft>
                  <a:spcPct val="0"/>
                </a:spcAft>
                <a:defRPr/>
              </a:pPr>
              <a:endParaRPr lang="zh-CN" altLang="en-US" sz="1350">
                <a:solidFill>
                  <a:srgbClr val="FFFFFF"/>
                </a:solidFill>
                <a:latin typeface="Arial" charset="0"/>
                <a:ea typeface="宋体" pitchFamily="2" charset="-122"/>
              </a:endParaRPr>
            </a:p>
          </p:txBody>
        </p:sp>
        <p:sp>
          <p:nvSpPr>
            <p:cNvPr id="11" name="Oval 9"/>
            <p:cNvSpPr>
              <a:spLocks noChangeArrowheads="1"/>
            </p:cNvSpPr>
            <p:nvPr/>
          </p:nvSpPr>
          <p:spPr bwMode="ltGray">
            <a:xfrm>
              <a:off x="791" y="2723"/>
              <a:ext cx="121" cy="121"/>
            </a:xfrm>
            <a:prstGeom prst="ellipse">
              <a:avLst/>
            </a:prstGeom>
            <a:gradFill rotWithShape="0">
              <a:gsLst>
                <a:gs pos="0">
                  <a:schemeClr val="bg2"/>
                </a:gs>
                <a:gs pos="100000">
                  <a:schemeClr val="bg1"/>
                </a:gs>
              </a:gsLst>
              <a:lin ang="18900000" scaled="1"/>
            </a:gradFill>
            <a:ln w="9525">
              <a:noFill/>
              <a:round/>
              <a:headEnd/>
              <a:tailEnd/>
            </a:ln>
            <a:effectLst/>
          </p:spPr>
          <p:txBody>
            <a:bodyPr/>
            <a:lstStyle/>
            <a:p>
              <a:pPr fontAlgn="base">
                <a:spcBef>
                  <a:spcPct val="0"/>
                </a:spcBef>
                <a:spcAft>
                  <a:spcPct val="0"/>
                </a:spcAft>
                <a:defRPr/>
              </a:pPr>
              <a:endParaRPr lang="zh-CN" altLang="en-US" sz="1350">
                <a:solidFill>
                  <a:srgbClr val="FFFFFF"/>
                </a:solidFill>
                <a:latin typeface="Arial" charset="0"/>
                <a:ea typeface="宋体" pitchFamily="2" charset="-122"/>
              </a:endParaRPr>
            </a:p>
          </p:txBody>
        </p:sp>
      </p:grpSp>
    </p:spTree>
    <p:extLst>
      <p:ext uri="{BB962C8B-B14F-4D97-AF65-F5344CB8AC3E}">
        <p14:creationId xmlns:p14="http://schemas.microsoft.com/office/powerpoint/2010/main" val="4024639418"/>
      </p:ext>
    </p:extLst>
  </p:cSld>
  <p:clrMapOvr>
    <a:masterClrMapping/>
  </p:clrMapOvr>
  <p:transition advTm="23797"/>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6691005" y="6495210"/>
            <a:ext cx="2354051" cy="457200"/>
          </a:xfrm>
          <a:prstGeom prst="rect">
            <a:avLst/>
          </a:prstGeom>
        </p:spPr>
        <p:txBody>
          <a:bodyPr/>
          <a:lstStyle>
            <a:lvl1pPr>
              <a:defRPr sz="1400">
                <a:latin typeface="华文楷体" panose="02010600040101010101" pitchFamily="2" charset="-122"/>
                <a:ea typeface="华文楷体" panose="02010600040101010101" pitchFamily="2" charset="-122"/>
              </a:defRPr>
            </a:lvl1pPr>
            <a:extLst/>
          </a:lstStyle>
          <a:p>
            <a:pPr>
              <a:defRPr/>
            </a:pPr>
            <a:r>
              <a:rPr lang="zh-CN" altLang="en-US" dirty="0" smtClean="0">
                <a:solidFill>
                  <a:srgbClr val="FFFFFF"/>
                </a:solidFill>
              </a:rPr>
              <a:t>复旦大学博士学位论文答辩</a:t>
            </a:r>
            <a:endParaRPr lang="zh-CN" altLang="en-US" dirty="0">
              <a:solidFill>
                <a:srgbClr val="FFFFFF"/>
              </a:solidFill>
            </a:endParaRPr>
          </a:p>
        </p:txBody>
      </p:sp>
      <p:sp>
        <p:nvSpPr>
          <p:cNvPr id="4" name="灯片编号占位符 3"/>
          <p:cNvSpPr>
            <a:spLocks noGrp="1"/>
          </p:cNvSpPr>
          <p:nvPr>
            <p:ph type="sldNum" sz="quarter" idx="12"/>
          </p:nvPr>
        </p:nvSpPr>
        <p:spPr>
          <a:xfrm>
            <a:off x="3471333" y="6495210"/>
            <a:ext cx="2133600" cy="457200"/>
          </a:xfrm>
          <a:prstGeom prst="rect">
            <a:avLst/>
          </a:prstGeom>
        </p:spPr>
        <p:txBody>
          <a:bodyPr/>
          <a:lstStyle>
            <a:lvl1pPr algn="ctr">
              <a:defRPr sz="1400" smtClean="0">
                <a:latin typeface="华文楷体" panose="02010600040101010101" pitchFamily="2" charset="-122"/>
                <a:ea typeface="华文楷体" panose="02010600040101010101" pitchFamily="2" charset="-122"/>
              </a:defRPr>
            </a:lvl1pPr>
            <a:extLst/>
          </a:lstStyle>
          <a:p>
            <a:pPr>
              <a:defRPr/>
            </a:pPr>
            <a:fld id="{E2537B8F-2854-4B55-A1FD-0692A8642363}" type="slidenum">
              <a:rPr lang="zh-CN" altLang="en-US" smtClean="0">
                <a:solidFill>
                  <a:srgbClr val="FFFFFF"/>
                </a:solidFill>
              </a:rPr>
              <a:pPr>
                <a:defRPr/>
              </a:pPr>
              <a:t>‹#›</a:t>
            </a:fld>
            <a:endParaRPr lang="zh-CN" altLang="en-US" dirty="0">
              <a:solidFill>
                <a:srgbClr val="FFFFFF"/>
              </a:solidFill>
            </a:endParaRPr>
          </a:p>
        </p:txBody>
      </p:sp>
      <p:sp>
        <p:nvSpPr>
          <p:cNvPr id="6" name="Line 25"/>
          <p:cNvSpPr>
            <a:spLocks noChangeShapeType="1"/>
          </p:cNvSpPr>
          <p:nvPr userDrawn="1"/>
        </p:nvSpPr>
        <p:spPr bwMode="auto">
          <a:xfrm>
            <a:off x="0" y="6418735"/>
            <a:ext cx="9144000" cy="0"/>
          </a:xfrm>
          <a:prstGeom prst="line">
            <a:avLst/>
          </a:prstGeom>
          <a:noFill/>
          <a:ln w="21590">
            <a:solidFill>
              <a:srgbClr val="FFC000"/>
            </a:solidFill>
            <a:round/>
            <a:headEnd/>
            <a:tailEnd/>
          </a:ln>
        </p:spPr>
        <p:txBody>
          <a:bodyPr/>
          <a:lstStyle/>
          <a:p>
            <a:endParaRPr lang="zh-CN" altLang="en-US" sz="1350"/>
          </a:p>
        </p:txBody>
      </p:sp>
      <p:pic>
        <p:nvPicPr>
          <p:cNvPr id="7" name="Picture 1712" descr="logo_100"/>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artisticGlowEdges/>
                    </a14:imgEffect>
                    <a14:imgEffect>
                      <a14:brightnessContrast bright="-20000" contrast="40000"/>
                    </a14:imgEffect>
                  </a14:imgLayer>
                </a14:imgProps>
              </a:ext>
            </a:extLst>
          </a:blip>
          <a:srcRect t="6272"/>
          <a:stretch>
            <a:fillRect/>
          </a:stretch>
        </p:blipFill>
        <p:spPr bwMode="auto">
          <a:xfrm>
            <a:off x="7868031" y="17930"/>
            <a:ext cx="702704" cy="622300"/>
          </a:xfrm>
          <a:prstGeom prst="rect">
            <a:avLst/>
          </a:prstGeom>
          <a:noFill/>
          <a:effectLst>
            <a:outerShdw dist="50800" sx="1000" sy="1000" algn="ctr" rotWithShape="0">
              <a:srgbClr val="000000"/>
            </a:outerShdw>
          </a:effectLst>
        </p:spPr>
      </p:pic>
      <p:sp>
        <p:nvSpPr>
          <p:cNvPr id="5" name="Line 25"/>
          <p:cNvSpPr>
            <a:spLocks noChangeShapeType="1"/>
          </p:cNvSpPr>
          <p:nvPr userDrawn="1"/>
        </p:nvSpPr>
        <p:spPr bwMode="auto">
          <a:xfrm>
            <a:off x="0" y="632178"/>
            <a:ext cx="9144000" cy="0"/>
          </a:xfrm>
          <a:prstGeom prst="line">
            <a:avLst/>
          </a:prstGeom>
          <a:noFill/>
          <a:ln w="21590">
            <a:solidFill>
              <a:srgbClr val="FFC000"/>
            </a:solidFill>
            <a:round/>
            <a:headEnd/>
            <a:tailEnd/>
          </a:ln>
        </p:spPr>
        <p:txBody>
          <a:bodyPr/>
          <a:lstStyle/>
          <a:p>
            <a:endParaRPr lang="zh-CN" altLang="en-US" sz="1350"/>
          </a:p>
        </p:txBody>
      </p:sp>
      <p:pic>
        <p:nvPicPr>
          <p:cNvPr id="8" name="Picture 2" descr="F:\新建位图图像.bmp"/>
          <p:cNvPicPr>
            <a:picLocks noChangeArrowheads="1"/>
          </p:cNvPicPr>
          <p:nvPr userDrawn="1"/>
        </p:nvPicPr>
        <p:blipFill>
          <a:blip r:embed="rId4" cstate="print">
            <a:lum bright="-18000"/>
            <a:extLst>
              <a:ext uri="{BEBA8EAE-BF5A-486C-A8C5-ECC9F3942E4B}">
                <a14:imgProps xmlns:a14="http://schemas.microsoft.com/office/drawing/2010/main">
                  <a14:imgLayer r:embed="rId5">
                    <a14:imgEffect>
                      <a14:artisticGlowEdges/>
                    </a14:imgEffect>
                  </a14:imgLayer>
                </a14:imgProps>
              </a:ext>
            </a:extLst>
          </a:blip>
          <a:srcRect r="19595"/>
          <a:stretch>
            <a:fillRect/>
          </a:stretch>
        </p:blipFill>
        <p:spPr bwMode="auto">
          <a:xfrm>
            <a:off x="8547916" y="17930"/>
            <a:ext cx="600158" cy="569761"/>
          </a:xfrm>
          <a:prstGeom prst="rect">
            <a:avLst/>
          </a:prstGeom>
          <a:noFill/>
          <a:ln w="9525">
            <a:noFill/>
            <a:miter lim="800000"/>
            <a:headEnd/>
            <a:tailEnd/>
          </a:ln>
        </p:spPr>
      </p:pic>
    </p:spTree>
    <p:extLst>
      <p:ext uri="{BB962C8B-B14F-4D97-AF65-F5344CB8AC3E}">
        <p14:creationId xmlns:p14="http://schemas.microsoft.com/office/powerpoint/2010/main" val="3494837337"/>
      </p:ext>
    </p:extLst>
  </p:cSld>
  <p:clrMapOvr>
    <a:masterClrMapping/>
  </p:clrMapOvr>
  <p:transition advTm="23797"/>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38129"/>
            <a:ext cx="6477000" cy="868363"/>
          </a:xfrm>
          <a:prstGeom prst="rect">
            <a:avLst/>
          </a:prstGeom>
        </p:spPr>
        <p:txBody>
          <a:bodyPr/>
          <a:lstStyle>
            <a:lvl1pPr>
              <a:defRPr>
                <a:latin typeface="Times New Roman" pitchFamily="18" charset="0"/>
                <a:cs typeface="Times New Roman" pitchFamily="18" charset="0"/>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28596" y="1428736"/>
            <a:ext cx="8229600" cy="4733925"/>
          </a:xfrm>
          <a:prstGeom prst="rect">
            <a:avLst/>
          </a:prstGeom>
        </p:spPr>
        <p:txBody>
          <a:bodyPr/>
          <a:lstStyle>
            <a:lvl1pPr>
              <a:defRPr>
                <a:latin typeface="Times New Roman" pitchFamily="18" charset="0"/>
                <a:cs typeface="Times New Roman" pitchFamily="18" charset="0"/>
              </a:defRPr>
            </a:lvl1pPr>
            <a:lvl2pPr>
              <a:defRPr>
                <a:latin typeface="Times New Roman" pitchFamily="18" charset="0"/>
                <a:cs typeface="Times New Roman" pitchFamily="18" charset="0"/>
              </a:defRPr>
            </a:lvl2pPr>
            <a:lvl3pPr>
              <a:defRPr>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3048002" y="6311904"/>
            <a:ext cx="1712913" cy="290513"/>
          </a:xfrm>
          <a:prstGeom prst="rect">
            <a:avLst/>
          </a:prstGeom>
          <a:ln/>
        </p:spPr>
        <p:txBody>
          <a:bodyPr/>
          <a:lstStyle>
            <a:lvl1pPr>
              <a:defRPr/>
            </a:lvl1pPr>
          </a:lstStyle>
          <a:p>
            <a:pPr>
              <a:defRPr/>
            </a:pPr>
            <a:fld id="{699EC55E-7949-4FBF-9033-72A51E04B7CC}" type="datetime1">
              <a:rPr lang="zh-CN" altLang="en-US" smtClean="0"/>
              <a:pPr>
                <a:defRPr/>
              </a:pPr>
              <a:t>2014/12/17</a:t>
            </a:fld>
            <a:endParaRPr lang="en-US" altLang="zh-CN"/>
          </a:p>
        </p:txBody>
      </p:sp>
      <p:sp>
        <p:nvSpPr>
          <p:cNvPr id="5" name="Rectangle 5"/>
          <p:cNvSpPr>
            <a:spLocks noGrp="1" noChangeArrowheads="1"/>
          </p:cNvSpPr>
          <p:nvPr>
            <p:ph type="ftr" sz="quarter" idx="11"/>
          </p:nvPr>
        </p:nvSpPr>
        <p:spPr>
          <a:xfrm>
            <a:off x="4830763" y="6323013"/>
            <a:ext cx="2311400" cy="290512"/>
          </a:xfrm>
          <a:prstGeom prst="rect">
            <a:avLst/>
          </a:prstGeom>
          <a:ln/>
        </p:spPr>
        <p:txBody>
          <a:bodyPr/>
          <a:lstStyle>
            <a:lvl1pPr>
              <a:defRPr/>
            </a:lvl1pPr>
          </a:lstStyle>
          <a:p>
            <a:pPr>
              <a:defRPr/>
            </a:pPr>
            <a:r>
              <a:rPr lang="zh-CN" altLang="en-US" smtClean="0"/>
              <a:t>复旦大学博士学位论文答辩</a:t>
            </a:r>
            <a:endParaRPr lang="en-US" altLang="zh-CN"/>
          </a:p>
        </p:txBody>
      </p:sp>
      <p:sp>
        <p:nvSpPr>
          <p:cNvPr id="6" name="Rectangle 6"/>
          <p:cNvSpPr>
            <a:spLocks noGrp="1" noChangeArrowheads="1"/>
          </p:cNvSpPr>
          <p:nvPr>
            <p:ph type="sldNum" sz="quarter" idx="12"/>
          </p:nvPr>
        </p:nvSpPr>
        <p:spPr>
          <a:xfrm>
            <a:off x="7116765" y="6323013"/>
            <a:ext cx="1616075" cy="290512"/>
          </a:xfrm>
          <a:prstGeom prst="rect">
            <a:avLst/>
          </a:prstGeom>
          <a:ln/>
        </p:spPr>
        <p:txBody>
          <a:bodyPr/>
          <a:lstStyle>
            <a:lvl1pPr>
              <a:defRPr/>
            </a:lvl1pPr>
          </a:lstStyle>
          <a:p>
            <a:pPr>
              <a:defRPr/>
            </a:pPr>
            <a:fld id="{3D54E7A5-D748-4DA3-9F50-7A2E3DDFB6ED}" type="slidenum">
              <a:rPr lang="en-US" altLang="zh-CN"/>
              <a:pPr>
                <a:defRPr/>
              </a:pPr>
              <a:t>‹#›</a:t>
            </a:fld>
            <a:endParaRPr lang="en-US" altLang="zh-CN" dirty="0"/>
          </a:p>
        </p:txBody>
      </p:sp>
    </p:spTree>
    <p:extLst>
      <p:ext uri="{BB962C8B-B14F-4D97-AF65-F5344CB8AC3E}">
        <p14:creationId xmlns:p14="http://schemas.microsoft.com/office/powerpoint/2010/main" val="505539547"/>
      </p:ext>
    </p:extLst>
  </p:cSld>
  <p:clrMapOvr>
    <a:masterClrMapping/>
  </p:clrMapOvr>
  <p:transition advTm="23797"/>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16207"/>
      </p:ext>
    </p:extLst>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Lst>
  <p:transition advTm="23797"/>
  <p:timing>
    <p:tnLst>
      <p:par>
        <p:cTn id="1" dur="indefinite" restart="never" nodeType="tmRoot"/>
      </p:par>
    </p:tnLst>
  </p:timing>
  <p:hf hdr="0" dt="0"/>
  <p:txStyles>
    <p:titleStyle>
      <a:lvl1pPr algn="ctr" rtl="0" eaLnBrk="0" fontAlgn="base" hangingPunct="0">
        <a:spcBef>
          <a:spcPct val="0"/>
        </a:spcBef>
        <a:spcAft>
          <a:spcPct val="0"/>
        </a:spcAft>
        <a:defRPr sz="3300">
          <a:solidFill>
            <a:schemeClr val="tx2"/>
          </a:solidFill>
          <a:effectLst>
            <a:outerShdw blurRad="38100" dist="38100" dir="2700000" algn="tl">
              <a:srgbClr val="FFFFFF"/>
            </a:outerShdw>
          </a:effectLst>
          <a:latin typeface="Arial" charset="0"/>
          <a:ea typeface="+mj-ea"/>
          <a:cs typeface="+mj-cs"/>
        </a:defRPr>
      </a:lvl1pPr>
      <a:lvl2pPr algn="ctr" rtl="0" eaLnBrk="0" fontAlgn="base" hangingPunct="0">
        <a:spcBef>
          <a:spcPct val="0"/>
        </a:spcBef>
        <a:spcAft>
          <a:spcPct val="0"/>
        </a:spcAft>
        <a:defRPr sz="3300">
          <a:solidFill>
            <a:schemeClr val="tx2"/>
          </a:solidFill>
          <a:effectLst>
            <a:outerShdw blurRad="38100" dist="38100" dir="2700000" algn="tl">
              <a:srgbClr val="FFFFFF"/>
            </a:outerShdw>
          </a:effectLst>
          <a:latin typeface="Arial" charset="0"/>
          <a:ea typeface="宋体" pitchFamily="2" charset="-122"/>
        </a:defRPr>
      </a:lvl2pPr>
      <a:lvl3pPr algn="ctr" rtl="0" eaLnBrk="0" fontAlgn="base" hangingPunct="0">
        <a:spcBef>
          <a:spcPct val="0"/>
        </a:spcBef>
        <a:spcAft>
          <a:spcPct val="0"/>
        </a:spcAft>
        <a:defRPr sz="3300">
          <a:solidFill>
            <a:schemeClr val="tx2"/>
          </a:solidFill>
          <a:effectLst>
            <a:outerShdw blurRad="38100" dist="38100" dir="2700000" algn="tl">
              <a:srgbClr val="FFFFFF"/>
            </a:outerShdw>
          </a:effectLst>
          <a:latin typeface="Arial" charset="0"/>
          <a:ea typeface="宋体" pitchFamily="2" charset="-122"/>
        </a:defRPr>
      </a:lvl3pPr>
      <a:lvl4pPr algn="ctr" rtl="0" eaLnBrk="0" fontAlgn="base" hangingPunct="0">
        <a:spcBef>
          <a:spcPct val="0"/>
        </a:spcBef>
        <a:spcAft>
          <a:spcPct val="0"/>
        </a:spcAft>
        <a:defRPr sz="3300">
          <a:solidFill>
            <a:schemeClr val="tx2"/>
          </a:solidFill>
          <a:effectLst>
            <a:outerShdw blurRad="38100" dist="38100" dir="2700000" algn="tl">
              <a:srgbClr val="FFFFFF"/>
            </a:outerShdw>
          </a:effectLst>
          <a:latin typeface="Arial" charset="0"/>
          <a:ea typeface="宋体" pitchFamily="2" charset="-122"/>
        </a:defRPr>
      </a:lvl4pPr>
      <a:lvl5pPr algn="ctr" rtl="0" eaLnBrk="0" fontAlgn="base" hangingPunct="0">
        <a:spcBef>
          <a:spcPct val="0"/>
        </a:spcBef>
        <a:spcAft>
          <a:spcPct val="0"/>
        </a:spcAft>
        <a:defRPr sz="3300">
          <a:solidFill>
            <a:schemeClr val="tx2"/>
          </a:solidFill>
          <a:effectLst>
            <a:outerShdw blurRad="38100" dist="38100" dir="2700000" algn="tl">
              <a:srgbClr val="FFFFFF"/>
            </a:outerShdw>
          </a:effectLst>
          <a:latin typeface="Arial" charset="0"/>
          <a:ea typeface="宋体" pitchFamily="2" charset="-122"/>
        </a:defRPr>
      </a:lvl5pPr>
      <a:lvl6pPr marL="342900" algn="ctr" rtl="0" fontAlgn="base">
        <a:spcBef>
          <a:spcPct val="0"/>
        </a:spcBef>
        <a:spcAft>
          <a:spcPct val="0"/>
        </a:spcAft>
        <a:defRPr sz="3300">
          <a:solidFill>
            <a:schemeClr val="tx2"/>
          </a:solidFill>
          <a:effectLst>
            <a:outerShdw blurRad="38100" dist="38100" dir="2700000" algn="tl">
              <a:srgbClr val="FFFFFF"/>
            </a:outerShdw>
          </a:effectLst>
          <a:latin typeface="Arial" charset="0"/>
          <a:ea typeface="宋体" pitchFamily="2" charset="-122"/>
        </a:defRPr>
      </a:lvl6pPr>
      <a:lvl7pPr marL="685800" algn="ctr" rtl="0" fontAlgn="base">
        <a:spcBef>
          <a:spcPct val="0"/>
        </a:spcBef>
        <a:spcAft>
          <a:spcPct val="0"/>
        </a:spcAft>
        <a:defRPr sz="3300">
          <a:solidFill>
            <a:schemeClr val="tx2"/>
          </a:solidFill>
          <a:effectLst>
            <a:outerShdw blurRad="38100" dist="38100" dir="2700000" algn="tl">
              <a:srgbClr val="FFFFFF"/>
            </a:outerShdw>
          </a:effectLst>
          <a:latin typeface="Arial" charset="0"/>
          <a:ea typeface="宋体" pitchFamily="2" charset="-122"/>
        </a:defRPr>
      </a:lvl7pPr>
      <a:lvl8pPr marL="1028700" algn="ctr" rtl="0" fontAlgn="base">
        <a:spcBef>
          <a:spcPct val="0"/>
        </a:spcBef>
        <a:spcAft>
          <a:spcPct val="0"/>
        </a:spcAft>
        <a:defRPr sz="3300">
          <a:solidFill>
            <a:schemeClr val="tx2"/>
          </a:solidFill>
          <a:effectLst>
            <a:outerShdw blurRad="38100" dist="38100" dir="2700000" algn="tl">
              <a:srgbClr val="FFFFFF"/>
            </a:outerShdw>
          </a:effectLst>
          <a:latin typeface="Arial" charset="0"/>
          <a:ea typeface="宋体" pitchFamily="2" charset="-122"/>
        </a:defRPr>
      </a:lvl8pPr>
      <a:lvl9pPr marL="1371600" algn="ctr" rtl="0" fontAlgn="base">
        <a:spcBef>
          <a:spcPct val="0"/>
        </a:spcBef>
        <a:spcAft>
          <a:spcPct val="0"/>
        </a:spcAft>
        <a:defRPr sz="3300">
          <a:solidFill>
            <a:schemeClr val="tx2"/>
          </a:solidFill>
          <a:effectLst>
            <a:outerShdw blurRad="38100" dist="38100" dir="2700000" algn="tl">
              <a:srgbClr val="FFFFFF"/>
            </a:outerShdw>
          </a:effectLst>
          <a:latin typeface="Arial" charset="0"/>
          <a:ea typeface="宋体" pitchFamily="2" charset="-122"/>
        </a:defRPr>
      </a:lvl9pPr>
    </p:titleStyle>
    <p:bodyStyle>
      <a:lvl1pPr marL="257175" indent="-257175" algn="l" rtl="0" eaLnBrk="0" fontAlgn="base" hangingPunct="0">
        <a:spcBef>
          <a:spcPct val="20000"/>
        </a:spcBef>
        <a:spcAft>
          <a:spcPct val="0"/>
        </a:spcAft>
        <a:buClr>
          <a:schemeClr val="hlink"/>
        </a:buClr>
        <a:buSzPct val="75000"/>
        <a:buFont typeface="Wingdings" pitchFamily="2" charset="2"/>
        <a:buChar char="l"/>
        <a:defRPr sz="2400">
          <a:solidFill>
            <a:schemeClr val="tx1"/>
          </a:solidFill>
          <a:effectLst>
            <a:outerShdw blurRad="38100" dist="38100" dir="2700000" algn="tl">
              <a:srgbClr val="010199"/>
            </a:outerShdw>
          </a:effectLst>
          <a:latin typeface="Arial" charset="0"/>
          <a:ea typeface="+mn-ea"/>
          <a:cs typeface="+mn-cs"/>
        </a:defRPr>
      </a:lvl1pPr>
      <a:lvl2pPr marL="557213" indent="-214313" algn="l" rtl="0" eaLnBrk="0" fontAlgn="base" hangingPunct="0">
        <a:spcBef>
          <a:spcPct val="20000"/>
        </a:spcBef>
        <a:spcAft>
          <a:spcPct val="0"/>
        </a:spcAft>
        <a:buClr>
          <a:schemeClr val="tx2"/>
        </a:buClr>
        <a:buSzPct val="75000"/>
        <a:buFont typeface="Wingdings" pitchFamily="2" charset="2"/>
        <a:buChar char="l"/>
        <a:defRPr sz="2100">
          <a:solidFill>
            <a:schemeClr val="tx1"/>
          </a:solidFill>
          <a:effectLst>
            <a:outerShdw blurRad="38100" dist="38100" dir="2700000" algn="tl">
              <a:srgbClr val="010199"/>
            </a:outerShdw>
          </a:effectLst>
          <a:latin typeface="Arial" charset="0"/>
          <a:ea typeface="+mn-ea"/>
        </a:defRPr>
      </a:lvl2pPr>
      <a:lvl3pPr marL="857250" indent="-171450" algn="l" rtl="0" eaLnBrk="0" fontAlgn="base" hangingPunct="0">
        <a:spcBef>
          <a:spcPct val="20000"/>
        </a:spcBef>
        <a:spcAft>
          <a:spcPct val="0"/>
        </a:spcAft>
        <a:buClr>
          <a:schemeClr val="accent2"/>
        </a:buClr>
        <a:buSzPct val="75000"/>
        <a:buFont typeface="Wingdings" pitchFamily="2" charset="2"/>
        <a:buChar char="l"/>
        <a:defRPr sz="1800">
          <a:solidFill>
            <a:schemeClr val="tx1"/>
          </a:solidFill>
          <a:effectLst>
            <a:outerShdw blurRad="38100" dist="38100" dir="2700000" algn="tl">
              <a:srgbClr val="010199"/>
            </a:outerShdw>
          </a:effectLst>
          <a:latin typeface="Arial" charset="0"/>
          <a:ea typeface="+mn-ea"/>
        </a:defRPr>
      </a:lvl3pPr>
      <a:lvl4pPr marL="1200150" indent="-171450" algn="l" rtl="0" eaLnBrk="0" fontAlgn="base" hangingPunct="0">
        <a:spcBef>
          <a:spcPct val="20000"/>
        </a:spcBef>
        <a:spcAft>
          <a:spcPct val="0"/>
        </a:spcAft>
        <a:buClr>
          <a:schemeClr val="folHlink"/>
        </a:buClr>
        <a:buSzPct val="75000"/>
        <a:buFont typeface="Wingdings" pitchFamily="2" charset="2"/>
        <a:buChar char="l"/>
        <a:defRPr sz="1500">
          <a:solidFill>
            <a:schemeClr val="tx1"/>
          </a:solidFill>
          <a:effectLst>
            <a:outerShdw blurRad="38100" dist="38100" dir="2700000" algn="tl">
              <a:srgbClr val="010199"/>
            </a:outerShdw>
          </a:effectLst>
          <a:latin typeface="Arial" charset="0"/>
          <a:ea typeface="+mn-ea"/>
        </a:defRPr>
      </a:lvl4pPr>
      <a:lvl5pPr marL="1543050" indent="-171450" algn="l" rtl="0" eaLnBrk="0" fontAlgn="base" hangingPunct="0">
        <a:spcBef>
          <a:spcPct val="20000"/>
        </a:spcBef>
        <a:spcAft>
          <a:spcPct val="0"/>
        </a:spcAft>
        <a:buClr>
          <a:schemeClr val="tx1"/>
        </a:buClr>
        <a:buSzPct val="75000"/>
        <a:buFont typeface="Wingdings" pitchFamily="2" charset="2"/>
        <a:buChar char="l"/>
        <a:defRPr sz="1500">
          <a:solidFill>
            <a:schemeClr val="tx1"/>
          </a:solidFill>
          <a:effectLst>
            <a:outerShdw blurRad="38100" dist="38100" dir="2700000" algn="tl">
              <a:srgbClr val="010199"/>
            </a:outerShdw>
          </a:effectLst>
          <a:latin typeface="Arial" charset="0"/>
          <a:ea typeface="+mn-ea"/>
        </a:defRPr>
      </a:lvl5pPr>
      <a:lvl6pPr marL="1885950" indent="-171450" algn="l" rtl="0" fontAlgn="base">
        <a:spcBef>
          <a:spcPct val="20000"/>
        </a:spcBef>
        <a:spcAft>
          <a:spcPct val="0"/>
        </a:spcAft>
        <a:buClr>
          <a:schemeClr val="tx1"/>
        </a:buClr>
        <a:buSzPct val="75000"/>
        <a:buFont typeface="Wingdings" pitchFamily="2" charset="2"/>
        <a:buChar char="l"/>
        <a:defRPr sz="1500">
          <a:solidFill>
            <a:schemeClr val="tx1"/>
          </a:solidFill>
          <a:effectLst>
            <a:outerShdw blurRad="38100" dist="38100" dir="2700000" algn="tl">
              <a:srgbClr val="010199"/>
            </a:outerShdw>
          </a:effectLst>
          <a:latin typeface="+mn-lt"/>
          <a:ea typeface="+mn-ea"/>
        </a:defRPr>
      </a:lvl6pPr>
      <a:lvl7pPr marL="2228850" indent="-171450" algn="l" rtl="0" fontAlgn="base">
        <a:spcBef>
          <a:spcPct val="20000"/>
        </a:spcBef>
        <a:spcAft>
          <a:spcPct val="0"/>
        </a:spcAft>
        <a:buClr>
          <a:schemeClr val="tx1"/>
        </a:buClr>
        <a:buSzPct val="75000"/>
        <a:buFont typeface="Wingdings" pitchFamily="2" charset="2"/>
        <a:buChar char="l"/>
        <a:defRPr sz="1500">
          <a:solidFill>
            <a:schemeClr val="tx1"/>
          </a:solidFill>
          <a:effectLst>
            <a:outerShdw blurRad="38100" dist="38100" dir="2700000" algn="tl">
              <a:srgbClr val="010199"/>
            </a:outerShdw>
          </a:effectLst>
          <a:latin typeface="+mn-lt"/>
          <a:ea typeface="+mn-ea"/>
        </a:defRPr>
      </a:lvl7pPr>
      <a:lvl8pPr marL="2571750" indent="-171450" algn="l" rtl="0" fontAlgn="base">
        <a:spcBef>
          <a:spcPct val="20000"/>
        </a:spcBef>
        <a:spcAft>
          <a:spcPct val="0"/>
        </a:spcAft>
        <a:buClr>
          <a:schemeClr val="tx1"/>
        </a:buClr>
        <a:buSzPct val="75000"/>
        <a:buFont typeface="Wingdings" pitchFamily="2" charset="2"/>
        <a:buChar char="l"/>
        <a:defRPr sz="1500">
          <a:solidFill>
            <a:schemeClr val="tx1"/>
          </a:solidFill>
          <a:effectLst>
            <a:outerShdw blurRad="38100" dist="38100" dir="2700000" algn="tl">
              <a:srgbClr val="010199"/>
            </a:outerShdw>
          </a:effectLst>
          <a:latin typeface="+mn-lt"/>
          <a:ea typeface="+mn-ea"/>
        </a:defRPr>
      </a:lvl8pPr>
      <a:lvl9pPr marL="2914650" indent="-171450" algn="l" rtl="0" fontAlgn="base">
        <a:spcBef>
          <a:spcPct val="20000"/>
        </a:spcBef>
        <a:spcAft>
          <a:spcPct val="0"/>
        </a:spcAft>
        <a:buClr>
          <a:schemeClr val="tx1"/>
        </a:buClr>
        <a:buSzPct val="75000"/>
        <a:buFont typeface="Wingdings" pitchFamily="2" charset="2"/>
        <a:buChar char="l"/>
        <a:defRPr sz="1500">
          <a:solidFill>
            <a:schemeClr val="tx1"/>
          </a:solidFill>
          <a:effectLst>
            <a:outerShdw blurRad="38100" dist="38100" dir="2700000" algn="tl">
              <a:srgbClr val="010199"/>
            </a:outerShdw>
          </a:effectLst>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9.xml"/><Relationship Id="rId6" Type="http://schemas.microsoft.com/office/2007/relationships/hdphoto" Target="../media/hdphoto3.wdp"/><Relationship Id="rId5" Type="http://schemas.openxmlformats.org/officeDocument/2006/relationships/image" Target="../media/image20.png"/><Relationship Id="rId4" Type="http://schemas.openxmlformats.org/officeDocument/2006/relationships/image" Target="../media/image19.tiff"/></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25.xml"/><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33.png"/><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4.jpeg"/><Relationship Id="rId5" Type="http://schemas.microsoft.com/office/2007/relationships/hdphoto" Target="../media/hdphoto4.wdp"/><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tiff"/><Relationship Id="rId1" Type="http://schemas.openxmlformats.org/officeDocument/2006/relationships/slideLayout" Target="../slideLayouts/slideLayout2.xml"/><Relationship Id="rId4" Type="http://schemas.openxmlformats.org/officeDocument/2006/relationships/image" Target="../media/image57.tiff"/></Relationships>
</file>

<file path=ppt/slides/_rels/slide3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4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8.png"/><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0.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mts-srep.nature.com/cgi-bin/main.plex?form_type=view_ms&amp;j_id=110&amp;ms_id=18382&amp;ms_rev_no=1&amp;ms_id_key=ftdSR5uQ5re0EbTpgvFB7tdQ" TargetMode="External"/><Relationship Id="rId2" Type="http://schemas.openxmlformats.org/officeDocument/2006/relationships/hyperlink" Target="http://www.pnas.org/"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1.jpeg"/><Relationship Id="rId7" Type="http://schemas.openxmlformats.org/officeDocument/2006/relationships/image" Target="../media/image75.jpe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169194" y="2353866"/>
            <a:ext cx="6778229" cy="971550"/>
          </a:xfrm>
          <a:prstGeom prst="rect">
            <a:avLst/>
          </a:prstGeom>
        </p:spPr>
        <p:txBody>
          <a:bodyPr>
            <a:normAutofit/>
          </a:bodyPr>
          <a:lstStyle/>
          <a:p>
            <a:pPr algn="ctr" fontAlgn="base">
              <a:spcBef>
                <a:spcPct val="0"/>
              </a:spcBef>
              <a:spcAft>
                <a:spcPct val="0"/>
              </a:spcAft>
              <a:defRPr/>
            </a:pPr>
            <a:endParaRPr lang="zh-CN" altLang="zh-CN" sz="2100" b="1" i="1" dirty="0">
              <a:solidFill>
                <a:srgbClr val="FFFFFF"/>
              </a:solidFill>
              <a:latin typeface="Arial" charset="0"/>
              <a:ea typeface="宋体" charset="-122"/>
            </a:endParaRPr>
          </a:p>
        </p:txBody>
      </p:sp>
      <p:sp>
        <p:nvSpPr>
          <p:cNvPr id="5123" name="标题 1"/>
          <p:cNvSpPr txBox="1">
            <a:spLocks/>
          </p:cNvSpPr>
          <p:nvPr/>
        </p:nvSpPr>
        <p:spPr bwMode="auto">
          <a:xfrm>
            <a:off x="3492106" y="3590925"/>
            <a:ext cx="1877615" cy="485775"/>
          </a:xfrm>
          <a:prstGeom prst="rect">
            <a:avLst/>
          </a:prstGeom>
          <a:noFill/>
          <a:ln w="9525">
            <a:noFill/>
            <a:miter lim="800000"/>
            <a:headEnd/>
            <a:tailEnd/>
          </a:ln>
        </p:spPr>
        <p:txBody>
          <a:bodyPr/>
          <a:lstStyle/>
          <a:p>
            <a:pPr algn="ctr" fontAlgn="base">
              <a:spcBef>
                <a:spcPct val="0"/>
              </a:spcBef>
              <a:spcAft>
                <a:spcPct val="0"/>
              </a:spcAft>
            </a:pPr>
            <a:endParaRPr lang="en-US" altLang="zh-CN" sz="1500" b="1">
              <a:solidFill>
                <a:srgbClr val="FFFFFF"/>
              </a:solidFill>
              <a:latin typeface="time"/>
              <a:ea typeface="宋体" pitchFamily="2" charset="-122"/>
            </a:endParaRPr>
          </a:p>
        </p:txBody>
      </p:sp>
      <p:pic>
        <p:nvPicPr>
          <p:cNvPr id="4" name="Picture 1712" descr="logo_100"/>
          <p:cNvPicPr>
            <a:picLocks noChangeAspect="1" noChangeArrowheads="1"/>
          </p:cNvPicPr>
          <p:nvPr/>
        </p:nvPicPr>
        <p:blipFill>
          <a:blip r:embed="rId3" cstate="print">
            <a:lum bright="-30000"/>
            <a:extLst>
              <a:ext uri="{BEBA8EAE-BF5A-486C-A8C5-ECC9F3942E4B}">
                <a14:imgProps xmlns:a14="http://schemas.microsoft.com/office/drawing/2010/main">
                  <a14:imgLayer r:embed="rId4">
                    <a14:imgEffect>
                      <a14:artisticGlowEdges/>
                    </a14:imgEffect>
                  </a14:imgLayer>
                </a14:imgProps>
              </a:ext>
            </a:extLst>
          </a:blip>
          <a:srcRect t="6272"/>
          <a:stretch>
            <a:fillRect/>
          </a:stretch>
        </p:blipFill>
        <p:spPr bwMode="auto">
          <a:xfrm>
            <a:off x="0" y="65484"/>
            <a:ext cx="1269206" cy="1114425"/>
          </a:xfrm>
          <a:prstGeom prst="rect">
            <a:avLst/>
          </a:prstGeom>
          <a:noFill/>
          <a:effectLst>
            <a:outerShdw dist="50800" sx="1000" sy="1000" algn="ctr" rotWithShape="0">
              <a:srgbClr val="000000"/>
            </a:outerShdw>
          </a:effectLst>
        </p:spPr>
      </p:pic>
      <p:pic>
        <p:nvPicPr>
          <p:cNvPr id="5125" name="Picture 2" descr="F:\新建位图图像.bmp"/>
          <p:cNvPicPr>
            <a:picLocks noChangeArrowheads="1"/>
          </p:cNvPicPr>
          <p:nvPr/>
        </p:nvPicPr>
        <p:blipFill>
          <a:blip r:embed="rId5" cstate="print">
            <a:lum bright="-18000"/>
            <a:extLst>
              <a:ext uri="{BEBA8EAE-BF5A-486C-A8C5-ECC9F3942E4B}">
                <a14:imgProps xmlns:a14="http://schemas.microsoft.com/office/drawing/2010/main">
                  <a14:imgLayer r:embed="rId6">
                    <a14:imgEffect>
                      <a14:artisticGlowEdges/>
                    </a14:imgEffect>
                  </a14:imgLayer>
                </a14:imgProps>
              </a:ext>
            </a:extLst>
          </a:blip>
          <a:srcRect r="19595"/>
          <a:stretch>
            <a:fillRect/>
          </a:stretch>
        </p:blipFill>
        <p:spPr bwMode="auto">
          <a:xfrm>
            <a:off x="7903170" y="65484"/>
            <a:ext cx="1160860" cy="1088231"/>
          </a:xfrm>
          <a:prstGeom prst="rect">
            <a:avLst/>
          </a:prstGeom>
          <a:noFill/>
          <a:ln w="9525">
            <a:noFill/>
            <a:miter lim="800000"/>
            <a:headEnd/>
            <a:tailEnd/>
          </a:ln>
        </p:spPr>
      </p:pic>
      <p:sp>
        <p:nvSpPr>
          <p:cNvPr id="8" name="标题 1"/>
          <p:cNvSpPr txBox="1">
            <a:spLocks/>
          </p:cNvSpPr>
          <p:nvPr/>
        </p:nvSpPr>
        <p:spPr>
          <a:xfrm>
            <a:off x="161927" y="1273423"/>
            <a:ext cx="8537972" cy="5184776"/>
          </a:xfrm>
          <a:prstGeom prst="rect">
            <a:avLst/>
          </a:prstGeom>
        </p:spPr>
        <p:txBody>
          <a:bodyPr>
            <a:noAutofit/>
          </a:bodyPr>
          <a:lstStyle/>
          <a:p>
            <a:pPr indent="343376" algn="ctr">
              <a:lnSpc>
                <a:spcPct val="150000"/>
              </a:lnSpc>
            </a:pPr>
            <a:r>
              <a:rPr lang="zh-CN" altLang="zh-CN" sz="3200" b="1" kern="100" dirty="0" smtClean="0">
                <a:latin typeface="+mj-lt"/>
              </a:rPr>
              <a:t>基于</a:t>
            </a:r>
            <a:r>
              <a:rPr lang="zh-CN" altLang="zh-CN" sz="3200" b="1" kern="100" dirty="0">
                <a:latin typeface="+mj-lt"/>
              </a:rPr>
              <a:t>全基因组</a:t>
            </a:r>
            <a:r>
              <a:rPr lang="en-US" altLang="zh-CN" sz="3200" b="1" kern="100" dirty="0">
                <a:latin typeface="+mj-lt"/>
              </a:rPr>
              <a:t>DNA</a:t>
            </a:r>
            <a:r>
              <a:rPr lang="zh-CN" altLang="zh-CN" sz="3200" b="1" kern="100" dirty="0">
                <a:latin typeface="+mj-lt"/>
              </a:rPr>
              <a:t>甲基化谱式的肿瘤诊断</a:t>
            </a:r>
            <a:endParaRPr lang="en-US" altLang="zh-CN" sz="3200" b="1" kern="100" dirty="0">
              <a:latin typeface="+mj-lt"/>
            </a:endParaRPr>
          </a:p>
          <a:p>
            <a:pPr indent="343376" algn="ctr">
              <a:lnSpc>
                <a:spcPct val="150000"/>
              </a:lnSpc>
            </a:pPr>
            <a:r>
              <a:rPr lang="zh-CN" altLang="zh-CN" sz="3200" b="1" kern="100" dirty="0">
                <a:latin typeface="+mj-lt"/>
              </a:rPr>
              <a:t>及预后生物标记物</a:t>
            </a:r>
            <a:r>
              <a:rPr lang="zh-CN" altLang="zh-CN" sz="3200" b="1" kern="100" dirty="0" smtClean="0">
                <a:latin typeface="+mj-lt"/>
              </a:rPr>
              <a:t>研究</a:t>
            </a:r>
            <a:endParaRPr lang="en-US" altLang="zh-CN" sz="3200" b="1" kern="100" dirty="0">
              <a:latin typeface="+mj-lt"/>
            </a:endParaRPr>
          </a:p>
          <a:p>
            <a:pPr indent="304800" algn="ctr" eaLnBrk="0" hangingPunct="0"/>
            <a:endParaRPr lang="en-US" altLang="zh-CN" sz="2000" b="1" dirty="0">
              <a:latin typeface="+mj-lt"/>
              <a:ea typeface="华文楷体" panose="02010600040101010101" pitchFamily="2" charset="-122"/>
              <a:cs typeface="Times New Roman" panose="02020603050405020304" pitchFamily="18" charset="0"/>
            </a:endParaRPr>
          </a:p>
          <a:p>
            <a:pPr algn="ctr">
              <a:defRPr/>
            </a:pPr>
            <a:r>
              <a:rPr lang="zh-CN" altLang="en-US" sz="2400" b="1" kern="100" dirty="0">
                <a:latin typeface="+mj-lt"/>
              </a:rPr>
              <a:t>答 辩 人：  </a:t>
            </a:r>
            <a:r>
              <a:rPr lang="zh-CN" altLang="en-US" sz="2400" b="1" kern="100" dirty="0" smtClean="0">
                <a:latin typeface="+mj-lt"/>
              </a:rPr>
              <a:t>郭 士 成</a:t>
            </a:r>
            <a:endParaRPr lang="en-US" altLang="zh-CN" sz="2400" b="1" kern="100" dirty="0">
              <a:latin typeface="+mj-lt"/>
            </a:endParaRPr>
          </a:p>
          <a:p>
            <a:pPr algn="ctr">
              <a:defRPr/>
            </a:pPr>
            <a:endParaRPr lang="en-US" altLang="zh-CN" sz="2400" b="1" kern="100" dirty="0">
              <a:latin typeface="+mj-lt"/>
            </a:endParaRPr>
          </a:p>
          <a:p>
            <a:pPr algn="ctr">
              <a:defRPr/>
            </a:pPr>
            <a:r>
              <a:rPr lang="zh-CN" altLang="en-US" sz="2400" b="1" kern="100" dirty="0">
                <a:latin typeface="+mj-lt"/>
              </a:rPr>
              <a:t>     导    师： </a:t>
            </a:r>
            <a:r>
              <a:rPr lang="zh-CN" altLang="en-US" sz="2400" b="1" kern="100" dirty="0" smtClean="0">
                <a:latin typeface="+mj-lt"/>
              </a:rPr>
              <a:t> 金   力  教授</a:t>
            </a:r>
            <a:endParaRPr lang="en-US" altLang="zh-CN" sz="2400" b="1" kern="100" dirty="0">
              <a:latin typeface="+mj-lt"/>
            </a:endParaRPr>
          </a:p>
          <a:p>
            <a:pPr algn="ctr">
              <a:defRPr/>
            </a:pPr>
            <a:r>
              <a:rPr lang="en-US" altLang="zh-CN" sz="2400" b="1" kern="100" dirty="0">
                <a:latin typeface="+mj-lt"/>
              </a:rPr>
              <a:t>                      </a:t>
            </a:r>
            <a:r>
              <a:rPr lang="zh-CN" altLang="en-US" sz="2400" b="1" kern="100" dirty="0" smtClean="0">
                <a:latin typeface="+mj-lt"/>
              </a:rPr>
              <a:t>王久存 教授</a:t>
            </a:r>
            <a:endParaRPr lang="en-US" altLang="zh-CN" sz="2400" b="1" kern="100" dirty="0">
              <a:latin typeface="+mj-lt"/>
            </a:endParaRPr>
          </a:p>
          <a:p>
            <a:pPr algn="ctr">
              <a:defRPr/>
            </a:pPr>
            <a:r>
              <a:rPr lang="zh-CN" altLang="en-US" sz="2400" b="1" kern="100" dirty="0" smtClean="0">
                <a:latin typeface="+mj-lt"/>
              </a:rPr>
              <a:t>   指导小组： 熊墨淼 教授</a:t>
            </a:r>
            <a:endParaRPr lang="en-US" altLang="zh-CN" sz="2400" b="1" kern="100" dirty="0">
              <a:latin typeface="+mj-lt"/>
            </a:endParaRPr>
          </a:p>
          <a:p>
            <a:pPr algn="ctr">
              <a:defRPr/>
            </a:pPr>
            <a:endParaRPr lang="en-US" altLang="zh-CN" sz="2400" b="1" kern="100" dirty="0">
              <a:latin typeface="+mj-lt"/>
            </a:endParaRPr>
          </a:p>
          <a:p>
            <a:pPr algn="ctr">
              <a:defRPr/>
            </a:pPr>
            <a:r>
              <a:rPr lang="en-US" altLang="zh-CN" sz="2400" b="1" kern="100" dirty="0">
                <a:latin typeface="+mj-lt"/>
              </a:rPr>
              <a:t>2014</a:t>
            </a:r>
            <a:r>
              <a:rPr lang="zh-CN" altLang="en-US" sz="2400" b="1" kern="100" dirty="0">
                <a:latin typeface="+mj-lt"/>
              </a:rPr>
              <a:t>年</a:t>
            </a:r>
            <a:r>
              <a:rPr lang="en-US" altLang="zh-CN" sz="2400" b="1" kern="100" dirty="0">
                <a:latin typeface="+mj-lt"/>
              </a:rPr>
              <a:t>12</a:t>
            </a:r>
            <a:r>
              <a:rPr lang="zh-CN" altLang="en-US" sz="2400" b="1" kern="100" dirty="0">
                <a:latin typeface="+mj-lt"/>
              </a:rPr>
              <a:t>月</a:t>
            </a:r>
            <a:r>
              <a:rPr lang="en-US" altLang="zh-CN" sz="2400" b="1" kern="100" dirty="0">
                <a:latin typeface="+mj-lt"/>
              </a:rPr>
              <a:t>2</a:t>
            </a:r>
            <a:r>
              <a:rPr lang="zh-CN" altLang="en-US" sz="2400" b="1" kern="100" dirty="0" smtClean="0">
                <a:latin typeface="+mj-lt"/>
              </a:rPr>
              <a:t>日</a:t>
            </a:r>
            <a:endParaRPr lang="en-US" altLang="zh-CN" sz="2400" b="1" kern="100" dirty="0" smtClean="0">
              <a:latin typeface="+mj-lt"/>
            </a:endParaRPr>
          </a:p>
          <a:p>
            <a:pPr algn="ctr">
              <a:defRPr/>
            </a:pPr>
            <a:endParaRPr lang="en-US" altLang="zh-CN" sz="2400" b="1" kern="100" dirty="0">
              <a:latin typeface="+mj-lt"/>
            </a:endParaRPr>
          </a:p>
          <a:p>
            <a:pPr algn="ctr">
              <a:defRPr/>
            </a:pPr>
            <a:r>
              <a:rPr lang="zh-CN" altLang="en-US" sz="2100" b="1" kern="100" dirty="0" smtClean="0">
                <a:latin typeface="+mj-lt"/>
              </a:rPr>
              <a:t>复旦大学现代人类学教育部重点实验室</a:t>
            </a:r>
            <a:endParaRPr lang="en-US" altLang="zh-CN" sz="2100" b="1" kern="100" dirty="0" smtClean="0">
              <a:latin typeface="+mj-lt"/>
            </a:endParaRPr>
          </a:p>
          <a:p>
            <a:pPr algn="ctr">
              <a:defRPr/>
            </a:pPr>
            <a:r>
              <a:rPr lang="zh-CN" altLang="en-US" sz="2100" b="1" kern="100" dirty="0" smtClean="0">
                <a:latin typeface="+mj-lt"/>
              </a:rPr>
              <a:t>复旦大学生命科学学院</a:t>
            </a:r>
            <a:endParaRPr lang="en-US" altLang="zh-CN" sz="2100" b="1" kern="100" dirty="0">
              <a:latin typeface="+mj-lt"/>
            </a:endParaRPr>
          </a:p>
          <a:p>
            <a:pPr algn="ctr">
              <a:defRPr/>
            </a:pPr>
            <a:r>
              <a:rPr lang="en-US" altLang="zh-CN" sz="2100" b="1" kern="100" dirty="0">
                <a:latin typeface="+mj-lt"/>
              </a:rPr>
              <a:t>     </a:t>
            </a:r>
            <a:endParaRPr lang="en-US" altLang="zh-CN" sz="2100" b="1" dirty="0">
              <a:latin typeface="+mj-lt"/>
            </a:endParaRPr>
          </a:p>
          <a:p>
            <a:pPr indent="343376" algn="ctr">
              <a:lnSpc>
                <a:spcPct val="115000"/>
              </a:lnSpc>
            </a:pPr>
            <a:endParaRPr lang="zh-CN" altLang="zh-CN" sz="2100" b="1" kern="100" dirty="0">
              <a:latin typeface="+mj-lt"/>
              <a:cs typeface="Times New Roman" panose="02020603050405020304" pitchFamily="18" charset="0"/>
            </a:endParaRPr>
          </a:p>
        </p:txBody>
      </p:sp>
      <p:sp>
        <p:nvSpPr>
          <p:cNvPr id="7" name="标题 1"/>
          <p:cNvSpPr txBox="1">
            <a:spLocks/>
          </p:cNvSpPr>
          <p:nvPr/>
        </p:nvSpPr>
        <p:spPr>
          <a:xfrm>
            <a:off x="2443434" y="407383"/>
            <a:ext cx="4285507" cy="430625"/>
          </a:xfrm>
          <a:prstGeom prst="rect">
            <a:avLst/>
          </a:prstGeom>
        </p:spPr>
        <p:txBody>
          <a:bodyPr>
            <a:noAutofit/>
          </a:bodyPr>
          <a:lstStyle/>
          <a:p>
            <a:pPr indent="343376" algn="ctr">
              <a:lnSpc>
                <a:spcPct val="115000"/>
              </a:lnSpc>
            </a:pPr>
            <a:r>
              <a:rPr lang="zh-CN" altLang="en-US" sz="2100" b="1" kern="100" dirty="0" smtClean="0">
                <a:latin typeface="黑体" panose="02010609060101010101" pitchFamily="49" charset="-122"/>
                <a:ea typeface="黑体" panose="02010609060101010101" pitchFamily="49" charset="-122"/>
                <a:cs typeface="Times New Roman" panose="02020603050405020304" pitchFamily="18" charset="0"/>
              </a:rPr>
              <a:t>复旦大学博士学位论文答辩</a:t>
            </a:r>
            <a:endParaRPr lang="zh-CN" altLang="zh-CN" sz="2100" b="1" kern="100"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3449167"/>
      </p:ext>
    </p:extLst>
  </p:cSld>
  <p:clrMapOvr>
    <a:masterClrMapping/>
  </p:clrMapOvr>
  <p:transition advTm="23797"/>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rPr>
              <a:t>复旦大学博士学位论文答辩</a:t>
            </a:r>
            <a:endParaRPr lang="zh-CN" altLang="en-US" b="1" dirty="0">
              <a:solidFill>
                <a:srgbClr val="FFFFFF"/>
              </a:solidFill>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rPr>
              <a:pPr>
                <a:defRPr/>
              </a:pPr>
              <a:t>10</a:t>
            </a:fld>
            <a:endParaRPr lang="zh-CN" altLang="en-US" b="1" dirty="0">
              <a:solidFill>
                <a:srgbClr val="FFFFFF"/>
              </a:solidFill>
            </a:endParaRPr>
          </a:p>
        </p:txBody>
      </p:sp>
      <p:sp>
        <p:nvSpPr>
          <p:cNvPr id="10" name="矩形 9"/>
          <p:cNvSpPr/>
          <p:nvPr/>
        </p:nvSpPr>
        <p:spPr>
          <a:xfrm>
            <a:off x="166141" y="797016"/>
            <a:ext cx="7223704" cy="461665"/>
          </a:xfrm>
          <a:prstGeom prst="rect">
            <a:avLst/>
          </a:prstGeom>
        </p:spPr>
        <p:txBody>
          <a:bodyPr wrap="square">
            <a:spAutoFit/>
          </a:bodyPr>
          <a:lstStyle/>
          <a:p>
            <a:pPr marL="257175" indent="-257175">
              <a:buFont typeface="Wingdings" panose="05000000000000000000" pitchFamily="2" charset="2"/>
              <a:buChar char="Ø"/>
            </a:pPr>
            <a:r>
              <a:rPr lang="zh-CN" altLang="en-US" sz="2400" b="1" dirty="0">
                <a:solidFill>
                  <a:srgbClr val="FFFF00"/>
                </a:solidFill>
                <a:ea typeface="黑体" panose="02010609060101010101" pitchFamily="49" charset="-122"/>
                <a:cs typeface="Times New Roman" panose="02020603050405020304" pitchFamily="18" charset="0"/>
              </a:rPr>
              <a:t>目前基于</a:t>
            </a:r>
            <a:r>
              <a:rPr lang="en-US" altLang="zh-CN" sz="2400" b="1" dirty="0">
                <a:solidFill>
                  <a:srgbClr val="FFFF00"/>
                </a:solidFill>
                <a:ea typeface="黑体" panose="02010609060101010101" pitchFamily="49" charset="-122"/>
                <a:cs typeface="Times New Roman" panose="02020603050405020304" pitchFamily="18" charset="0"/>
              </a:rPr>
              <a:t>SNP</a:t>
            </a:r>
            <a:r>
              <a:rPr lang="zh-CN" altLang="en-US" sz="2400" b="1" dirty="0">
                <a:solidFill>
                  <a:srgbClr val="FFFF00"/>
                </a:solidFill>
                <a:ea typeface="黑体" panose="02010609060101010101" pitchFamily="49" charset="-122"/>
                <a:cs typeface="Times New Roman" panose="02020603050405020304" pitchFamily="18" charset="0"/>
              </a:rPr>
              <a:t>的肺癌的风险预测模型表现不佳</a:t>
            </a:r>
            <a:endParaRPr lang="en-US" altLang="zh-CN" sz="2400" b="1" dirty="0">
              <a:solidFill>
                <a:srgbClr val="FFFF00"/>
              </a:solidFill>
              <a:ea typeface="黑体" panose="02010609060101010101" pitchFamily="49" charset="-122"/>
              <a:cs typeface="Times New Roman" panose="02020603050405020304" pitchFamily="18" charset="0"/>
            </a:endParaRPr>
          </a:p>
        </p:txBody>
      </p:sp>
      <p:sp>
        <p:nvSpPr>
          <p:cNvPr id="32" name="文本框 31"/>
          <p:cNvSpPr txBox="1"/>
          <p:nvPr/>
        </p:nvSpPr>
        <p:spPr>
          <a:xfrm>
            <a:off x="42329" y="59634"/>
            <a:ext cx="4302781" cy="523220"/>
          </a:xfrm>
          <a:prstGeom prst="rect">
            <a:avLst/>
          </a:prstGeom>
          <a:noFill/>
        </p:spPr>
        <p:txBody>
          <a:bodyPr wrap="none" rtlCol="0">
            <a:spAutoFit/>
          </a:bodyPr>
          <a:lstStyle/>
          <a:p>
            <a:r>
              <a:rPr lang="zh-CN" altLang="en-US" sz="2800" b="1" dirty="0" smtClean="0">
                <a:latin typeface="华文楷体" panose="02010600040101010101" pitchFamily="2" charset="-122"/>
                <a:ea typeface="华文楷体" panose="02010600040101010101" pitchFamily="2" charset="-122"/>
              </a:rPr>
              <a:t>背景</a:t>
            </a:r>
            <a:r>
              <a:rPr lang="en-US" altLang="zh-CN" sz="2800" b="1" dirty="0" smtClean="0">
                <a:latin typeface="华文楷体" panose="02010600040101010101" pitchFamily="2" charset="-122"/>
                <a:ea typeface="华文楷体" panose="02010600040101010101" pitchFamily="2" charset="-122"/>
              </a:rPr>
              <a:t>: </a:t>
            </a:r>
            <a:r>
              <a:rPr lang="zh-CN" altLang="en-US" sz="2800" b="1" dirty="0" smtClean="0">
                <a:latin typeface="华文楷体" panose="02010600040101010101" pitchFamily="2" charset="-122"/>
                <a:ea typeface="华文楷体" panose="02010600040101010101" pitchFamily="2" charset="-122"/>
              </a:rPr>
              <a:t>风险评估和早期筛查</a:t>
            </a:r>
            <a:endParaRPr lang="zh-CN" altLang="en-US" sz="2800" b="1" dirty="0">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762" y="1385558"/>
            <a:ext cx="2125412" cy="2058206"/>
          </a:xfrm>
          <a:prstGeom prst="rect">
            <a:avLst/>
          </a:prstGeom>
        </p:spPr>
      </p:pic>
      <p:sp>
        <p:nvSpPr>
          <p:cNvPr id="11" name="矩形 10"/>
          <p:cNvSpPr/>
          <p:nvPr/>
        </p:nvSpPr>
        <p:spPr>
          <a:xfrm>
            <a:off x="311439" y="3449858"/>
            <a:ext cx="2710999" cy="230832"/>
          </a:xfrm>
          <a:prstGeom prst="rect">
            <a:avLst/>
          </a:prstGeom>
        </p:spPr>
        <p:txBody>
          <a:bodyPr wrap="none">
            <a:spAutoFit/>
          </a:bodyPr>
          <a:lstStyle/>
          <a:p>
            <a:r>
              <a:rPr lang="zh-CN" altLang="en-US" sz="900" b="1" dirty="0"/>
              <a:t> </a:t>
            </a:r>
            <a:r>
              <a:rPr lang="en-US" altLang="zh-CN" sz="900" b="1" dirty="0"/>
              <a:t>H </a:t>
            </a:r>
            <a:r>
              <a:rPr lang="zh-CN" altLang="en-US" sz="900" b="1" dirty="0"/>
              <a:t>Li et al. BMC Medical Genetics 2012, 13:118</a:t>
            </a: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57675" y="1385558"/>
            <a:ext cx="2072377" cy="2058207"/>
          </a:xfrm>
          <a:prstGeom prst="rect">
            <a:avLst/>
          </a:prstGeom>
        </p:spPr>
      </p:pic>
      <p:sp>
        <p:nvSpPr>
          <p:cNvPr id="33" name="矩形 32"/>
          <p:cNvSpPr/>
          <p:nvPr/>
        </p:nvSpPr>
        <p:spPr>
          <a:xfrm>
            <a:off x="2936598" y="3449860"/>
            <a:ext cx="2563522" cy="230832"/>
          </a:xfrm>
          <a:prstGeom prst="rect">
            <a:avLst/>
          </a:prstGeom>
        </p:spPr>
        <p:txBody>
          <a:bodyPr wrap="none">
            <a:spAutoFit/>
          </a:bodyPr>
          <a:lstStyle/>
          <a:p>
            <a:r>
              <a:rPr lang="en-US" altLang="zh-CN" sz="900" b="1" dirty="0">
                <a:solidFill>
                  <a:srgbClr val="FF0000"/>
                </a:solidFill>
              </a:rPr>
              <a:t>SC Guo</a:t>
            </a:r>
            <a:r>
              <a:rPr lang="zh-CN" altLang="en-US" sz="900" b="1" dirty="0">
                <a:solidFill>
                  <a:srgbClr val="FF0000"/>
                </a:solidFill>
              </a:rPr>
              <a:t> </a:t>
            </a:r>
            <a:r>
              <a:rPr lang="zh-CN" altLang="en-US" sz="900" b="1" dirty="0"/>
              <a:t>et al. </a:t>
            </a:r>
            <a:r>
              <a:rPr lang="en-US" altLang="zh-CN" sz="900" b="1" dirty="0"/>
              <a:t>Cancer Medicine</a:t>
            </a:r>
            <a:r>
              <a:rPr lang="zh-CN" altLang="en-US" sz="900" b="1" dirty="0"/>
              <a:t> 201</a:t>
            </a:r>
            <a:r>
              <a:rPr lang="en-US" altLang="zh-CN" sz="900" b="1" dirty="0"/>
              <a:t>4</a:t>
            </a:r>
            <a:r>
              <a:rPr lang="zh-CN" altLang="en-US" sz="900" b="1" dirty="0"/>
              <a:t>, 13:118</a:t>
            </a:r>
          </a:p>
        </p:txBody>
      </p:sp>
      <p:sp>
        <p:nvSpPr>
          <p:cNvPr id="14" name="矩形 13"/>
          <p:cNvSpPr/>
          <p:nvPr/>
        </p:nvSpPr>
        <p:spPr>
          <a:xfrm>
            <a:off x="1145086" y="2061122"/>
            <a:ext cx="1557088" cy="378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bg2">
                    <a:lumMod val="50000"/>
                  </a:schemeClr>
                </a:solidFill>
              </a:rPr>
              <a:t>最显著相关的</a:t>
            </a:r>
            <a:r>
              <a:rPr lang="en-US" altLang="zh-CN" sz="1100" b="1" dirty="0">
                <a:solidFill>
                  <a:schemeClr val="bg2">
                    <a:lumMod val="50000"/>
                  </a:schemeClr>
                </a:solidFill>
              </a:rPr>
              <a:t>4</a:t>
            </a:r>
            <a:r>
              <a:rPr lang="zh-CN" altLang="en-US" sz="1100" b="1" dirty="0">
                <a:solidFill>
                  <a:schemeClr val="bg2">
                    <a:lumMod val="50000"/>
                  </a:schemeClr>
                </a:solidFill>
              </a:rPr>
              <a:t>个</a:t>
            </a:r>
            <a:r>
              <a:rPr lang="en-US" altLang="zh-CN" sz="1100" b="1" dirty="0">
                <a:solidFill>
                  <a:schemeClr val="bg2">
                    <a:lumMod val="50000"/>
                  </a:schemeClr>
                </a:solidFill>
              </a:rPr>
              <a:t>SNP</a:t>
            </a:r>
          </a:p>
          <a:p>
            <a:pPr algn="ctr"/>
            <a:r>
              <a:rPr lang="en-US" altLang="zh-CN" sz="1100" b="1" dirty="0">
                <a:solidFill>
                  <a:schemeClr val="bg2">
                    <a:lumMod val="50000"/>
                  </a:schemeClr>
                </a:solidFill>
              </a:rPr>
              <a:t>AUC= 0.54-0.55</a:t>
            </a:r>
            <a:endParaRPr lang="zh-CN" altLang="en-US" sz="1100" b="1" dirty="0">
              <a:solidFill>
                <a:schemeClr val="bg2">
                  <a:lumMod val="50000"/>
                </a:schemeClr>
              </a:solidFill>
            </a:endParaRPr>
          </a:p>
        </p:txBody>
      </p:sp>
      <p:sp>
        <p:nvSpPr>
          <p:cNvPr id="35" name="矩形 34"/>
          <p:cNvSpPr/>
          <p:nvPr/>
        </p:nvSpPr>
        <p:spPr>
          <a:xfrm>
            <a:off x="3272928" y="2076834"/>
            <a:ext cx="1650264" cy="393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2">
                    <a:lumMod val="50000"/>
                  </a:schemeClr>
                </a:solidFill>
              </a:rPr>
              <a:t>最显著相关的</a:t>
            </a:r>
            <a:r>
              <a:rPr lang="en-US" altLang="zh-CN" sz="1200" b="1" dirty="0">
                <a:solidFill>
                  <a:schemeClr val="bg2">
                    <a:lumMod val="50000"/>
                  </a:schemeClr>
                </a:solidFill>
              </a:rPr>
              <a:t>4</a:t>
            </a:r>
            <a:r>
              <a:rPr lang="zh-CN" altLang="en-US" sz="1200" b="1" dirty="0">
                <a:solidFill>
                  <a:schemeClr val="bg2">
                    <a:lumMod val="50000"/>
                  </a:schemeClr>
                </a:solidFill>
              </a:rPr>
              <a:t>个</a:t>
            </a:r>
            <a:r>
              <a:rPr lang="en-US" altLang="zh-CN" sz="1200" b="1" dirty="0">
                <a:solidFill>
                  <a:schemeClr val="bg2">
                    <a:lumMod val="50000"/>
                  </a:schemeClr>
                </a:solidFill>
              </a:rPr>
              <a:t>SNP</a:t>
            </a:r>
          </a:p>
          <a:p>
            <a:pPr algn="ctr"/>
            <a:r>
              <a:rPr lang="en-US" altLang="zh-CN" sz="1200" b="1" dirty="0">
                <a:solidFill>
                  <a:schemeClr val="bg2">
                    <a:lumMod val="50000"/>
                  </a:schemeClr>
                </a:solidFill>
              </a:rPr>
              <a:t>AUC= 0.54–0.60</a:t>
            </a:r>
            <a:endParaRPr lang="zh-CN" altLang="en-US" sz="1200" b="1" dirty="0">
              <a:solidFill>
                <a:schemeClr val="bg2">
                  <a:lumMod val="50000"/>
                </a:schemeClr>
              </a:solidFill>
            </a:endParaRPr>
          </a:p>
        </p:txBody>
      </p:sp>
      <p:sp>
        <p:nvSpPr>
          <p:cNvPr id="19" name="文本框 18"/>
          <p:cNvSpPr txBox="1"/>
          <p:nvPr/>
        </p:nvSpPr>
        <p:spPr>
          <a:xfrm>
            <a:off x="960126" y="1446339"/>
            <a:ext cx="530915" cy="300082"/>
          </a:xfrm>
          <a:prstGeom prst="rect">
            <a:avLst/>
          </a:prstGeom>
          <a:noFill/>
        </p:spPr>
        <p:txBody>
          <a:bodyPr wrap="none" rtlCol="0">
            <a:spAutoFit/>
          </a:bodyPr>
          <a:lstStyle/>
          <a:p>
            <a:r>
              <a:rPr lang="zh-CN" altLang="en-US" sz="1350" b="1" dirty="0">
                <a:solidFill>
                  <a:schemeClr val="bg1"/>
                </a:solidFill>
              </a:rPr>
              <a:t>肺癌</a:t>
            </a:r>
          </a:p>
        </p:txBody>
      </p:sp>
      <p:sp>
        <p:nvSpPr>
          <p:cNvPr id="36" name="文本框 35"/>
          <p:cNvSpPr txBox="1"/>
          <p:nvPr/>
        </p:nvSpPr>
        <p:spPr>
          <a:xfrm>
            <a:off x="2936598" y="1470753"/>
            <a:ext cx="877163" cy="300082"/>
          </a:xfrm>
          <a:prstGeom prst="rect">
            <a:avLst/>
          </a:prstGeom>
          <a:noFill/>
        </p:spPr>
        <p:txBody>
          <a:bodyPr wrap="none" rtlCol="0">
            <a:spAutoFit/>
          </a:bodyPr>
          <a:lstStyle/>
          <a:p>
            <a:r>
              <a:rPr lang="zh-CN" altLang="en-US" sz="1350" b="1" dirty="0">
                <a:solidFill>
                  <a:schemeClr val="bg1"/>
                </a:solidFill>
              </a:rPr>
              <a:t>甲状腺癌</a:t>
            </a:r>
          </a:p>
        </p:txBody>
      </p:sp>
      <p:sp>
        <p:nvSpPr>
          <p:cNvPr id="29" name="矩形 28"/>
          <p:cNvSpPr/>
          <p:nvPr/>
        </p:nvSpPr>
        <p:spPr>
          <a:xfrm>
            <a:off x="260405" y="3918906"/>
            <a:ext cx="5603267" cy="461665"/>
          </a:xfrm>
          <a:prstGeom prst="rect">
            <a:avLst/>
          </a:prstGeom>
        </p:spPr>
        <p:txBody>
          <a:bodyPr wrap="square">
            <a:spAutoFit/>
          </a:bodyPr>
          <a:lstStyle/>
          <a:p>
            <a:pPr marL="257175" indent="-257175">
              <a:buFont typeface="Wingdings" panose="05000000000000000000" pitchFamily="2" charset="2"/>
              <a:buChar char="Ø"/>
            </a:pPr>
            <a:r>
              <a:rPr lang="zh-CN" altLang="en-US" sz="2400" b="1" dirty="0">
                <a:solidFill>
                  <a:srgbClr val="FFFF00"/>
                </a:solidFill>
                <a:ea typeface="黑体" panose="02010609060101010101" pitchFamily="49" charset="-122"/>
                <a:cs typeface="Times New Roman" panose="02020603050405020304" pitchFamily="18" charset="0"/>
              </a:rPr>
              <a:t>基于其他分子的肺癌的早期辅助诊断</a:t>
            </a:r>
            <a:endParaRPr lang="en-US" altLang="zh-CN" sz="2400" b="1" dirty="0">
              <a:solidFill>
                <a:srgbClr val="FFFF00"/>
              </a:solidFill>
              <a:ea typeface="黑体" panose="02010609060101010101" pitchFamily="49" charset="-122"/>
              <a:cs typeface="Times New Roman" panose="02020603050405020304" pitchFamily="18" charset="0"/>
            </a:endParaRPr>
          </a:p>
        </p:txBody>
      </p:sp>
      <p:sp>
        <p:nvSpPr>
          <p:cNvPr id="7" name="右箭头 6"/>
          <p:cNvSpPr/>
          <p:nvPr/>
        </p:nvSpPr>
        <p:spPr>
          <a:xfrm rot="16200000">
            <a:off x="7074572" y="3361240"/>
            <a:ext cx="630545" cy="1745877"/>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9" name="矩形 8"/>
          <p:cNvSpPr/>
          <p:nvPr/>
        </p:nvSpPr>
        <p:spPr>
          <a:xfrm>
            <a:off x="5799013" y="2724107"/>
            <a:ext cx="3057783" cy="934679"/>
          </a:xfrm>
          <a:prstGeom prst="rect">
            <a:avLst/>
          </a:prstGeom>
          <a:ln>
            <a:solidFill>
              <a:srgbClr val="FF0000"/>
            </a:solidFill>
          </a:ln>
        </p:spPr>
        <p:txBody>
          <a:bodyPr wrap="square">
            <a:spAutoFit/>
          </a:bodyPr>
          <a:lstStyle/>
          <a:p>
            <a:pPr algn="ctr">
              <a:lnSpc>
                <a:spcPct val="120000"/>
              </a:lnSpc>
            </a:pPr>
            <a:r>
              <a:rPr lang="en-US" altLang="zh-CN" sz="2400" b="1" dirty="0">
                <a:ea typeface="黑体" panose="02010609060101010101" pitchFamily="49" charset="-122"/>
                <a:cs typeface="Times New Roman" panose="02020603050405020304" pitchFamily="18" charset="0"/>
              </a:rPr>
              <a:t>DNA</a:t>
            </a:r>
            <a:r>
              <a:rPr lang="zh-CN" altLang="zh-CN" sz="2400" b="1" dirty="0">
                <a:ea typeface="黑体" panose="02010609060101010101" pitchFamily="49" charset="-122"/>
                <a:cs typeface="Times New Roman" panose="02020603050405020304" pitchFamily="18" charset="0"/>
              </a:rPr>
              <a:t>甲基</a:t>
            </a:r>
            <a:r>
              <a:rPr lang="zh-CN" altLang="zh-CN" sz="2400" b="1" dirty="0" smtClean="0">
                <a:ea typeface="黑体" panose="02010609060101010101" pitchFamily="49" charset="-122"/>
                <a:cs typeface="Times New Roman" panose="02020603050405020304" pitchFamily="18" charset="0"/>
              </a:rPr>
              <a:t>化</a:t>
            </a:r>
            <a:r>
              <a:rPr lang="zh-CN" altLang="en-US" sz="2400" b="1" dirty="0" smtClean="0">
                <a:ea typeface="黑体" panose="02010609060101010101" pitchFamily="49" charset="-122"/>
                <a:cs typeface="Times New Roman" panose="02020603050405020304" pitchFamily="18" charset="0"/>
              </a:rPr>
              <a:t>是理想</a:t>
            </a:r>
            <a:r>
              <a:rPr lang="zh-CN" altLang="en-US" sz="2400" b="1" dirty="0">
                <a:ea typeface="黑体" panose="02010609060101010101" pitchFamily="49" charset="-122"/>
                <a:cs typeface="Times New Roman" panose="02020603050405020304" pitchFamily="18" charset="0"/>
              </a:rPr>
              <a:t>的肿瘤早期诊断标记物</a:t>
            </a:r>
          </a:p>
        </p:txBody>
      </p:sp>
      <p:sp>
        <p:nvSpPr>
          <p:cNvPr id="21" name="椭圆 20"/>
          <p:cNvSpPr/>
          <p:nvPr/>
        </p:nvSpPr>
        <p:spPr>
          <a:xfrm>
            <a:off x="115741" y="5176158"/>
            <a:ext cx="1780006" cy="33977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0000"/>
                </a:solidFill>
              </a:rPr>
              <a:t>甲基化谱式</a:t>
            </a:r>
            <a:endParaRPr lang="zh-CN" altLang="en-US" sz="1600" b="1" dirty="0">
              <a:solidFill>
                <a:srgbClr val="FF0000"/>
              </a:solidFill>
            </a:endParaRPr>
          </a:p>
        </p:txBody>
      </p:sp>
      <p:grpSp>
        <p:nvGrpSpPr>
          <p:cNvPr id="22" name="组合 21"/>
          <p:cNvGrpSpPr/>
          <p:nvPr/>
        </p:nvGrpSpPr>
        <p:grpSpPr>
          <a:xfrm>
            <a:off x="2245208" y="5006269"/>
            <a:ext cx="1830201" cy="757921"/>
            <a:chOff x="3050347" y="2345376"/>
            <a:chExt cx="2186677" cy="874155"/>
          </a:xfrm>
        </p:grpSpPr>
        <p:sp>
          <p:nvSpPr>
            <p:cNvPr id="34" name="椭圆 33"/>
            <p:cNvSpPr/>
            <p:nvPr/>
          </p:nvSpPr>
          <p:spPr>
            <a:xfrm>
              <a:off x="3050347" y="2345376"/>
              <a:ext cx="2067924" cy="39188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0000"/>
                  </a:solidFill>
                </a:rPr>
                <a:t>基因表达谱</a:t>
              </a:r>
              <a:endParaRPr lang="zh-CN" altLang="en-US" sz="1600" b="1" dirty="0">
                <a:solidFill>
                  <a:srgbClr val="FF0000"/>
                </a:solidFill>
              </a:endParaRPr>
            </a:p>
          </p:txBody>
        </p:sp>
        <p:sp>
          <p:nvSpPr>
            <p:cNvPr id="37" name="椭圆 36"/>
            <p:cNvSpPr/>
            <p:nvPr/>
          </p:nvSpPr>
          <p:spPr>
            <a:xfrm>
              <a:off x="3050347" y="2827645"/>
              <a:ext cx="2186677" cy="39188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rgbClr val="FF0000"/>
                  </a:solidFill>
                </a:rPr>
                <a:t>miRNA</a:t>
              </a:r>
              <a:r>
                <a:rPr lang="zh-CN" altLang="en-US" sz="1600" b="1" dirty="0" smtClean="0">
                  <a:solidFill>
                    <a:srgbClr val="FF0000"/>
                  </a:solidFill>
                </a:rPr>
                <a:t>谱式</a:t>
              </a:r>
              <a:endParaRPr lang="zh-CN" altLang="en-US" sz="1600" b="1" dirty="0">
                <a:solidFill>
                  <a:srgbClr val="FF0000"/>
                </a:solidFill>
              </a:endParaRPr>
            </a:p>
          </p:txBody>
        </p:sp>
      </p:grpSp>
      <p:sp>
        <p:nvSpPr>
          <p:cNvPr id="23" name="椭圆 22"/>
          <p:cNvSpPr/>
          <p:nvPr/>
        </p:nvSpPr>
        <p:spPr>
          <a:xfrm>
            <a:off x="4424869" y="5176158"/>
            <a:ext cx="1425193" cy="33977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0000"/>
                </a:solidFill>
              </a:rPr>
              <a:t>蛋白谱式</a:t>
            </a:r>
            <a:endParaRPr lang="zh-CN" altLang="en-US" sz="1600" b="1" dirty="0">
              <a:solidFill>
                <a:srgbClr val="FF0000"/>
              </a:solidFill>
            </a:endParaRPr>
          </a:p>
        </p:txBody>
      </p:sp>
      <p:sp>
        <p:nvSpPr>
          <p:cNvPr id="24" name="右箭头 23"/>
          <p:cNvSpPr/>
          <p:nvPr/>
        </p:nvSpPr>
        <p:spPr>
          <a:xfrm>
            <a:off x="2005871" y="4936481"/>
            <a:ext cx="129212" cy="772222"/>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25" name="右箭头 24"/>
          <p:cNvSpPr/>
          <p:nvPr/>
        </p:nvSpPr>
        <p:spPr>
          <a:xfrm>
            <a:off x="4185533" y="4957073"/>
            <a:ext cx="129212" cy="772222"/>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grpSp>
        <p:nvGrpSpPr>
          <p:cNvPr id="26" name="组合 25"/>
          <p:cNvGrpSpPr/>
          <p:nvPr/>
        </p:nvGrpSpPr>
        <p:grpSpPr>
          <a:xfrm>
            <a:off x="6239279" y="4994166"/>
            <a:ext cx="1481349" cy="745426"/>
            <a:chOff x="7740122" y="2580798"/>
            <a:chExt cx="1769878" cy="859744"/>
          </a:xfrm>
        </p:grpSpPr>
        <p:sp>
          <p:nvSpPr>
            <p:cNvPr id="30" name="椭圆 29"/>
            <p:cNvSpPr/>
            <p:nvPr/>
          </p:nvSpPr>
          <p:spPr>
            <a:xfrm>
              <a:off x="7740122" y="3048656"/>
              <a:ext cx="1769878" cy="39188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0000"/>
                  </a:solidFill>
                </a:rPr>
                <a:t>组织形态</a:t>
              </a:r>
              <a:endParaRPr lang="zh-CN" altLang="en-US" sz="1600" b="1" dirty="0">
                <a:solidFill>
                  <a:srgbClr val="FF0000"/>
                </a:solidFill>
              </a:endParaRPr>
            </a:p>
          </p:txBody>
        </p:sp>
        <p:sp>
          <p:nvSpPr>
            <p:cNvPr id="31" name="椭圆 30"/>
            <p:cNvSpPr/>
            <p:nvPr/>
          </p:nvSpPr>
          <p:spPr>
            <a:xfrm>
              <a:off x="7740122" y="2580798"/>
              <a:ext cx="1702784" cy="39188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0000"/>
                  </a:solidFill>
                </a:rPr>
                <a:t>细胞形态</a:t>
              </a:r>
              <a:endParaRPr lang="zh-CN" altLang="en-US" sz="1600" b="1" dirty="0">
                <a:solidFill>
                  <a:srgbClr val="FF0000"/>
                </a:solidFill>
              </a:endParaRPr>
            </a:p>
          </p:txBody>
        </p:sp>
      </p:grpSp>
      <p:sp>
        <p:nvSpPr>
          <p:cNvPr id="27" name="右箭头 26"/>
          <p:cNvSpPr/>
          <p:nvPr/>
        </p:nvSpPr>
        <p:spPr>
          <a:xfrm>
            <a:off x="5960187" y="4957073"/>
            <a:ext cx="129212" cy="772222"/>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38" name="Text Box 15"/>
          <p:cNvSpPr txBox="1">
            <a:spLocks noChangeArrowheads="1"/>
          </p:cNvSpPr>
          <p:nvPr/>
        </p:nvSpPr>
        <p:spPr bwMode="auto">
          <a:xfrm>
            <a:off x="0" y="6482853"/>
            <a:ext cx="3902351" cy="307777"/>
          </a:xfrm>
          <a:prstGeom prst="rect">
            <a:avLst/>
          </a:prstGeom>
          <a:noFill/>
          <a:ln w="9525" algn="ctr">
            <a:noFill/>
            <a:miter lim="800000"/>
            <a:headEnd/>
            <a:tailEnd/>
          </a:ln>
          <a:effectLst/>
        </p:spPr>
        <p:txBody>
          <a:bodyPr wrap="square">
            <a:spAutoFit/>
          </a:bodyPr>
          <a:lstStyle/>
          <a:p>
            <a:r>
              <a:rPr lang="en-US" altLang="zh-CN" sz="1400" b="1" dirty="0">
                <a:latin typeface="华文楷体" panose="02010600040101010101" pitchFamily="2" charset="-122"/>
                <a:ea typeface="华文楷体" panose="02010600040101010101" pitchFamily="2" charset="-122"/>
              </a:rPr>
              <a:t>DNA</a:t>
            </a:r>
            <a:r>
              <a:rPr lang="zh-CN" altLang="zh-CN" sz="1400" b="1" dirty="0">
                <a:latin typeface="华文楷体" panose="02010600040101010101" pitchFamily="2" charset="-122"/>
                <a:ea typeface="华文楷体" panose="02010600040101010101" pitchFamily="2" charset="-122"/>
              </a:rPr>
              <a:t>甲基化标记物在肺癌诊断中的机遇和挑战</a:t>
            </a:r>
            <a:endParaRPr lang="zh-CN" altLang="en-US" sz="1400" b="1" dirty="0">
              <a:latin typeface="华文楷体" panose="02010600040101010101" pitchFamily="2" charset="-122"/>
              <a:ea typeface="华文楷体" panose="02010600040101010101" pitchFamily="2" charset="-122"/>
            </a:endParaRPr>
          </a:p>
        </p:txBody>
      </p:sp>
    </p:spTree>
    <p:custDataLst>
      <p:tags r:id="rId1"/>
    </p:custDataLst>
    <p:extLst>
      <p:ext uri="{BB962C8B-B14F-4D97-AF65-F5344CB8AC3E}">
        <p14:creationId xmlns:p14="http://schemas.microsoft.com/office/powerpoint/2010/main" val="1853728691"/>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ppt_x"/>
                                          </p:val>
                                        </p:tav>
                                        <p:tav tm="100000">
                                          <p:val>
                                            <p:strVal val="#ppt_x"/>
                                          </p:val>
                                        </p:tav>
                                      </p:tavLst>
                                    </p:anim>
                                    <p:anim calcmode="lin" valueType="num">
                                      <p:cBhvr additive="base">
                                        <p:cTn id="30" dur="500" fill="hold"/>
                                        <p:tgtEl>
                                          <p:spTgt spid="2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ppt_x"/>
                                          </p:val>
                                        </p:tav>
                                        <p:tav tm="100000">
                                          <p:val>
                                            <p:strVal val="#ppt_x"/>
                                          </p:val>
                                        </p:tav>
                                      </p:tavLst>
                                    </p:anim>
                                    <p:anim calcmode="lin" valueType="num">
                                      <p:cBhvr additive="base">
                                        <p:cTn id="34" dur="500" fill="hold"/>
                                        <p:tgtEl>
                                          <p:spTgt spid="2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ppt_x"/>
                                          </p:val>
                                        </p:tav>
                                        <p:tav tm="100000">
                                          <p:val>
                                            <p:strVal val="#ppt_x"/>
                                          </p:val>
                                        </p:tav>
                                      </p:tavLst>
                                    </p:anim>
                                    <p:anim calcmode="lin" valueType="num">
                                      <p:cBhvr additive="base">
                                        <p:cTn id="5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3" grpId="0"/>
      <p:bldP spid="14" grpId="0" animBg="1"/>
      <p:bldP spid="35" grpId="0" animBg="1"/>
      <p:bldP spid="19" grpId="0"/>
      <p:bldP spid="36" grpId="0"/>
      <p:bldP spid="7" grpId="0" animBg="1"/>
      <p:bldP spid="9" grpId="0" animBg="1"/>
      <p:bldP spid="21" grpId="0" animBg="1"/>
      <p:bldP spid="23" grpId="0" animBg="1"/>
      <p:bldP spid="24" grpId="0" animBg="1"/>
      <p:bldP spid="25"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dirty="0" smtClean="0">
                <a:solidFill>
                  <a:srgbClr val="FFFFFF"/>
                </a:solidFill>
              </a:rPr>
              <a:t>复旦大学博士学位论文答辩</a:t>
            </a:r>
            <a:endParaRPr lang="zh-CN" altLang="en-US" b="1" dirty="0">
              <a:solidFill>
                <a:srgbClr val="FFFFFF"/>
              </a:solidFill>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smtClean="0">
                <a:solidFill>
                  <a:srgbClr val="FFFFFF"/>
                </a:solidFill>
              </a:rPr>
              <a:pPr>
                <a:defRPr/>
              </a:pPr>
              <a:t>11</a:t>
            </a:fld>
            <a:endParaRPr lang="zh-CN" altLang="en-US" dirty="0">
              <a:solidFill>
                <a:srgbClr val="FFFFFF"/>
              </a:solidFill>
            </a:endParaRPr>
          </a:p>
        </p:txBody>
      </p:sp>
      <p:sp>
        <p:nvSpPr>
          <p:cNvPr id="5" name="文本框 4"/>
          <p:cNvSpPr txBox="1"/>
          <p:nvPr/>
        </p:nvSpPr>
        <p:spPr>
          <a:xfrm>
            <a:off x="1192146" y="584314"/>
            <a:ext cx="4883534" cy="523220"/>
          </a:xfrm>
          <a:prstGeom prst="rect">
            <a:avLst/>
          </a:prstGeom>
          <a:noFill/>
        </p:spPr>
        <p:txBody>
          <a:bodyPr wrap="square" rtlCol="0">
            <a:spAutoFit/>
          </a:bodyPr>
          <a:lstStyle/>
          <a:p>
            <a:r>
              <a:rPr lang="zh-CN" altLang="en-US" sz="2800" b="1" dirty="0" smtClean="0">
                <a:solidFill>
                  <a:srgbClr val="FFFF00"/>
                </a:solidFill>
                <a:latin typeface="黑体" panose="02010609060101010101" pitchFamily="49" charset="-122"/>
                <a:ea typeface="黑体" panose="02010609060101010101" pitchFamily="49" charset="-122"/>
              </a:rPr>
              <a:t>拟解决的科学问题</a:t>
            </a:r>
            <a:endParaRPr lang="zh-CN" altLang="en-US" sz="2800" b="1" dirty="0">
              <a:solidFill>
                <a:srgbClr val="FFFF00"/>
              </a:solidFill>
              <a:latin typeface="黑体" panose="02010609060101010101" pitchFamily="49" charset="-122"/>
              <a:ea typeface="黑体" panose="02010609060101010101" pitchFamily="49" charset="-122"/>
            </a:endParaRPr>
          </a:p>
        </p:txBody>
      </p:sp>
      <p:sp>
        <p:nvSpPr>
          <p:cNvPr id="6" name="文本框 5"/>
          <p:cNvSpPr txBox="1"/>
          <p:nvPr/>
        </p:nvSpPr>
        <p:spPr>
          <a:xfrm>
            <a:off x="1060670" y="1137134"/>
            <a:ext cx="7576113" cy="492443"/>
          </a:xfrm>
          <a:prstGeom prst="rect">
            <a:avLst/>
          </a:prstGeom>
          <a:noFill/>
        </p:spPr>
        <p:txBody>
          <a:bodyPr wrap="none" rtlCol="0">
            <a:spAutoFit/>
          </a:bodyPr>
          <a:lstStyle/>
          <a:p>
            <a:r>
              <a:rPr lang="en-US" altLang="zh-CN" sz="2600" b="1" dirty="0" smtClean="0">
                <a:latin typeface="华文楷体" panose="02010600040101010101" pitchFamily="2" charset="-122"/>
                <a:ea typeface="华文楷体" panose="02010600040101010101" pitchFamily="2" charset="-122"/>
              </a:rPr>
              <a:t>1. </a:t>
            </a:r>
            <a:r>
              <a:rPr lang="zh-CN" altLang="en-US" sz="2600" b="1" dirty="0" smtClean="0">
                <a:latin typeface="华文楷体" panose="02010600040101010101" pitchFamily="2" charset="-122"/>
                <a:ea typeface="华文楷体" panose="02010600040101010101" pitchFamily="2" charset="-122"/>
              </a:rPr>
              <a:t>定量</a:t>
            </a:r>
            <a:r>
              <a:rPr lang="zh-CN" altLang="en-US" sz="2600" b="1" dirty="0">
                <a:latin typeface="华文楷体" panose="02010600040101010101" pitchFamily="2" charset="-122"/>
                <a:ea typeface="华文楷体" panose="02010600040101010101" pitchFamily="2" charset="-122"/>
              </a:rPr>
              <a:t>评估</a:t>
            </a:r>
            <a:r>
              <a:rPr lang="en-US" altLang="zh-CN" sz="2600" b="1" dirty="0">
                <a:latin typeface="华文楷体" panose="02010600040101010101" pitchFamily="2" charset="-122"/>
                <a:ea typeface="华文楷体" panose="02010600040101010101" pitchFamily="2" charset="-122"/>
              </a:rPr>
              <a:t>DNA</a:t>
            </a:r>
            <a:r>
              <a:rPr lang="zh-CN" altLang="en-US" sz="2600" b="1" dirty="0">
                <a:latin typeface="华文楷体" panose="02010600040101010101" pitchFamily="2" charset="-122"/>
                <a:ea typeface="华文楷体" panose="02010600040101010101" pitchFamily="2" charset="-122"/>
              </a:rPr>
              <a:t>甲基化作为肿瘤诊断标记物的能力</a:t>
            </a:r>
          </a:p>
        </p:txBody>
      </p:sp>
      <p:sp>
        <p:nvSpPr>
          <p:cNvPr id="7" name="文本框 6"/>
          <p:cNvSpPr txBox="1"/>
          <p:nvPr/>
        </p:nvSpPr>
        <p:spPr>
          <a:xfrm>
            <a:off x="1094814" y="1678944"/>
            <a:ext cx="7242688" cy="492443"/>
          </a:xfrm>
          <a:prstGeom prst="rect">
            <a:avLst/>
          </a:prstGeom>
          <a:noFill/>
        </p:spPr>
        <p:txBody>
          <a:bodyPr wrap="none" rtlCol="0">
            <a:spAutoFit/>
          </a:bodyPr>
          <a:lstStyle/>
          <a:p>
            <a:r>
              <a:rPr lang="en-US" altLang="zh-CN" sz="2600" b="1" dirty="0" smtClean="0">
                <a:latin typeface="华文楷体" panose="02010600040101010101" pitchFamily="2" charset="-122"/>
                <a:ea typeface="华文楷体" panose="02010600040101010101" pitchFamily="2" charset="-122"/>
              </a:rPr>
              <a:t>2. </a:t>
            </a:r>
            <a:r>
              <a:rPr lang="zh-CN" altLang="en-US" sz="2600" b="1" dirty="0">
                <a:latin typeface="华文楷体" panose="02010600040101010101" pitchFamily="2" charset="-122"/>
                <a:ea typeface="华文楷体" panose="02010600040101010101" pitchFamily="2" charset="-122"/>
              </a:rPr>
              <a:t>揭示影响</a:t>
            </a:r>
            <a:r>
              <a:rPr lang="en-US" altLang="zh-CN" sz="2600" b="1" dirty="0" smtClean="0">
                <a:latin typeface="华文楷体" panose="02010600040101010101" pitchFamily="2" charset="-122"/>
                <a:ea typeface="华文楷体" panose="02010600040101010101" pitchFamily="2" charset="-122"/>
              </a:rPr>
              <a:t>DNA</a:t>
            </a:r>
            <a:r>
              <a:rPr lang="zh-CN" altLang="en-US" sz="2600" b="1" dirty="0">
                <a:latin typeface="华文楷体" panose="02010600040101010101" pitchFamily="2" charset="-122"/>
                <a:ea typeface="华文楷体" panose="02010600040101010101" pitchFamily="2" charset="-122"/>
              </a:rPr>
              <a:t>甲基化模型</a:t>
            </a:r>
            <a:r>
              <a:rPr lang="zh-CN" altLang="en-US" sz="2600" b="1" dirty="0" smtClean="0">
                <a:latin typeface="华文楷体" panose="02010600040101010101" pitchFamily="2" charset="-122"/>
                <a:ea typeface="华文楷体" panose="02010600040101010101" pitchFamily="2" charset="-122"/>
              </a:rPr>
              <a:t>诊断能力的主要因素</a:t>
            </a:r>
            <a:endParaRPr lang="zh-CN" altLang="en-US" sz="2600" b="1" dirty="0">
              <a:latin typeface="华文楷体" panose="02010600040101010101" pitchFamily="2" charset="-122"/>
              <a:ea typeface="华文楷体" panose="02010600040101010101" pitchFamily="2" charset="-122"/>
            </a:endParaRPr>
          </a:p>
        </p:txBody>
      </p:sp>
      <p:sp>
        <p:nvSpPr>
          <p:cNvPr id="8" name="文本框 7"/>
          <p:cNvSpPr txBox="1"/>
          <p:nvPr/>
        </p:nvSpPr>
        <p:spPr>
          <a:xfrm>
            <a:off x="1192146" y="2567493"/>
            <a:ext cx="1627369" cy="523220"/>
          </a:xfrm>
          <a:prstGeom prst="rect">
            <a:avLst/>
          </a:prstGeom>
          <a:noFill/>
        </p:spPr>
        <p:txBody>
          <a:bodyPr wrap="square" rtlCol="0">
            <a:spAutoFit/>
          </a:bodyPr>
          <a:lstStyle>
            <a:defPPr>
              <a:defRPr lang="zh-CN"/>
            </a:defPPr>
            <a:lvl1pPr>
              <a:defRPr sz="2800" b="1">
                <a:solidFill>
                  <a:srgbClr val="FFFF00"/>
                </a:solidFill>
                <a:latin typeface="黑体" panose="02010609060101010101" pitchFamily="49" charset="-122"/>
                <a:ea typeface="黑体" panose="02010609060101010101" pitchFamily="49" charset="-122"/>
              </a:defRPr>
            </a:lvl1pPr>
          </a:lstStyle>
          <a:p>
            <a:r>
              <a:rPr lang="zh-CN" altLang="en-US" dirty="0"/>
              <a:t>研究策略</a:t>
            </a:r>
          </a:p>
        </p:txBody>
      </p:sp>
      <p:sp>
        <p:nvSpPr>
          <p:cNvPr id="9" name="文本框 8"/>
          <p:cNvSpPr txBox="1"/>
          <p:nvPr/>
        </p:nvSpPr>
        <p:spPr>
          <a:xfrm>
            <a:off x="578188" y="3120313"/>
            <a:ext cx="8315097" cy="461665"/>
          </a:xfrm>
          <a:prstGeom prst="rect">
            <a:avLst/>
          </a:prstGeom>
          <a:noFill/>
        </p:spPr>
        <p:txBody>
          <a:bodyPr wrap="none" rtlCol="0">
            <a:spAutoFit/>
          </a:bodyPr>
          <a:lstStyle/>
          <a:p>
            <a:r>
              <a:rPr lang="en-US" altLang="zh-CN" sz="2400" b="1" dirty="0" smtClean="0">
                <a:latin typeface="华文楷体" panose="02010600040101010101" pitchFamily="2" charset="-122"/>
                <a:ea typeface="华文楷体" panose="02010600040101010101" pitchFamily="2" charset="-122"/>
              </a:rPr>
              <a:t>1. Meta</a:t>
            </a:r>
            <a:r>
              <a:rPr lang="zh-CN" altLang="en-US" sz="2400" b="1" dirty="0" smtClean="0">
                <a:latin typeface="华文楷体" panose="02010600040101010101" pitchFamily="2" charset="-122"/>
                <a:ea typeface="华文楷体" panose="02010600040101010101" pitchFamily="2" charset="-122"/>
              </a:rPr>
              <a:t>分析定量评估</a:t>
            </a:r>
            <a:r>
              <a:rPr lang="zh-CN" altLang="en-US" sz="2400" b="1" dirty="0">
                <a:solidFill>
                  <a:srgbClr val="FFFF00"/>
                </a:solidFill>
                <a:latin typeface="Traditional Arabic" panose="02020603050405020304" pitchFamily="18" charset="-78"/>
                <a:ea typeface="黑体" panose="02010609060101010101" pitchFamily="49" charset="-122"/>
                <a:cs typeface="Traditional Arabic" panose="02020603050405020304" pitchFamily="18" charset="-78"/>
              </a:rPr>
              <a:t>典型抑癌基因</a:t>
            </a:r>
            <a:r>
              <a:rPr lang="zh-CN" altLang="en-US" sz="2400" b="1" dirty="0" smtClean="0">
                <a:latin typeface="华文楷体" panose="02010600040101010101" pitchFamily="2" charset="-122"/>
                <a:ea typeface="华文楷体" panose="02010600040101010101" pitchFamily="2" charset="-122"/>
              </a:rPr>
              <a:t>甲基化对肿瘤的诊断效能</a:t>
            </a:r>
            <a:endParaRPr lang="zh-CN" altLang="en-US" sz="2400" b="1" dirty="0">
              <a:latin typeface="华文楷体" panose="02010600040101010101" pitchFamily="2" charset="-122"/>
              <a:ea typeface="华文楷体" panose="02010600040101010101" pitchFamily="2" charset="-122"/>
            </a:endParaRPr>
          </a:p>
        </p:txBody>
      </p:sp>
      <p:sp>
        <p:nvSpPr>
          <p:cNvPr id="10" name="文本框 9"/>
          <p:cNvSpPr txBox="1"/>
          <p:nvPr/>
        </p:nvSpPr>
        <p:spPr>
          <a:xfrm>
            <a:off x="578188" y="3702874"/>
            <a:ext cx="7536037" cy="461665"/>
          </a:xfrm>
          <a:prstGeom prst="rect">
            <a:avLst/>
          </a:prstGeom>
          <a:noFill/>
        </p:spPr>
        <p:txBody>
          <a:bodyPr wrap="none" rtlCol="0">
            <a:spAutoFit/>
          </a:bodyPr>
          <a:lstStyle/>
          <a:p>
            <a:r>
              <a:rPr lang="en-US" altLang="zh-CN" sz="2400" b="1" dirty="0" smtClean="0">
                <a:latin typeface="华文楷体" panose="02010600040101010101" pitchFamily="2" charset="-122"/>
                <a:ea typeface="华文楷体" panose="02010600040101010101" pitchFamily="2" charset="-122"/>
              </a:rPr>
              <a:t>2. Meta</a:t>
            </a:r>
            <a:r>
              <a:rPr lang="zh-CN" altLang="en-US" sz="2400" b="1" dirty="0" smtClean="0">
                <a:latin typeface="华文楷体" panose="02010600040101010101" pitchFamily="2" charset="-122"/>
                <a:ea typeface="华文楷体" panose="02010600040101010101" pitchFamily="2" charset="-122"/>
              </a:rPr>
              <a:t>回归等方法挖掘甲基化与肿瘤相关性的影响因素</a:t>
            </a:r>
            <a:endParaRPr lang="zh-CN" altLang="en-US" sz="2400" b="1" dirty="0">
              <a:latin typeface="华文楷体" panose="02010600040101010101" pitchFamily="2" charset="-122"/>
              <a:ea typeface="华文楷体" panose="02010600040101010101" pitchFamily="2" charset="-122"/>
            </a:endParaRPr>
          </a:p>
        </p:txBody>
      </p:sp>
      <p:sp>
        <p:nvSpPr>
          <p:cNvPr id="12" name="文本框 11"/>
          <p:cNvSpPr txBox="1"/>
          <p:nvPr/>
        </p:nvSpPr>
        <p:spPr>
          <a:xfrm>
            <a:off x="2370438" y="5317412"/>
            <a:ext cx="5460667" cy="978729"/>
          </a:xfrm>
          <a:prstGeom prst="rect">
            <a:avLst/>
          </a:prstGeom>
          <a:noFill/>
        </p:spPr>
        <p:txBody>
          <a:bodyPr wrap="square" rtlCol="0">
            <a:spAutoFit/>
          </a:bodyPr>
          <a:lstStyle/>
          <a:p>
            <a:pPr>
              <a:lnSpc>
                <a:spcPct val="120000"/>
              </a:lnSpc>
            </a:pPr>
            <a:r>
              <a:rPr lang="zh-CN" altLang="en-US" sz="2400" b="1" dirty="0" smtClean="0">
                <a:solidFill>
                  <a:srgbClr val="FFFF00"/>
                </a:solidFill>
                <a:latin typeface="Traditional Arabic" panose="02020603050405020304" pitchFamily="18" charset="-78"/>
                <a:ea typeface="黑体" panose="02010609060101010101" pitchFamily="49" charset="-122"/>
                <a:cs typeface="Traditional Arabic" panose="02020603050405020304" pitchFamily="18" charset="-78"/>
              </a:rPr>
              <a:t>抑癌基因</a:t>
            </a:r>
            <a:r>
              <a:rPr lang="en-US" altLang="zh-CN" sz="2400" b="1" dirty="0" smtClean="0">
                <a:solidFill>
                  <a:srgbClr val="FFFF00"/>
                </a:solidFill>
                <a:latin typeface="Traditional Arabic" panose="02020603050405020304" pitchFamily="18" charset="-78"/>
                <a:ea typeface="黑体" panose="02010609060101010101" pitchFamily="49" charset="-122"/>
                <a:cs typeface="Traditional Arabic" panose="02020603050405020304" pitchFamily="18" charset="-78"/>
              </a:rPr>
              <a:t>APC</a:t>
            </a:r>
            <a:r>
              <a:rPr lang="zh-CN" altLang="en-US" sz="2400" b="1" dirty="0" smtClean="0">
                <a:solidFill>
                  <a:srgbClr val="FFFF00"/>
                </a:solidFill>
                <a:latin typeface="Traditional Arabic" panose="02020603050405020304" pitchFamily="18" charset="-78"/>
                <a:ea typeface="黑体" panose="02010609060101010101" pitchFamily="49" charset="-122"/>
                <a:cs typeface="Traditional Arabic" panose="02020603050405020304" pitchFamily="18" charset="-78"/>
              </a:rPr>
              <a:t>启动子区甲基化</a:t>
            </a:r>
            <a:endParaRPr lang="en-US" altLang="zh-CN" sz="2400" b="1" dirty="0">
              <a:solidFill>
                <a:srgbClr val="FFFF00"/>
              </a:solidFill>
              <a:latin typeface="Traditional Arabic" panose="02020603050405020304" pitchFamily="18" charset="-78"/>
              <a:ea typeface="黑体" panose="02010609060101010101" pitchFamily="49" charset="-122"/>
              <a:cs typeface="Traditional Arabic" panose="02020603050405020304" pitchFamily="18" charset="-78"/>
            </a:endParaRPr>
          </a:p>
          <a:p>
            <a:pPr>
              <a:lnSpc>
                <a:spcPct val="120000"/>
              </a:lnSpc>
            </a:pPr>
            <a:r>
              <a:rPr lang="zh-CN" altLang="en-US" sz="2400" b="1" dirty="0" smtClean="0">
                <a:solidFill>
                  <a:srgbClr val="FFFF00"/>
                </a:solidFill>
                <a:latin typeface="Traditional Arabic" panose="02020603050405020304" pitchFamily="18" charset="-78"/>
                <a:ea typeface="黑体" panose="02010609060101010101" pitchFamily="49" charset="-122"/>
                <a:cs typeface="Traditional Arabic" panose="02020603050405020304" pitchFamily="18" charset="-78"/>
              </a:rPr>
              <a:t>                 非小细胞肺癌</a:t>
            </a:r>
            <a:endParaRPr lang="zh-CN" altLang="en-US" sz="2400" b="1" dirty="0">
              <a:solidFill>
                <a:srgbClr val="FFFF00"/>
              </a:solidFill>
              <a:latin typeface="Traditional Arabic" panose="02020603050405020304" pitchFamily="18" charset="-78"/>
              <a:ea typeface="黑体" panose="02010609060101010101" pitchFamily="49" charset="-122"/>
              <a:cs typeface="Traditional Arabic" panose="02020603050405020304" pitchFamily="18" charset="-78"/>
            </a:endParaRPr>
          </a:p>
        </p:txBody>
      </p:sp>
      <p:sp>
        <p:nvSpPr>
          <p:cNvPr id="14" name="文本框 13"/>
          <p:cNvSpPr txBox="1"/>
          <p:nvPr/>
        </p:nvSpPr>
        <p:spPr>
          <a:xfrm>
            <a:off x="602844" y="4243619"/>
            <a:ext cx="7228261" cy="461665"/>
          </a:xfrm>
          <a:prstGeom prst="rect">
            <a:avLst/>
          </a:prstGeom>
          <a:noFill/>
        </p:spPr>
        <p:txBody>
          <a:bodyPr wrap="none" rtlCol="0">
            <a:spAutoFit/>
          </a:bodyPr>
          <a:lstStyle/>
          <a:p>
            <a:pPr algn="just"/>
            <a:r>
              <a:rPr lang="en-US" altLang="zh-CN" sz="2400" b="1" dirty="0">
                <a:latin typeface="华文楷体" panose="02010600040101010101" pitchFamily="2" charset="-122"/>
                <a:ea typeface="华文楷体" panose="02010600040101010101" pitchFamily="2" charset="-122"/>
              </a:rPr>
              <a:t>3</a:t>
            </a:r>
            <a:r>
              <a:rPr lang="en-US" altLang="zh-CN" sz="2400" b="1" dirty="0" smtClean="0">
                <a:latin typeface="华文楷体" panose="02010600040101010101" pitchFamily="2" charset="-122"/>
                <a:ea typeface="华文楷体" panose="02010600040101010101" pitchFamily="2" charset="-122"/>
              </a:rPr>
              <a:t>. </a:t>
            </a:r>
            <a:r>
              <a:rPr lang="zh-CN" altLang="en-US" sz="2400" b="1" dirty="0" smtClean="0">
                <a:latin typeface="华文楷体" panose="02010600040101010101" pitchFamily="2" charset="-122"/>
                <a:ea typeface="华文楷体" panose="02010600040101010101" pitchFamily="2" charset="-122"/>
              </a:rPr>
              <a:t>独立甲基化芯片数据对上述</a:t>
            </a:r>
            <a:r>
              <a:rPr lang="en-US" altLang="zh-CN" sz="2400" b="1" dirty="0" smtClean="0">
                <a:latin typeface="华文楷体" panose="02010600040101010101" pitchFamily="2" charset="-122"/>
                <a:ea typeface="华文楷体" panose="02010600040101010101" pitchFamily="2" charset="-122"/>
              </a:rPr>
              <a:t>Meta</a:t>
            </a:r>
            <a:r>
              <a:rPr lang="zh-CN" altLang="en-US" sz="2400" b="1" dirty="0" smtClean="0">
                <a:latin typeface="华文楷体" panose="02010600040101010101" pitchFamily="2" charset="-122"/>
                <a:ea typeface="华文楷体" panose="02010600040101010101" pitchFamily="2" charset="-122"/>
              </a:rPr>
              <a:t>分析的结论再验证</a:t>
            </a:r>
            <a:endParaRPr lang="zh-CN" altLang="en-US" sz="2400" b="1" dirty="0">
              <a:latin typeface="华文楷体" panose="02010600040101010101" pitchFamily="2" charset="-122"/>
              <a:ea typeface="华文楷体" panose="02010600040101010101" pitchFamily="2" charset="-122"/>
            </a:endParaRPr>
          </a:p>
        </p:txBody>
      </p:sp>
      <p:sp>
        <p:nvSpPr>
          <p:cNvPr id="19" name="Text Box 15"/>
          <p:cNvSpPr txBox="1">
            <a:spLocks noChangeArrowheads="1"/>
          </p:cNvSpPr>
          <p:nvPr/>
        </p:nvSpPr>
        <p:spPr bwMode="auto">
          <a:xfrm>
            <a:off x="0" y="6482853"/>
            <a:ext cx="3902351" cy="307777"/>
          </a:xfrm>
          <a:prstGeom prst="rect">
            <a:avLst/>
          </a:prstGeom>
          <a:noFill/>
          <a:ln w="9525" algn="ctr">
            <a:noFill/>
            <a:miter lim="800000"/>
            <a:headEnd/>
            <a:tailEnd/>
          </a:ln>
          <a:effectLst/>
        </p:spPr>
        <p:txBody>
          <a:bodyPr wrap="square">
            <a:spAutoFit/>
          </a:bodyPr>
          <a:lstStyle/>
          <a:p>
            <a:r>
              <a:rPr lang="en-US" altLang="zh-CN" sz="1400" b="1" dirty="0">
                <a:latin typeface="华文楷体" panose="02010600040101010101" pitchFamily="2" charset="-122"/>
                <a:ea typeface="华文楷体" panose="02010600040101010101" pitchFamily="2" charset="-122"/>
              </a:rPr>
              <a:t>DNA</a:t>
            </a:r>
            <a:r>
              <a:rPr lang="zh-CN" altLang="zh-CN" sz="1400" b="1" dirty="0">
                <a:latin typeface="华文楷体" panose="02010600040101010101" pitchFamily="2" charset="-122"/>
                <a:ea typeface="华文楷体" panose="02010600040101010101" pitchFamily="2" charset="-122"/>
              </a:rPr>
              <a:t>甲基化标记物在肺癌诊断中的机遇和挑战</a:t>
            </a:r>
            <a:endParaRPr lang="zh-CN" altLang="en-US" sz="1400" b="1" dirty="0">
              <a:latin typeface="华文楷体" panose="02010600040101010101" pitchFamily="2" charset="-122"/>
              <a:ea typeface="华文楷体" panose="02010600040101010101" pitchFamily="2" charset="-122"/>
            </a:endParaRPr>
          </a:p>
        </p:txBody>
      </p:sp>
      <p:sp>
        <p:nvSpPr>
          <p:cNvPr id="15" name="右箭头 14"/>
          <p:cNvSpPr/>
          <p:nvPr/>
        </p:nvSpPr>
        <p:spPr>
          <a:xfrm rot="5400000">
            <a:off x="4474865" y="4268713"/>
            <a:ext cx="126535" cy="1656071"/>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Tree>
    <p:custDataLst>
      <p:tags r:id="rId1"/>
    </p:custDataLst>
    <p:extLst>
      <p:ext uri="{BB962C8B-B14F-4D97-AF65-F5344CB8AC3E}">
        <p14:creationId xmlns:p14="http://schemas.microsoft.com/office/powerpoint/2010/main" val="247466440"/>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4" grpId="0"/>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6137753" y="6495210"/>
            <a:ext cx="2907303" cy="457200"/>
          </a:xfrm>
        </p:spPr>
        <p:txBody>
          <a:bodyPr/>
          <a:lstStyle/>
          <a:p>
            <a:pPr algn="l">
              <a:defRPr/>
            </a:pPr>
            <a:r>
              <a:rPr lang="zh-CN" altLang="en-US" sz="1600" b="1" dirty="0" smtClean="0">
                <a:solidFill>
                  <a:srgbClr val="FFFFFF"/>
                </a:solidFill>
                <a:latin typeface="Arial Black" panose="020B0A04020102020204" pitchFamily="34" charset="0"/>
                <a:ea typeface="黑体" panose="02010609060101010101" pitchFamily="49" charset="-122"/>
              </a:rPr>
              <a:t>复旦大学博士学位论文答辩</a:t>
            </a:r>
            <a:endParaRPr lang="zh-CN" altLang="en-US" sz="1600" b="1" dirty="0">
              <a:solidFill>
                <a:srgbClr val="FFFFFF"/>
              </a:solidFill>
              <a:latin typeface="Arial Black" panose="020B0A04020102020204" pitchFamily="34" charset="0"/>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sz="1600" b="1" smtClean="0">
                <a:solidFill>
                  <a:srgbClr val="FFFFFF"/>
                </a:solidFill>
                <a:latin typeface="Arial Black" panose="020B0A04020102020204" pitchFamily="34" charset="0"/>
                <a:ea typeface="黑体" panose="02010609060101010101" pitchFamily="49" charset="-122"/>
              </a:rPr>
              <a:pPr>
                <a:defRPr/>
              </a:pPr>
              <a:t>12</a:t>
            </a:fld>
            <a:endParaRPr lang="zh-CN" altLang="en-US" sz="1600" b="1" dirty="0">
              <a:solidFill>
                <a:srgbClr val="FFFFFF"/>
              </a:solidFill>
              <a:latin typeface="Arial Black" panose="020B0A04020102020204" pitchFamily="34" charset="0"/>
              <a:ea typeface="黑体" panose="02010609060101010101" pitchFamily="49" charset="-122"/>
            </a:endParaRPr>
          </a:p>
        </p:txBody>
      </p:sp>
      <p:sp>
        <p:nvSpPr>
          <p:cNvPr id="5" name="文本框 4"/>
          <p:cNvSpPr txBox="1"/>
          <p:nvPr/>
        </p:nvSpPr>
        <p:spPr>
          <a:xfrm>
            <a:off x="40220" y="5218839"/>
            <a:ext cx="4582580" cy="400110"/>
          </a:xfrm>
          <a:prstGeom prst="rect">
            <a:avLst/>
          </a:prstGeom>
          <a:noFill/>
          <a:ln>
            <a:noFill/>
          </a:ln>
        </p:spPr>
        <p:txBody>
          <a:bodyPr wrap="square" rtlCol="0">
            <a:spAutoFit/>
          </a:bodyPr>
          <a:lstStyle/>
          <a:p>
            <a:r>
              <a:rPr lang="en-US" altLang="zh-CN" sz="2000" b="1" dirty="0" smtClean="0">
                <a:latin typeface="Arial Black" panose="020B0A04020102020204" pitchFamily="34" charset="0"/>
                <a:ea typeface="黑体" panose="02010609060101010101" pitchFamily="49" charset="-122"/>
              </a:rPr>
              <a:t>Phase 1</a:t>
            </a:r>
            <a:r>
              <a:rPr lang="zh-CN" altLang="en-US" sz="2000" b="1" dirty="0" smtClean="0">
                <a:latin typeface="Arial Black" panose="020B0A04020102020204" pitchFamily="34" charset="0"/>
                <a:ea typeface="黑体" panose="02010609060101010101" pitchFamily="49" charset="-122"/>
              </a:rPr>
              <a:t>： </a:t>
            </a:r>
            <a:r>
              <a:rPr lang="en-US" altLang="zh-CN" sz="2000" b="1" dirty="0" smtClean="0">
                <a:latin typeface="Arial Black" panose="020B0A04020102020204" pitchFamily="34" charset="0"/>
                <a:ea typeface="黑体" panose="02010609060101010101" pitchFamily="49" charset="-122"/>
              </a:rPr>
              <a:t>Meta </a:t>
            </a:r>
            <a:r>
              <a:rPr lang="en-US" altLang="zh-CN" sz="2000" b="1" dirty="0">
                <a:latin typeface="Arial Black" panose="020B0A04020102020204" pitchFamily="34" charset="0"/>
                <a:ea typeface="黑体" panose="02010609060101010101" pitchFamily="49" charset="-122"/>
              </a:rPr>
              <a:t>Analysis </a:t>
            </a:r>
            <a:endParaRPr lang="zh-CN" altLang="en-US" sz="2000" b="1" dirty="0">
              <a:latin typeface="Arial Black" panose="020B0A04020102020204" pitchFamily="34" charset="0"/>
              <a:ea typeface="黑体" panose="02010609060101010101" pitchFamily="49" charset="-122"/>
            </a:endParaRPr>
          </a:p>
        </p:txBody>
      </p:sp>
      <p:sp>
        <p:nvSpPr>
          <p:cNvPr id="15" name="下箭头 14"/>
          <p:cNvSpPr/>
          <p:nvPr/>
        </p:nvSpPr>
        <p:spPr>
          <a:xfrm>
            <a:off x="1362093" y="1975475"/>
            <a:ext cx="952234" cy="75064"/>
          </a:xfrm>
          <a:prstGeom prst="downArrow">
            <a:avLst/>
          </a:prstGeom>
          <a:solidFill>
            <a:srgbClr val="00B050"/>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n>
                <a:solidFill>
                  <a:srgbClr val="FF0000"/>
                </a:solidFill>
              </a:ln>
              <a:latin typeface="Arial Black" panose="020B0A04020102020204" pitchFamily="34" charset="0"/>
              <a:ea typeface="黑体" panose="02010609060101010101" pitchFamily="49" charset="-122"/>
            </a:endParaRPr>
          </a:p>
        </p:txBody>
      </p:sp>
      <p:sp>
        <p:nvSpPr>
          <p:cNvPr id="26" name="矩形 25"/>
          <p:cNvSpPr/>
          <p:nvPr/>
        </p:nvSpPr>
        <p:spPr>
          <a:xfrm>
            <a:off x="693371" y="1506471"/>
            <a:ext cx="2400039" cy="3354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FF00"/>
                </a:solidFill>
                <a:latin typeface="Arial Black" panose="020B0A04020102020204" pitchFamily="34" charset="0"/>
                <a:ea typeface="黑体" panose="02010609060101010101" pitchFamily="49" charset="-122"/>
              </a:rPr>
              <a:t>收集</a:t>
            </a:r>
            <a:r>
              <a:rPr lang="zh-CN" altLang="en-US" sz="2400" b="1" dirty="0" smtClean="0">
                <a:solidFill>
                  <a:srgbClr val="FFFF00"/>
                </a:solidFill>
                <a:latin typeface="Arial Black" panose="020B0A04020102020204" pitchFamily="34" charset="0"/>
                <a:ea typeface="黑体" panose="02010609060101010101" pitchFamily="49" charset="-122"/>
              </a:rPr>
              <a:t>文献</a:t>
            </a:r>
            <a:endParaRPr lang="zh-CN" altLang="en-US" sz="2400" b="1" dirty="0">
              <a:solidFill>
                <a:srgbClr val="FFFF00"/>
              </a:solidFill>
              <a:latin typeface="Arial Black" panose="020B0A04020102020204" pitchFamily="34" charset="0"/>
              <a:ea typeface="黑体" panose="02010609060101010101" pitchFamily="49" charset="-122"/>
            </a:endParaRPr>
          </a:p>
        </p:txBody>
      </p:sp>
      <p:sp>
        <p:nvSpPr>
          <p:cNvPr id="27" name="矩形 26"/>
          <p:cNvSpPr/>
          <p:nvPr/>
        </p:nvSpPr>
        <p:spPr>
          <a:xfrm>
            <a:off x="693371" y="2130475"/>
            <a:ext cx="2400039" cy="3354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FF00"/>
                </a:solidFill>
                <a:latin typeface="Arial Black" panose="020B0A04020102020204" pitchFamily="34" charset="0"/>
                <a:ea typeface="黑体" panose="02010609060101010101" pitchFamily="49" charset="-122"/>
              </a:rPr>
              <a:t>分层</a:t>
            </a:r>
            <a:r>
              <a:rPr lang="zh-CN" altLang="en-US" sz="2400" b="1" dirty="0" smtClean="0">
                <a:solidFill>
                  <a:srgbClr val="FFFF00"/>
                </a:solidFill>
                <a:latin typeface="Arial Black" panose="020B0A04020102020204" pitchFamily="34" charset="0"/>
                <a:ea typeface="黑体" panose="02010609060101010101" pitchFamily="49" charset="-122"/>
              </a:rPr>
              <a:t>分析</a:t>
            </a:r>
            <a:endParaRPr lang="zh-CN" altLang="en-US" sz="2400" b="1" dirty="0">
              <a:solidFill>
                <a:srgbClr val="FFFF00"/>
              </a:solidFill>
              <a:latin typeface="Arial Black" panose="020B0A04020102020204" pitchFamily="34" charset="0"/>
              <a:ea typeface="黑体" panose="02010609060101010101" pitchFamily="49" charset="-122"/>
            </a:endParaRPr>
          </a:p>
        </p:txBody>
      </p:sp>
      <p:sp>
        <p:nvSpPr>
          <p:cNvPr id="28" name="下箭头 27"/>
          <p:cNvSpPr/>
          <p:nvPr/>
        </p:nvSpPr>
        <p:spPr>
          <a:xfrm>
            <a:off x="1362093" y="2583490"/>
            <a:ext cx="952234" cy="75064"/>
          </a:xfrm>
          <a:prstGeom prst="downArrow">
            <a:avLst/>
          </a:prstGeom>
          <a:solidFill>
            <a:srgbClr val="00B050"/>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n>
                <a:solidFill>
                  <a:srgbClr val="FF0000"/>
                </a:solidFill>
              </a:ln>
              <a:latin typeface="Arial Black" panose="020B0A04020102020204" pitchFamily="34" charset="0"/>
              <a:ea typeface="黑体" panose="02010609060101010101" pitchFamily="49" charset="-122"/>
            </a:endParaRPr>
          </a:p>
        </p:txBody>
      </p:sp>
      <p:sp>
        <p:nvSpPr>
          <p:cNvPr id="29" name="矩形 28"/>
          <p:cNvSpPr/>
          <p:nvPr/>
        </p:nvSpPr>
        <p:spPr>
          <a:xfrm>
            <a:off x="734971" y="2738490"/>
            <a:ext cx="2358439" cy="3354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FF00"/>
                </a:solidFill>
                <a:latin typeface="Arial Black" panose="020B0A04020102020204" pitchFamily="34" charset="0"/>
                <a:ea typeface="黑体" panose="02010609060101010101" pitchFamily="49" charset="-122"/>
              </a:rPr>
              <a:t>Meta</a:t>
            </a:r>
            <a:r>
              <a:rPr lang="zh-CN" altLang="en-US" sz="2400" b="1" dirty="0">
                <a:solidFill>
                  <a:srgbClr val="FFFF00"/>
                </a:solidFill>
                <a:latin typeface="Arial Black" panose="020B0A04020102020204" pitchFamily="34" charset="0"/>
                <a:ea typeface="黑体" panose="02010609060101010101" pitchFamily="49" charset="-122"/>
              </a:rPr>
              <a:t>回归分析</a:t>
            </a:r>
          </a:p>
        </p:txBody>
      </p:sp>
      <p:sp>
        <p:nvSpPr>
          <p:cNvPr id="30" name="下箭头 29"/>
          <p:cNvSpPr/>
          <p:nvPr/>
        </p:nvSpPr>
        <p:spPr>
          <a:xfrm>
            <a:off x="1362093" y="3166148"/>
            <a:ext cx="952234" cy="75064"/>
          </a:xfrm>
          <a:prstGeom prst="downArrow">
            <a:avLst/>
          </a:prstGeom>
          <a:solidFill>
            <a:srgbClr val="00B050"/>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n>
                <a:solidFill>
                  <a:srgbClr val="FF0000"/>
                </a:solidFill>
              </a:ln>
              <a:latin typeface="Arial Black" panose="020B0A04020102020204" pitchFamily="34" charset="0"/>
              <a:ea typeface="黑体" panose="02010609060101010101" pitchFamily="49" charset="-122"/>
            </a:endParaRPr>
          </a:p>
        </p:txBody>
      </p:sp>
      <p:sp>
        <p:nvSpPr>
          <p:cNvPr id="31" name="矩形 30"/>
          <p:cNvSpPr/>
          <p:nvPr/>
        </p:nvSpPr>
        <p:spPr>
          <a:xfrm>
            <a:off x="734972" y="3321148"/>
            <a:ext cx="2358438" cy="3354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FF00"/>
                </a:solidFill>
                <a:latin typeface="Arial Black" panose="020B0A04020102020204" pitchFamily="34" charset="0"/>
                <a:ea typeface="黑体" panose="02010609060101010101" pitchFamily="49" charset="-122"/>
              </a:rPr>
              <a:t>偏倚分析</a:t>
            </a:r>
          </a:p>
        </p:txBody>
      </p:sp>
      <p:sp>
        <p:nvSpPr>
          <p:cNvPr id="32" name="下箭头 31"/>
          <p:cNvSpPr/>
          <p:nvPr/>
        </p:nvSpPr>
        <p:spPr>
          <a:xfrm>
            <a:off x="1362093" y="3744428"/>
            <a:ext cx="952234" cy="75064"/>
          </a:xfrm>
          <a:prstGeom prst="downArrow">
            <a:avLst/>
          </a:prstGeom>
          <a:solidFill>
            <a:srgbClr val="00B050"/>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n>
                <a:solidFill>
                  <a:srgbClr val="FF0000"/>
                </a:solidFill>
              </a:ln>
              <a:latin typeface="Arial Black" panose="020B0A04020102020204" pitchFamily="34" charset="0"/>
              <a:ea typeface="黑体" panose="02010609060101010101" pitchFamily="49" charset="-122"/>
            </a:endParaRPr>
          </a:p>
        </p:txBody>
      </p:sp>
      <p:sp>
        <p:nvSpPr>
          <p:cNvPr id="33" name="矩形 32"/>
          <p:cNvSpPr/>
          <p:nvPr/>
        </p:nvSpPr>
        <p:spPr>
          <a:xfrm>
            <a:off x="748442" y="3899428"/>
            <a:ext cx="2344968" cy="3354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FF00"/>
                </a:solidFill>
                <a:latin typeface="Arial Black" panose="020B0A04020102020204" pitchFamily="34" charset="0"/>
                <a:ea typeface="黑体" panose="02010609060101010101" pitchFamily="49" charset="-122"/>
              </a:rPr>
              <a:t>SROC</a:t>
            </a:r>
            <a:r>
              <a:rPr lang="zh-CN" altLang="en-US" sz="2400" b="1" dirty="0">
                <a:solidFill>
                  <a:srgbClr val="FFFF00"/>
                </a:solidFill>
                <a:latin typeface="Arial Black" panose="020B0A04020102020204" pitchFamily="34" charset="0"/>
                <a:ea typeface="黑体" panose="02010609060101010101" pitchFamily="49" charset="-122"/>
              </a:rPr>
              <a:t>分析</a:t>
            </a:r>
          </a:p>
        </p:txBody>
      </p:sp>
      <p:sp>
        <p:nvSpPr>
          <p:cNvPr id="34" name="文本框 33"/>
          <p:cNvSpPr txBox="1"/>
          <p:nvPr/>
        </p:nvSpPr>
        <p:spPr>
          <a:xfrm>
            <a:off x="4129024" y="5196360"/>
            <a:ext cx="3871860" cy="400110"/>
          </a:xfrm>
          <a:prstGeom prst="rect">
            <a:avLst/>
          </a:prstGeom>
          <a:noFill/>
          <a:ln>
            <a:noFill/>
          </a:ln>
        </p:spPr>
        <p:txBody>
          <a:bodyPr wrap="square" rtlCol="0">
            <a:spAutoFit/>
          </a:bodyPr>
          <a:lstStyle/>
          <a:p>
            <a:r>
              <a:rPr lang="en-US" altLang="zh-CN" sz="2000" b="1" dirty="0" smtClean="0">
                <a:latin typeface="Arial Black" panose="020B0A04020102020204" pitchFamily="34" charset="0"/>
                <a:ea typeface="黑体" panose="02010609060101010101" pitchFamily="49" charset="-122"/>
              </a:rPr>
              <a:t>Phase 2</a:t>
            </a:r>
            <a:r>
              <a:rPr lang="zh-CN" altLang="en-US" sz="2000" b="1" dirty="0" smtClean="0">
                <a:latin typeface="Arial Black" panose="020B0A04020102020204" pitchFamily="34" charset="0"/>
                <a:ea typeface="黑体" panose="02010609060101010101" pitchFamily="49" charset="-122"/>
              </a:rPr>
              <a:t>： </a:t>
            </a:r>
            <a:r>
              <a:rPr lang="en-US" altLang="zh-CN" sz="2000" b="1" dirty="0" smtClean="0">
                <a:latin typeface="Arial Black" panose="020B0A04020102020204" pitchFamily="34" charset="0"/>
                <a:ea typeface="黑体" panose="02010609060101010101" pitchFamily="49" charset="-122"/>
              </a:rPr>
              <a:t>Validation </a:t>
            </a:r>
            <a:endParaRPr lang="zh-CN" altLang="en-US" sz="2000" b="1" dirty="0">
              <a:latin typeface="Arial Black" panose="020B0A04020102020204" pitchFamily="34" charset="0"/>
              <a:ea typeface="黑体" panose="02010609060101010101" pitchFamily="49" charset="-122"/>
            </a:endParaRPr>
          </a:p>
        </p:txBody>
      </p:sp>
      <p:sp>
        <p:nvSpPr>
          <p:cNvPr id="36" name="下箭头 35"/>
          <p:cNvSpPr/>
          <p:nvPr/>
        </p:nvSpPr>
        <p:spPr>
          <a:xfrm>
            <a:off x="1362093" y="4327086"/>
            <a:ext cx="952234" cy="75064"/>
          </a:xfrm>
          <a:prstGeom prst="downArrow">
            <a:avLst/>
          </a:prstGeom>
          <a:solidFill>
            <a:srgbClr val="00B050"/>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n>
                <a:solidFill>
                  <a:srgbClr val="FF0000"/>
                </a:solidFill>
              </a:ln>
              <a:latin typeface="Arial Black" panose="020B0A04020102020204" pitchFamily="34" charset="0"/>
              <a:ea typeface="黑体" panose="02010609060101010101" pitchFamily="49" charset="-122"/>
            </a:endParaRPr>
          </a:p>
        </p:txBody>
      </p:sp>
      <p:sp>
        <p:nvSpPr>
          <p:cNvPr id="37" name="矩形 36"/>
          <p:cNvSpPr/>
          <p:nvPr/>
        </p:nvSpPr>
        <p:spPr>
          <a:xfrm>
            <a:off x="748442" y="4449639"/>
            <a:ext cx="2344968" cy="3354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FF00"/>
                </a:solidFill>
                <a:latin typeface="Arial Black" panose="020B0A04020102020204" pitchFamily="34" charset="0"/>
                <a:ea typeface="黑体" panose="02010609060101010101" pitchFamily="49" charset="-122"/>
              </a:rPr>
              <a:t>灵敏性分析</a:t>
            </a:r>
          </a:p>
        </p:txBody>
      </p:sp>
      <p:sp>
        <p:nvSpPr>
          <p:cNvPr id="38" name="矩形 37"/>
          <p:cNvSpPr/>
          <p:nvPr/>
        </p:nvSpPr>
        <p:spPr>
          <a:xfrm>
            <a:off x="359997" y="1357721"/>
            <a:ext cx="2852918" cy="3637836"/>
          </a:xfrm>
          <a:prstGeom prst="rect">
            <a:avLst/>
          </a:prstGeom>
          <a:noFill/>
          <a:ln w="28575">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Black" panose="020B0A04020102020204" pitchFamily="34" charset="0"/>
              <a:ea typeface="黑体" panose="02010609060101010101" pitchFamily="49" charset="-122"/>
            </a:endParaRPr>
          </a:p>
        </p:txBody>
      </p:sp>
      <p:sp>
        <p:nvSpPr>
          <p:cNvPr id="39" name="右箭头 38"/>
          <p:cNvSpPr/>
          <p:nvPr/>
        </p:nvSpPr>
        <p:spPr>
          <a:xfrm>
            <a:off x="3267622" y="2501190"/>
            <a:ext cx="232127" cy="1329916"/>
          </a:xfrm>
          <a:prstGeom prst="rightArrow">
            <a:avLst/>
          </a:prstGeom>
          <a:solidFill>
            <a:srgbClr val="00B050"/>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Black" panose="020B0A04020102020204" pitchFamily="34" charset="0"/>
              <a:ea typeface="黑体" panose="02010609060101010101" pitchFamily="49" charset="-122"/>
            </a:endParaRPr>
          </a:p>
        </p:txBody>
      </p:sp>
      <p:sp>
        <p:nvSpPr>
          <p:cNvPr id="40" name="矩形 39"/>
          <p:cNvSpPr/>
          <p:nvPr/>
        </p:nvSpPr>
        <p:spPr>
          <a:xfrm>
            <a:off x="3554457" y="1384763"/>
            <a:ext cx="3975347" cy="3610794"/>
          </a:xfrm>
          <a:prstGeom prst="rect">
            <a:avLst/>
          </a:prstGeom>
          <a:noFill/>
          <a:ln w="28575">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Black" panose="020B0A04020102020204" pitchFamily="34" charset="0"/>
              <a:ea typeface="黑体" panose="02010609060101010101" pitchFamily="49" charset="-122"/>
            </a:endParaRPr>
          </a:p>
        </p:txBody>
      </p:sp>
      <p:sp>
        <p:nvSpPr>
          <p:cNvPr id="41" name="矩形 40"/>
          <p:cNvSpPr/>
          <p:nvPr/>
        </p:nvSpPr>
        <p:spPr>
          <a:xfrm>
            <a:off x="3765377" y="1744005"/>
            <a:ext cx="3628350" cy="375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FF00"/>
                </a:solidFill>
                <a:latin typeface="Arial Black" panose="020B0A04020102020204" pitchFamily="34" charset="0"/>
                <a:ea typeface="黑体" panose="02010609060101010101" pitchFamily="49" charset="-122"/>
              </a:rPr>
              <a:t>全基因组甲基化数据整理</a:t>
            </a:r>
          </a:p>
        </p:txBody>
      </p:sp>
      <p:sp>
        <p:nvSpPr>
          <p:cNvPr id="42" name="下箭头 41"/>
          <p:cNvSpPr/>
          <p:nvPr/>
        </p:nvSpPr>
        <p:spPr>
          <a:xfrm>
            <a:off x="5143860" y="2193141"/>
            <a:ext cx="952234" cy="75064"/>
          </a:xfrm>
          <a:prstGeom prst="downArrow">
            <a:avLst/>
          </a:prstGeom>
          <a:solidFill>
            <a:srgbClr val="00B050"/>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n>
                <a:solidFill>
                  <a:srgbClr val="FF0000"/>
                </a:solidFill>
              </a:ln>
              <a:latin typeface="Arial Black" panose="020B0A04020102020204" pitchFamily="34" charset="0"/>
              <a:ea typeface="黑体" panose="02010609060101010101" pitchFamily="49" charset="-122"/>
            </a:endParaRPr>
          </a:p>
        </p:txBody>
      </p:sp>
      <p:sp>
        <p:nvSpPr>
          <p:cNvPr id="43" name="矩形 42"/>
          <p:cNvSpPr/>
          <p:nvPr/>
        </p:nvSpPr>
        <p:spPr>
          <a:xfrm>
            <a:off x="3788133" y="2366038"/>
            <a:ext cx="3605594" cy="375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FF00"/>
                </a:solidFill>
                <a:latin typeface="Arial Black" panose="020B0A04020102020204" pitchFamily="34" charset="0"/>
                <a:ea typeface="黑体" panose="02010609060101010101" pitchFamily="49" charset="-122"/>
              </a:rPr>
              <a:t>差异甲基化分析</a:t>
            </a:r>
          </a:p>
        </p:txBody>
      </p:sp>
      <p:sp>
        <p:nvSpPr>
          <p:cNvPr id="44" name="下箭头 43"/>
          <p:cNvSpPr/>
          <p:nvPr/>
        </p:nvSpPr>
        <p:spPr>
          <a:xfrm>
            <a:off x="5143860" y="2815176"/>
            <a:ext cx="952234" cy="75064"/>
          </a:xfrm>
          <a:prstGeom prst="downArrow">
            <a:avLst/>
          </a:prstGeom>
          <a:solidFill>
            <a:srgbClr val="00B050"/>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n>
                <a:solidFill>
                  <a:srgbClr val="FF0000"/>
                </a:solidFill>
              </a:ln>
              <a:latin typeface="Arial Black" panose="020B0A04020102020204" pitchFamily="34" charset="0"/>
              <a:ea typeface="黑体" panose="02010609060101010101" pitchFamily="49" charset="-122"/>
            </a:endParaRPr>
          </a:p>
        </p:txBody>
      </p:sp>
      <p:sp>
        <p:nvSpPr>
          <p:cNvPr id="49" name="矩形 48"/>
          <p:cNvSpPr/>
          <p:nvPr/>
        </p:nvSpPr>
        <p:spPr>
          <a:xfrm>
            <a:off x="3788133" y="2967808"/>
            <a:ext cx="3605594" cy="375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FF00"/>
                </a:solidFill>
                <a:latin typeface="Arial Black" panose="020B0A04020102020204" pitchFamily="34" charset="0"/>
                <a:ea typeface="黑体" panose="02010609060101010101" pitchFamily="49" charset="-122"/>
              </a:rPr>
              <a:t>异质性因素亚组分析</a:t>
            </a:r>
          </a:p>
        </p:txBody>
      </p:sp>
      <p:sp>
        <p:nvSpPr>
          <p:cNvPr id="50" name="下箭头 49"/>
          <p:cNvSpPr/>
          <p:nvPr/>
        </p:nvSpPr>
        <p:spPr>
          <a:xfrm>
            <a:off x="5143860" y="3416945"/>
            <a:ext cx="952234" cy="75064"/>
          </a:xfrm>
          <a:prstGeom prst="downArrow">
            <a:avLst/>
          </a:prstGeom>
          <a:solidFill>
            <a:srgbClr val="00B050"/>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n>
                <a:solidFill>
                  <a:srgbClr val="FF0000"/>
                </a:solidFill>
              </a:ln>
              <a:latin typeface="Arial Black" panose="020B0A04020102020204" pitchFamily="34" charset="0"/>
              <a:ea typeface="黑体" panose="02010609060101010101" pitchFamily="49" charset="-122"/>
            </a:endParaRPr>
          </a:p>
        </p:txBody>
      </p:sp>
      <p:sp>
        <p:nvSpPr>
          <p:cNvPr id="51" name="矩形 50"/>
          <p:cNvSpPr/>
          <p:nvPr/>
        </p:nvSpPr>
        <p:spPr>
          <a:xfrm>
            <a:off x="3788133" y="3604904"/>
            <a:ext cx="3605594" cy="375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FFFF00"/>
                </a:solidFill>
                <a:latin typeface="Arial Black" panose="020B0A04020102020204" pitchFamily="34" charset="0"/>
                <a:ea typeface="黑体" panose="02010609060101010101" pitchFamily="49" charset="-122"/>
              </a:rPr>
              <a:t>异质性</a:t>
            </a:r>
            <a:r>
              <a:rPr lang="zh-CN" altLang="en-US" sz="2400" b="1" dirty="0">
                <a:solidFill>
                  <a:srgbClr val="FFFF00"/>
                </a:solidFill>
                <a:latin typeface="Arial Black" panose="020B0A04020102020204" pitchFamily="34" charset="0"/>
                <a:ea typeface="黑体" panose="02010609060101010101" pitchFamily="49" charset="-122"/>
              </a:rPr>
              <a:t>效应</a:t>
            </a:r>
            <a:r>
              <a:rPr lang="zh-CN" altLang="en-US" sz="2400" b="1" dirty="0" smtClean="0">
                <a:solidFill>
                  <a:srgbClr val="FFFF00"/>
                </a:solidFill>
                <a:latin typeface="Arial Black" panose="020B0A04020102020204" pitchFamily="34" charset="0"/>
                <a:ea typeface="黑体" panose="02010609060101010101" pitchFamily="49" charset="-122"/>
              </a:rPr>
              <a:t>仿真</a:t>
            </a:r>
            <a:r>
              <a:rPr lang="zh-CN" altLang="en-US" sz="2400" b="1" dirty="0">
                <a:solidFill>
                  <a:srgbClr val="FFFF00"/>
                </a:solidFill>
                <a:latin typeface="Arial Black" panose="020B0A04020102020204" pitchFamily="34" charset="0"/>
                <a:ea typeface="黑体" panose="02010609060101010101" pitchFamily="49" charset="-122"/>
              </a:rPr>
              <a:t>分析</a:t>
            </a:r>
          </a:p>
        </p:txBody>
      </p:sp>
      <p:sp>
        <p:nvSpPr>
          <p:cNvPr id="52" name="下箭头 51"/>
          <p:cNvSpPr/>
          <p:nvPr/>
        </p:nvSpPr>
        <p:spPr>
          <a:xfrm>
            <a:off x="5143860" y="4054041"/>
            <a:ext cx="952234" cy="75064"/>
          </a:xfrm>
          <a:prstGeom prst="downArrow">
            <a:avLst/>
          </a:prstGeom>
          <a:solidFill>
            <a:srgbClr val="00B050"/>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n>
                <a:solidFill>
                  <a:srgbClr val="FF0000"/>
                </a:solidFill>
              </a:ln>
              <a:latin typeface="Arial Black" panose="020B0A04020102020204" pitchFamily="34" charset="0"/>
              <a:ea typeface="黑体" panose="02010609060101010101" pitchFamily="49" charset="-122"/>
            </a:endParaRPr>
          </a:p>
        </p:txBody>
      </p:sp>
      <p:sp>
        <p:nvSpPr>
          <p:cNvPr id="53" name="矩形 52"/>
          <p:cNvSpPr/>
          <p:nvPr/>
        </p:nvSpPr>
        <p:spPr>
          <a:xfrm>
            <a:off x="3788133" y="4242000"/>
            <a:ext cx="3605594" cy="375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FFFF00"/>
                </a:solidFill>
                <a:latin typeface="Arial Black" panose="020B0A04020102020204" pitchFamily="34" charset="0"/>
                <a:ea typeface="黑体" panose="02010609060101010101" pitchFamily="49" charset="-122"/>
              </a:rPr>
              <a:t>预测模型分析（</a:t>
            </a:r>
            <a:r>
              <a:rPr lang="en-US" altLang="zh-CN" sz="2400" b="1" dirty="0" smtClean="0">
                <a:solidFill>
                  <a:srgbClr val="FFFF00"/>
                </a:solidFill>
                <a:latin typeface="Arial Black" panose="020B0A04020102020204" pitchFamily="34" charset="0"/>
                <a:ea typeface="黑体" panose="02010609060101010101" pitchFamily="49" charset="-122"/>
              </a:rPr>
              <a:t>ROC</a:t>
            </a:r>
            <a:r>
              <a:rPr lang="zh-CN" altLang="en-US" sz="2400" b="1" dirty="0" smtClean="0">
                <a:solidFill>
                  <a:srgbClr val="FFFF00"/>
                </a:solidFill>
                <a:latin typeface="Arial Black" panose="020B0A04020102020204" pitchFamily="34" charset="0"/>
                <a:ea typeface="黑体" panose="02010609060101010101" pitchFamily="49" charset="-122"/>
              </a:rPr>
              <a:t>）</a:t>
            </a:r>
            <a:endParaRPr lang="zh-CN" altLang="en-US" sz="2400" b="1" dirty="0">
              <a:solidFill>
                <a:srgbClr val="FFFF00"/>
              </a:solidFill>
              <a:latin typeface="Arial Black" panose="020B0A04020102020204" pitchFamily="34" charset="0"/>
              <a:ea typeface="黑体" panose="02010609060101010101" pitchFamily="49" charset="-122"/>
            </a:endParaRPr>
          </a:p>
        </p:txBody>
      </p:sp>
      <p:sp>
        <p:nvSpPr>
          <p:cNvPr id="54" name="右箭头 53"/>
          <p:cNvSpPr/>
          <p:nvPr/>
        </p:nvSpPr>
        <p:spPr>
          <a:xfrm>
            <a:off x="7704015" y="2525202"/>
            <a:ext cx="232127" cy="1329916"/>
          </a:xfrm>
          <a:prstGeom prst="rightArrow">
            <a:avLst/>
          </a:prstGeom>
          <a:solidFill>
            <a:srgbClr val="00B050"/>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Black" panose="020B0A04020102020204" pitchFamily="34" charset="0"/>
              <a:ea typeface="黑体" panose="02010609060101010101" pitchFamily="49" charset="-122"/>
            </a:endParaRPr>
          </a:p>
        </p:txBody>
      </p:sp>
      <p:sp>
        <p:nvSpPr>
          <p:cNvPr id="55" name="文本框 54"/>
          <p:cNvSpPr txBox="1"/>
          <p:nvPr/>
        </p:nvSpPr>
        <p:spPr>
          <a:xfrm>
            <a:off x="8002553" y="2878660"/>
            <a:ext cx="1042503" cy="523220"/>
          </a:xfrm>
          <a:prstGeom prst="rect">
            <a:avLst/>
          </a:prstGeom>
          <a:noFill/>
          <a:ln>
            <a:noFill/>
          </a:ln>
        </p:spPr>
        <p:txBody>
          <a:bodyPr wrap="square" rtlCol="0">
            <a:spAutoFit/>
          </a:bodyPr>
          <a:lstStyle/>
          <a:p>
            <a:r>
              <a:rPr lang="zh-CN" altLang="en-US" sz="2800" b="1" dirty="0" smtClean="0">
                <a:solidFill>
                  <a:srgbClr val="FFFF00"/>
                </a:solidFill>
                <a:latin typeface="Arial Black" panose="020B0A04020102020204" pitchFamily="34" charset="0"/>
                <a:ea typeface="黑体" panose="02010609060101010101" pitchFamily="49" charset="-122"/>
              </a:rPr>
              <a:t>结论</a:t>
            </a:r>
            <a:endParaRPr lang="zh-CN" altLang="en-US" sz="2800" b="1" dirty="0">
              <a:solidFill>
                <a:srgbClr val="FFFF00"/>
              </a:solidFill>
              <a:latin typeface="Arial Black" panose="020B0A04020102020204" pitchFamily="34" charset="0"/>
              <a:ea typeface="黑体" panose="02010609060101010101" pitchFamily="49" charset="-122"/>
            </a:endParaRPr>
          </a:p>
        </p:txBody>
      </p:sp>
      <p:sp>
        <p:nvSpPr>
          <p:cNvPr id="56" name="文本框 55"/>
          <p:cNvSpPr txBox="1"/>
          <p:nvPr/>
        </p:nvSpPr>
        <p:spPr>
          <a:xfrm>
            <a:off x="42329" y="143232"/>
            <a:ext cx="2698175" cy="523220"/>
          </a:xfrm>
          <a:prstGeom prst="rect">
            <a:avLst/>
          </a:prstGeom>
          <a:noFill/>
        </p:spPr>
        <p:txBody>
          <a:bodyPr wrap="none" rtlCol="0">
            <a:spAutoFit/>
          </a:bodyPr>
          <a:lstStyle/>
          <a:p>
            <a:r>
              <a:rPr lang="zh-CN" altLang="en-US" sz="2800" b="1" dirty="0">
                <a:latin typeface="Arial Black" panose="020B0A04020102020204" pitchFamily="34" charset="0"/>
                <a:ea typeface="黑体" panose="02010609060101010101" pitchFamily="49" charset="-122"/>
              </a:rPr>
              <a:t>研究</a:t>
            </a:r>
            <a:r>
              <a:rPr lang="zh-CN" altLang="en-US" sz="2800" b="1" dirty="0" smtClean="0">
                <a:latin typeface="Arial Black" panose="020B0A04020102020204" pitchFamily="34" charset="0"/>
                <a:ea typeface="黑体" panose="02010609060101010101" pitchFamily="49" charset="-122"/>
              </a:rPr>
              <a:t>路线</a:t>
            </a:r>
            <a:r>
              <a:rPr lang="zh-CN" altLang="en-US" sz="2800" b="1" dirty="0">
                <a:latin typeface="Arial Black" panose="020B0A04020102020204" pitchFamily="34" charset="0"/>
                <a:ea typeface="黑体" panose="02010609060101010101" pitchFamily="49" charset="-122"/>
              </a:rPr>
              <a:t>和流程</a:t>
            </a:r>
          </a:p>
        </p:txBody>
      </p:sp>
      <p:sp>
        <p:nvSpPr>
          <p:cNvPr id="35" name="Text Box 15"/>
          <p:cNvSpPr txBox="1">
            <a:spLocks noChangeArrowheads="1"/>
          </p:cNvSpPr>
          <p:nvPr/>
        </p:nvSpPr>
        <p:spPr bwMode="auto">
          <a:xfrm>
            <a:off x="0" y="6482853"/>
            <a:ext cx="3902351" cy="307777"/>
          </a:xfrm>
          <a:prstGeom prst="rect">
            <a:avLst/>
          </a:prstGeom>
          <a:noFill/>
          <a:ln w="9525" algn="ctr">
            <a:noFill/>
            <a:miter lim="800000"/>
            <a:headEnd/>
            <a:tailEnd/>
          </a:ln>
          <a:effectLst/>
        </p:spPr>
        <p:txBody>
          <a:bodyPr wrap="square">
            <a:spAutoFit/>
          </a:bodyPr>
          <a:lstStyle/>
          <a:p>
            <a:r>
              <a:rPr lang="en-US" altLang="zh-CN" sz="1400" b="1" dirty="0">
                <a:latin typeface="Arial Black" panose="020B0A04020102020204" pitchFamily="34" charset="0"/>
                <a:ea typeface="黑体" panose="02010609060101010101" pitchFamily="49" charset="-122"/>
              </a:rPr>
              <a:t>DNA</a:t>
            </a:r>
            <a:r>
              <a:rPr lang="zh-CN" altLang="zh-CN" sz="1400" b="1" dirty="0">
                <a:latin typeface="Arial Black" panose="020B0A04020102020204" pitchFamily="34" charset="0"/>
                <a:ea typeface="黑体" panose="02010609060101010101" pitchFamily="49" charset="-122"/>
              </a:rPr>
              <a:t>甲基化标记物在肺癌诊断中的机遇和挑战</a:t>
            </a:r>
            <a:endParaRPr lang="zh-CN" altLang="en-US" sz="1400" b="1" dirty="0">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2118565682"/>
      </p:ext>
    </p:extLst>
  </p:cSld>
  <p:clrMapOvr>
    <a:masterClrMapping/>
  </p:clrMapOvr>
  <p:transition advTm="23797"/>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287119" y="3072348"/>
            <a:ext cx="4473496" cy="3785652"/>
          </a:xfrm>
          <a:prstGeom prst="rect">
            <a:avLst/>
          </a:prstGeom>
          <a:noFill/>
        </p:spPr>
        <p:txBody>
          <a:bodyPr wrap="square" rtlCol="0">
            <a:spAutoFit/>
          </a:bodyPr>
          <a:lstStyle/>
          <a:p>
            <a:pPr marL="342900" indent="-342900">
              <a:buFont typeface="Arial" panose="020B0604020202020204" pitchFamily="34" charset="0"/>
              <a:buChar char="•"/>
            </a:pPr>
            <a:r>
              <a:rPr lang="zh-CN" altLang="en-US" sz="2000" b="1" dirty="0">
                <a:latin typeface="黑体" panose="02010609060101010101" pitchFamily="49" charset="-122"/>
                <a:ea typeface="黑体" panose="02010609060101010101" pitchFamily="49" charset="-122"/>
              </a:rPr>
              <a:t>平均年龄</a:t>
            </a:r>
            <a:r>
              <a:rPr lang="en-US" altLang="zh-CN" sz="2000" b="1" dirty="0" smtClean="0">
                <a:latin typeface="黑体" panose="02010609060101010101" pitchFamily="49" charset="-122"/>
                <a:ea typeface="黑体" panose="02010609060101010101" pitchFamily="49" charset="-122"/>
              </a:rPr>
              <a:t>53-67</a:t>
            </a:r>
          </a:p>
          <a:p>
            <a:pPr marL="342900" indent="-342900">
              <a:buFont typeface="Arial" panose="020B0604020202020204" pitchFamily="34" charset="0"/>
              <a:buChar char="•"/>
            </a:pPr>
            <a:r>
              <a:rPr lang="en-US" altLang="zh-CN" sz="2000" b="1" dirty="0" smtClean="0">
                <a:latin typeface="黑体" panose="02010609060101010101" pitchFamily="49" charset="-122"/>
                <a:ea typeface="黑体" panose="02010609060101010101" pitchFamily="49" charset="-122"/>
              </a:rPr>
              <a:t>2</a:t>
            </a:r>
            <a:r>
              <a:rPr lang="zh-CN" altLang="en-US" sz="2000" b="1" dirty="0" smtClean="0">
                <a:latin typeface="黑体" panose="02010609060101010101" pitchFamily="49" charset="-122"/>
                <a:ea typeface="黑体" panose="02010609060101010101" pitchFamily="49" charset="-122"/>
              </a:rPr>
              <a:t>套引物</a:t>
            </a:r>
            <a:endParaRPr lang="en-US" altLang="zh-CN" sz="2000" b="1"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000" b="1" dirty="0" smtClean="0">
                <a:latin typeface="黑体" panose="02010609060101010101" pitchFamily="49" charset="-122"/>
                <a:ea typeface="黑体" panose="02010609060101010101" pitchFamily="49" charset="-122"/>
              </a:rPr>
              <a:t>腺鳞癌样本比介于：</a:t>
            </a:r>
            <a:r>
              <a:rPr lang="en-US" altLang="zh-CN" sz="2000" b="1" dirty="0" smtClean="0">
                <a:latin typeface="黑体" panose="02010609060101010101" pitchFamily="49" charset="-122"/>
                <a:ea typeface="黑体" panose="02010609060101010101" pitchFamily="49" charset="-122"/>
              </a:rPr>
              <a:t>0.62-3.0</a:t>
            </a:r>
          </a:p>
          <a:p>
            <a:pPr marL="342900" indent="-342900">
              <a:buFont typeface="Arial" panose="020B0604020202020204" pitchFamily="34" charset="0"/>
              <a:buChar char="•"/>
            </a:pPr>
            <a:r>
              <a:rPr lang="zh-CN" altLang="en-US" sz="2000" b="1" dirty="0" smtClean="0">
                <a:latin typeface="黑体" panose="02010609060101010101" pitchFamily="49" charset="-122"/>
                <a:ea typeface="黑体" panose="02010609060101010101" pitchFamily="49" charset="-122"/>
              </a:rPr>
              <a:t>男性样本比例介于</a:t>
            </a:r>
            <a:r>
              <a:rPr lang="en-US" altLang="zh-CN" sz="2000" b="1" dirty="0" smtClean="0">
                <a:latin typeface="黑体" panose="02010609060101010101" pitchFamily="49" charset="-122"/>
                <a:ea typeface="黑体" panose="02010609060101010101" pitchFamily="49" charset="-122"/>
              </a:rPr>
              <a:t>:53%-81%</a:t>
            </a:r>
          </a:p>
          <a:p>
            <a:pPr marL="342900" indent="-342900">
              <a:buFont typeface="Arial" panose="020B0604020202020204" pitchFamily="34" charset="0"/>
              <a:buChar char="•"/>
            </a:pPr>
            <a:r>
              <a:rPr lang="en-US" altLang="zh-CN" sz="2000" b="1" dirty="0" smtClean="0">
                <a:latin typeface="黑体" panose="02010609060101010101" pitchFamily="49" charset="-122"/>
                <a:ea typeface="黑体" panose="02010609060101010101" pitchFamily="49" charset="-122"/>
              </a:rPr>
              <a:t>6</a:t>
            </a:r>
            <a:r>
              <a:rPr lang="zh-CN" altLang="en-US" sz="2000" b="1" dirty="0" smtClean="0">
                <a:latin typeface="黑体" panose="02010609060101010101" pitchFamily="49" charset="-122"/>
                <a:ea typeface="黑体" panose="02010609060101010101" pitchFamily="49" charset="-122"/>
              </a:rPr>
              <a:t>篇自体对照，</a:t>
            </a:r>
            <a:r>
              <a:rPr lang="en-US" altLang="zh-CN" sz="2000" b="1" dirty="0" smtClean="0">
                <a:latin typeface="黑体" panose="02010609060101010101" pitchFamily="49" charset="-122"/>
                <a:ea typeface="黑体" panose="02010609060101010101" pitchFamily="49" charset="-122"/>
              </a:rPr>
              <a:t>11</a:t>
            </a:r>
            <a:r>
              <a:rPr lang="zh-CN" altLang="en-US" sz="2000" b="1" dirty="0" smtClean="0">
                <a:latin typeface="黑体" panose="02010609060101010101" pitchFamily="49" charset="-122"/>
                <a:ea typeface="黑体" panose="02010609060101010101" pitchFamily="49" charset="-122"/>
              </a:rPr>
              <a:t>篇异体对照</a:t>
            </a:r>
            <a:endParaRPr lang="en-US" altLang="zh-CN" sz="2000" b="1"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en-US" altLang="zh-CN" sz="2000" b="1" dirty="0" smtClean="0">
                <a:latin typeface="黑体" panose="02010609060101010101" pitchFamily="49" charset="-122"/>
                <a:ea typeface="黑体" panose="02010609060101010101" pitchFamily="49" charset="-122"/>
              </a:rPr>
              <a:t>13</a:t>
            </a:r>
            <a:r>
              <a:rPr lang="zh-CN" altLang="en-US" sz="2000" b="1" dirty="0" smtClean="0">
                <a:latin typeface="黑体" panose="02010609060101010101" pitchFamily="49" charset="-122"/>
                <a:ea typeface="黑体" panose="02010609060101010101" pitchFamily="49" charset="-122"/>
              </a:rPr>
              <a:t>篇诊断相关，</a:t>
            </a:r>
            <a:r>
              <a:rPr lang="en-US" altLang="zh-CN" sz="2000" b="1" dirty="0" smtClean="0">
                <a:latin typeface="黑体" panose="02010609060101010101" pitchFamily="49" charset="-122"/>
                <a:ea typeface="黑体" panose="02010609060101010101" pitchFamily="49" charset="-122"/>
              </a:rPr>
              <a:t>4</a:t>
            </a:r>
            <a:r>
              <a:rPr lang="zh-CN" altLang="en-US" sz="2000" b="1" dirty="0" smtClean="0">
                <a:latin typeface="黑体" panose="02010609060101010101" pitchFamily="49" charset="-122"/>
                <a:ea typeface="黑体" panose="02010609060101010101" pitchFamily="49" charset="-122"/>
              </a:rPr>
              <a:t>篇预后相关</a:t>
            </a:r>
            <a:endParaRPr lang="en-US" altLang="zh-CN" sz="2000" b="1" dirty="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000" b="1" dirty="0" smtClean="0">
                <a:latin typeface="黑体" panose="02010609060101010101" pitchFamily="49" charset="-122"/>
                <a:ea typeface="黑体" panose="02010609060101010101" pitchFamily="49" charset="-122"/>
              </a:rPr>
              <a:t>早</a:t>
            </a:r>
            <a:r>
              <a:rPr lang="zh-CN" altLang="en-US" sz="2000" b="1" dirty="0">
                <a:latin typeface="黑体" panose="02010609060101010101" pitchFamily="49" charset="-122"/>
                <a:ea typeface="黑体" panose="02010609060101010101" pitchFamily="49" charset="-122"/>
              </a:rPr>
              <a:t>中期样本比例介于</a:t>
            </a:r>
            <a:r>
              <a:rPr lang="en-US" altLang="zh-CN" sz="2000" b="1" dirty="0">
                <a:latin typeface="黑体" panose="02010609060101010101" pitchFamily="49" charset="-122"/>
                <a:ea typeface="黑体" panose="02010609060101010101" pitchFamily="49" charset="-122"/>
              </a:rPr>
              <a:t>32.1%-100%</a:t>
            </a:r>
          </a:p>
          <a:p>
            <a:pPr marL="342900" indent="-342900">
              <a:buFont typeface="Arial" panose="020B0604020202020204" pitchFamily="34" charset="0"/>
              <a:buChar char="•"/>
            </a:pPr>
            <a:r>
              <a:rPr lang="en-US" altLang="zh-CN" sz="2000" b="1" dirty="0" smtClean="0">
                <a:latin typeface="黑体" panose="02010609060101010101" pitchFamily="49" charset="-122"/>
                <a:ea typeface="黑体" panose="02010609060101010101" pitchFamily="49" charset="-122"/>
              </a:rPr>
              <a:t>7</a:t>
            </a:r>
            <a:r>
              <a:rPr lang="zh-CN" altLang="en-US" sz="2000" b="1" dirty="0">
                <a:latin typeface="黑体" panose="02010609060101010101" pitchFamily="49" charset="-122"/>
                <a:ea typeface="黑体" panose="02010609060101010101" pitchFamily="49" charset="-122"/>
              </a:rPr>
              <a:t>篇定性检测方法，</a:t>
            </a:r>
            <a:r>
              <a:rPr lang="en-US" altLang="zh-CN" sz="2000" b="1" dirty="0">
                <a:latin typeface="黑体" panose="02010609060101010101" pitchFamily="49" charset="-122"/>
                <a:ea typeface="黑体" panose="02010609060101010101" pitchFamily="49" charset="-122"/>
              </a:rPr>
              <a:t>10</a:t>
            </a:r>
            <a:r>
              <a:rPr lang="zh-CN" altLang="en-US" sz="2000" b="1" dirty="0">
                <a:latin typeface="黑体" panose="02010609060101010101" pitchFamily="49" charset="-122"/>
                <a:ea typeface="黑体" panose="02010609060101010101" pitchFamily="49" charset="-122"/>
              </a:rPr>
              <a:t>篇定量检测</a:t>
            </a:r>
            <a:endParaRPr lang="en-US" altLang="zh-CN" sz="2000" b="1" dirty="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en-US" altLang="zh-CN" sz="2000" b="1" dirty="0" smtClean="0">
                <a:latin typeface="黑体" panose="02010609060101010101" pitchFamily="49" charset="-122"/>
                <a:ea typeface="黑体" panose="02010609060101010101" pitchFamily="49" charset="-122"/>
              </a:rPr>
              <a:t>3</a:t>
            </a:r>
            <a:r>
              <a:rPr lang="zh-CN" altLang="en-US" sz="2000" b="1" dirty="0">
                <a:latin typeface="黑体" panose="02010609060101010101" pitchFamily="49" charset="-122"/>
                <a:ea typeface="黑体" panose="02010609060101010101" pitchFamily="49" charset="-122"/>
              </a:rPr>
              <a:t>篇单位点研究，</a:t>
            </a:r>
            <a:r>
              <a:rPr lang="en-US" altLang="zh-CN" sz="2000" b="1" dirty="0">
                <a:latin typeface="黑体" panose="02010609060101010101" pitchFamily="49" charset="-122"/>
                <a:ea typeface="黑体" panose="02010609060101010101" pitchFamily="49" charset="-122"/>
              </a:rPr>
              <a:t>14</a:t>
            </a:r>
            <a:r>
              <a:rPr lang="zh-CN" altLang="en-US" sz="2000" b="1" dirty="0">
                <a:latin typeface="黑体" panose="02010609060101010101" pitchFamily="49" charset="-122"/>
                <a:ea typeface="黑体" panose="02010609060101010101" pitchFamily="49" charset="-122"/>
              </a:rPr>
              <a:t>篇多位点</a:t>
            </a:r>
            <a:r>
              <a:rPr lang="zh-CN" altLang="en-US" sz="2000" b="1" dirty="0" smtClean="0">
                <a:latin typeface="黑体" panose="02010609060101010101" pitchFamily="49" charset="-122"/>
                <a:ea typeface="黑体" panose="02010609060101010101" pitchFamily="49" charset="-122"/>
              </a:rPr>
              <a:t>研究</a:t>
            </a:r>
            <a:endParaRPr lang="en-US" altLang="zh-CN" sz="2000" b="1"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endParaRPr lang="en-US" altLang="zh-CN" sz="2000" b="1" dirty="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endParaRPr lang="en-US" altLang="zh-CN" sz="2000" b="1" dirty="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endParaRPr lang="en-US" altLang="zh-CN" sz="2000" b="1" dirty="0">
              <a:latin typeface="黑体" panose="02010609060101010101" pitchFamily="49" charset="-122"/>
              <a:ea typeface="黑体" panose="02010609060101010101" pitchFamily="49" charset="-122"/>
            </a:endParaRPr>
          </a:p>
        </p:txBody>
      </p:sp>
      <p:sp>
        <p:nvSpPr>
          <p:cNvPr id="3" name="页脚占位符 2"/>
          <p:cNvSpPr>
            <a:spLocks noGrp="1"/>
          </p:cNvSpPr>
          <p:nvPr>
            <p:ph type="ftr" sz="quarter" idx="11"/>
          </p:nvPr>
        </p:nvSpPr>
        <p:spPr/>
        <p:txBody>
          <a:bodyPr/>
          <a:lstStyle/>
          <a:p>
            <a:pPr algn="l">
              <a:defRPr/>
            </a:pPr>
            <a:r>
              <a:rPr lang="zh-CN" altLang="en-US" dirty="0" smtClean="0">
                <a:solidFill>
                  <a:srgbClr val="FFFFFF"/>
                </a:solidFill>
                <a:latin typeface="黑体" panose="02010609060101010101" pitchFamily="49" charset="-122"/>
                <a:ea typeface="黑体" panose="02010609060101010101" pitchFamily="49" charset="-122"/>
              </a:rPr>
              <a:t>复旦大学博士学位论文答辩</a:t>
            </a:r>
            <a:endParaRPr lang="zh-CN" altLang="en-US" dirty="0">
              <a:solidFill>
                <a:srgbClr val="FFFFFF"/>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a:xfrm>
            <a:off x="3505199" y="6520689"/>
            <a:ext cx="2133600" cy="342900"/>
          </a:xfrm>
        </p:spPr>
        <p:txBody>
          <a:bodyPr/>
          <a:lstStyle/>
          <a:p>
            <a:pPr>
              <a:defRPr/>
            </a:pPr>
            <a:fld id="{E2537B8F-2854-4B55-A1FD-0692A8642363}" type="slidenum">
              <a:rPr lang="zh-CN" altLang="en-US" smtClean="0">
                <a:solidFill>
                  <a:srgbClr val="FFFFFF"/>
                </a:solidFill>
                <a:latin typeface="黑体" panose="02010609060101010101" pitchFamily="49" charset="-122"/>
                <a:ea typeface="黑体" panose="02010609060101010101" pitchFamily="49" charset="-122"/>
              </a:rPr>
              <a:pPr>
                <a:defRPr/>
              </a:pPr>
              <a:t>13</a:t>
            </a:fld>
            <a:endParaRPr lang="zh-CN" altLang="en-US" dirty="0">
              <a:solidFill>
                <a:srgbClr val="FFFFFF"/>
              </a:solidFill>
              <a:latin typeface="黑体" panose="02010609060101010101" pitchFamily="49" charset="-122"/>
              <a:ea typeface="黑体" panose="02010609060101010101" pitchFamily="49" charset="-122"/>
            </a:endParaRPr>
          </a:p>
        </p:txBody>
      </p:sp>
      <p:sp>
        <p:nvSpPr>
          <p:cNvPr id="5" name="文本框 4"/>
          <p:cNvSpPr txBox="1"/>
          <p:nvPr/>
        </p:nvSpPr>
        <p:spPr>
          <a:xfrm>
            <a:off x="0" y="129368"/>
            <a:ext cx="4493538" cy="523220"/>
          </a:xfrm>
          <a:prstGeom prst="rect">
            <a:avLst/>
          </a:prstGeom>
          <a:noFill/>
        </p:spPr>
        <p:txBody>
          <a:bodyPr wrap="none" rtlCol="0">
            <a:spAutoFit/>
          </a:bodyPr>
          <a:lstStyle/>
          <a:p>
            <a:r>
              <a:rPr lang="zh-CN" altLang="en-US" sz="2800" b="1" dirty="0" smtClean="0">
                <a:latin typeface="黑体" panose="02010609060101010101" pitchFamily="49" charset="-122"/>
                <a:ea typeface="黑体" panose="02010609060101010101" pitchFamily="49" charset="-122"/>
              </a:rPr>
              <a:t>结果：入选文献</a:t>
            </a:r>
            <a:r>
              <a:rPr lang="zh-CN" altLang="en-US" sz="2800" b="1" dirty="0">
                <a:latin typeface="黑体" panose="02010609060101010101" pitchFamily="49" charset="-122"/>
                <a:ea typeface="黑体" panose="02010609060101010101" pitchFamily="49" charset="-122"/>
              </a:rPr>
              <a:t>的基本特征</a:t>
            </a:r>
          </a:p>
        </p:txBody>
      </p:sp>
      <p:sp>
        <p:nvSpPr>
          <p:cNvPr id="15" name="文本框 14"/>
          <p:cNvSpPr txBox="1"/>
          <p:nvPr/>
        </p:nvSpPr>
        <p:spPr>
          <a:xfrm>
            <a:off x="141828" y="861334"/>
            <a:ext cx="6109682" cy="1384995"/>
          </a:xfrm>
          <a:prstGeom prst="rect">
            <a:avLst/>
          </a:prstGeom>
          <a:noFill/>
        </p:spPr>
        <p:txBody>
          <a:bodyPr wrap="square" rtlCol="0">
            <a:spAutoFit/>
          </a:bodyPr>
          <a:lstStyle/>
          <a:p>
            <a:pPr marL="257175" indent="-257175">
              <a:buFont typeface="Wingdings" panose="05000000000000000000" pitchFamily="2" charset="2"/>
              <a:buChar char="ü"/>
            </a:pPr>
            <a:r>
              <a:rPr lang="en-US" altLang="zh-CN" sz="2000" b="1" dirty="0">
                <a:latin typeface="黑体" panose="02010609060101010101" pitchFamily="49" charset="-122"/>
                <a:ea typeface="黑体" panose="02010609060101010101" pitchFamily="49" charset="-122"/>
              </a:rPr>
              <a:t>2002-2011</a:t>
            </a:r>
          </a:p>
          <a:p>
            <a:pPr marL="257175" indent="-257175">
              <a:buFont typeface="Wingdings" panose="05000000000000000000" pitchFamily="2" charset="2"/>
              <a:buChar char="ü"/>
            </a:pPr>
            <a:r>
              <a:rPr lang="en-US" altLang="zh-CN" sz="2000" b="1" dirty="0">
                <a:latin typeface="黑体" panose="02010609060101010101" pitchFamily="49" charset="-122"/>
                <a:ea typeface="黑体" panose="02010609060101010101" pitchFamily="49" charset="-122"/>
              </a:rPr>
              <a:t>Pubmed</a:t>
            </a:r>
            <a:r>
              <a:rPr lang="zh-CN"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SCOPUS</a:t>
            </a:r>
            <a:r>
              <a:rPr lang="zh-CN"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Cochrane</a:t>
            </a:r>
            <a:r>
              <a:rPr lang="zh-CN"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OVID</a:t>
            </a:r>
            <a:r>
              <a:rPr lang="zh-CN"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TMC</a:t>
            </a:r>
          </a:p>
          <a:p>
            <a:pPr marL="257175" indent="-257175">
              <a:buFont typeface="Wingdings" panose="05000000000000000000" pitchFamily="2" charset="2"/>
              <a:buChar char="ü"/>
            </a:pPr>
            <a:r>
              <a:rPr lang="en-US" altLang="zh-CN" sz="2000" b="1" dirty="0">
                <a:latin typeface="黑体" panose="02010609060101010101" pitchFamily="49" charset="-122"/>
                <a:ea typeface="黑体" panose="02010609060101010101" pitchFamily="49" charset="-122"/>
              </a:rPr>
              <a:t>506</a:t>
            </a:r>
            <a:r>
              <a:rPr lang="zh-CN" altLang="en-US" sz="2000" b="1" dirty="0" smtClean="0">
                <a:latin typeface="黑体" panose="02010609060101010101" pitchFamily="49" charset="-122"/>
                <a:ea typeface="黑体" panose="02010609060101010101" pitchFamily="49" charset="-122"/>
              </a:rPr>
              <a:t>篇</a:t>
            </a:r>
            <a:r>
              <a:rPr lang="zh-CN" altLang="en-US" sz="2000" b="1" dirty="0">
                <a:latin typeface="黑体" panose="02010609060101010101" pitchFamily="49" charset="-122"/>
                <a:ea typeface="黑体" panose="02010609060101010101" pitchFamily="49" charset="-122"/>
              </a:rPr>
              <a:t>候选</a:t>
            </a:r>
            <a:r>
              <a:rPr lang="zh-CN" altLang="en-US" sz="2000" b="1" dirty="0" smtClean="0">
                <a:latin typeface="黑体" panose="02010609060101010101" pitchFamily="49" charset="-122"/>
                <a:ea typeface="黑体" panose="02010609060101010101" pitchFamily="49" charset="-122"/>
              </a:rPr>
              <a:t>文献</a:t>
            </a:r>
            <a:endParaRPr lang="en-US" altLang="zh-CN" sz="2000" b="1" dirty="0">
              <a:latin typeface="黑体" panose="02010609060101010101" pitchFamily="49" charset="-122"/>
              <a:ea typeface="黑体" panose="02010609060101010101" pitchFamily="49" charset="-122"/>
            </a:endParaRPr>
          </a:p>
          <a:p>
            <a:pPr marL="257175" indent="-257175">
              <a:buFont typeface="Wingdings" panose="05000000000000000000" pitchFamily="2" charset="2"/>
              <a:buChar char="ü"/>
            </a:pPr>
            <a:r>
              <a:rPr lang="en-US" altLang="zh-CN" sz="2400" b="1" dirty="0">
                <a:solidFill>
                  <a:srgbClr val="FFFF00"/>
                </a:solidFill>
                <a:latin typeface="黑体" panose="02010609060101010101" pitchFamily="49" charset="-122"/>
                <a:ea typeface="黑体" panose="02010609060101010101" pitchFamily="49" charset="-122"/>
                <a:cs typeface="Times New Roman" panose="02020603050405020304" pitchFamily="18" charset="0"/>
              </a:rPr>
              <a:t>17</a:t>
            </a:r>
            <a:r>
              <a:rPr lang="zh-CN" altLang="en-US" sz="2400" b="1" dirty="0" smtClean="0">
                <a:solidFill>
                  <a:srgbClr val="FFFF00"/>
                </a:solidFill>
                <a:latin typeface="黑体" panose="02010609060101010101" pitchFamily="49" charset="-122"/>
                <a:ea typeface="黑体" panose="02010609060101010101" pitchFamily="49" charset="-122"/>
                <a:cs typeface="Times New Roman" panose="02020603050405020304" pitchFamily="18" charset="0"/>
              </a:rPr>
              <a:t>篇入选文献：</a:t>
            </a:r>
            <a:r>
              <a:rPr lang="en-US" altLang="zh-CN" sz="2400" b="1" dirty="0" smtClean="0">
                <a:solidFill>
                  <a:srgbClr val="FFFF00"/>
                </a:solidFill>
                <a:latin typeface="黑体" panose="02010609060101010101" pitchFamily="49" charset="-122"/>
                <a:ea typeface="黑体" panose="02010609060101010101" pitchFamily="49" charset="-122"/>
                <a:cs typeface="Times New Roman" panose="02020603050405020304" pitchFamily="18" charset="0"/>
              </a:rPr>
              <a:t>1338</a:t>
            </a:r>
            <a:r>
              <a:rPr lang="zh-CN" altLang="en-US" sz="2400" b="1" dirty="0">
                <a:solidFill>
                  <a:srgbClr val="FFFF00"/>
                </a:solidFill>
                <a:latin typeface="黑体" panose="02010609060101010101" pitchFamily="49" charset="-122"/>
                <a:ea typeface="黑体" panose="02010609060101010101" pitchFamily="49" charset="-122"/>
                <a:cs typeface="Times New Roman" panose="02020603050405020304" pitchFamily="18" charset="0"/>
              </a:rPr>
              <a:t>病例和</a:t>
            </a:r>
            <a:r>
              <a:rPr lang="en-US" altLang="zh-CN" sz="2400" b="1" dirty="0">
                <a:solidFill>
                  <a:srgbClr val="FFFF00"/>
                </a:solidFill>
                <a:latin typeface="黑体" panose="02010609060101010101" pitchFamily="49" charset="-122"/>
                <a:ea typeface="黑体" panose="02010609060101010101" pitchFamily="49" charset="-122"/>
                <a:cs typeface="Times New Roman" panose="02020603050405020304" pitchFamily="18" charset="0"/>
              </a:rPr>
              <a:t>913</a:t>
            </a:r>
            <a:r>
              <a:rPr lang="zh-CN" altLang="en-US" sz="2400" b="1" dirty="0">
                <a:solidFill>
                  <a:srgbClr val="FFFF00"/>
                </a:solidFill>
                <a:latin typeface="黑体" panose="02010609060101010101" pitchFamily="49" charset="-122"/>
                <a:ea typeface="黑体" panose="02010609060101010101" pitchFamily="49" charset="-122"/>
                <a:cs typeface="Times New Roman" panose="02020603050405020304" pitchFamily="18" charset="0"/>
              </a:rPr>
              <a:t>正常对照</a:t>
            </a:r>
            <a:endParaRPr lang="en-US" altLang="zh-CN" sz="2400" b="1" dirty="0">
              <a:solidFill>
                <a:srgbClr val="FFFF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0" name="Text Box 15"/>
          <p:cNvSpPr txBox="1">
            <a:spLocks noChangeArrowheads="1"/>
          </p:cNvSpPr>
          <p:nvPr/>
        </p:nvSpPr>
        <p:spPr bwMode="auto">
          <a:xfrm>
            <a:off x="0" y="6482853"/>
            <a:ext cx="3902351" cy="307777"/>
          </a:xfrm>
          <a:prstGeom prst="rect">
            <a:avLst/>
          </a:prstGeom>
          <a:noFill/>
          <a:ln w="9525" algn="ctr">
            <a:noFill/>
            <a:miter lim="800000"/>
            <a:headEnd/>
            <a:tailEnd/>
          </a:ln>
          <a:effectLst/>
        </p:spPr>
        <p:txBody>
          <a:bodyPr wrap="square">
            <a:spAutoFit/>
          </a:bodyPr>
          <a:lstStyle/>
          <a:p>
            <a:r>
              <a:rPr lang="en-US" altLang="zh-CN" sz="1400" b="1" dirty="0">
                <a:latin typeface="黑体" panose="02010609060101010101" pitchFamily="49" charset="-122"/>
                <a:ea typeface="黑体" panose="02010609060101010101" pitchFamily="49" charset="-122"/>
              </a:rPr>
              <a:t>DNA</a:t>
            </a:r>
            <a:r>
              <a:rPr lang="zh-CN" altLang="zh-CN" sz="1400" b="1" dirty="0">
                <a:latin typeface="黑体" panose="02010609060101010101" pitchFamily="49" charset="-122"/>
                <a:ea typeface="黑体" panose="02010609060101010101" pitchFamily="49" charset="-122"/>
              </a:rPr>
              <a:t>甲基化标记物在肺癌诊断中的机遇和挑战</a:t>
            </a:r>
            <a:endParaRPr lang="zh-CN" altLang="en-US" sz="1400" b="1" dirty="0">
              <a:latin typeface="黑体" panose="02010609060101010101" pitchFamily="49" charset="-122"/>
              <a:ea typeface="黑体" panose="02010609060101010101" pitchFamily="49" charset="-122"/>
            </a:endParaRPr>
          </a:p>
        </p:txBody>
      </p:sp>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3304"/>
          <a:stretch/>
        </p:blipFill>
        <p:spPr>
          <a:xfrm>
            <a:off x="105615" y="959583"/>
            <a:ext cx="8968057" cy="4879897"/>
          </a:xfrm>
          <a:prstGeom prst="rect">
            <a:avLst/>
          </a:prstGeom>
          <a:ln w="28575" cap="sq" cmpd="thickThin">
            <a:solidFill>
              <a:srgbClr val="FF0000"/>
            </a:solidFill>
            <a:prstDash val="dash"/>
            <a:miter lim="800000"/>
          </a:ln>
          <a:effectLst>
            <a:innerShdw blurRad="76200">
              <a:srgbClr val="000000"/>
            </a:innerShdw>
          </a:effectLst>
        </p:spPr>
      </p:pic>
    </p:spTree>
    <p:extLst>
      <p:ext uri="{BB962C8B-B14F-4D97-AF65-F5344CB8AC3E}">
        <p14:creationId xmlns:p14="http://schemas.microsoft.com/office/powerpoint/2010/main" val="3700794518"/>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latin typeface="Arial Black" panose="020B0A04020102020204" pitchFamily="34" charset="0"/>
                <a:ea typeface="黑体" panose="02010609060101010101" pitchFamily="49" charset="-122"/>
              </a:rPr>
              <a:t>复旦大学博士学位论文答辩</a:t>
            </a:r>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latin typeface="Arial Black" panose="020B0A04020102020204" pitchFamily="34" charset="0"/>
                <a:ea typeface="黑体" panose="02010609060101010101" pitchFamily="49" charset="-122"/>
              </a:rPr>
              <a:pPr>
                <a:defRPr/>
              </a:pPr>
              <a:t>14</a:t>
            </a:fld>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5" name="文本框 4"/>
          <p:cNvSpPr txBox="1"/>
          <p:nvPr/>
        </p:nvSpPr>
        <p:spPr>
          <a:xfrm>
            <a:off x="42329" y="122123"/>
            <a:ext cx="6893234" cy="523220"/>
          </a:xfrm>
          <a:prstGeom prst="rect">
            <a:avLst/>
          </a:prstGeom>
          <a:noFill/>
        </p:spPr>
        <p:txBody>
          <a:bodyPr wrap="none" rtlCol="0">
            <a:spAutoFit/>
          </a:bodyPr>
          <a:lstStyle/>
          <a:p>
            <a:r>
              <a:rPr lang="zh-CN" altLang="en-US" sz="2800" b="1" dirty="0">
                <a:latin typeface="Arial Black" panose="020B0A04020102020204" pitchFamily="34" charset="0"/>
                <a:ea typeface="黑体" panose="02010609060101010101" pitchFamily="49" charset="-122"/>
              </a:rPr>
              <a:t>结果 ：</a:t>
            </a:r>
            <a:r>
              <a:rPr lang="en-US" altLang="zh-CN" sz="2800" b="1" kern="0" dirty="0">
                <a:latin typeface="Arial Black" panose="020B0A04020102020204" pitchFamily="34" charset="0"/>
                <a:ea typeface="黑体" panose="02010609060101010101" pitchFamily="49" charset="-122"/>
              </a:rPr>
              <a:t>APC</a:t>
            </a:r>
            <a:r>
              <a:rPr lang="zh-CN" altLang="en-US" sz="2800" b="1" kern="0" dirty="0">
                <a:latin typeface="Arial Black" panose="020B0A04020102020204" pitchFamily="34" charset="0"/>
                <a:ea typeface="黑体" panose="02010609060101010101" pitchFamily="49" charset="-122"/>
              </a:rPr>
              <a:t>基因高甲基化与</a:t>
            </a:r>
            <a:r>
              <a:rPr lang="zh-CN" altLang="zh-CN" sz="2800" b="1" kern="0" dirty="0">
                <a:latin typeface="Arial Black" panose="020B0A04020102020204" pitchFamily="34" charset="0"/>
                <a:ea typeface="黑体" panose="02010609060101010101" pitchFamily="49" charset="-122"/>
                <a:cs typeface="Times New Roman" panose="02020603050405020304" pitchFamily="18" charset="0"/>
              </a:rPr>
              <a:t>肺癌</a:t>
            </a:r>
            <a:r>
              <a:rPr lang="zh-CN" altLang="en-US" sz="2800" b="1" kern="0" dirty="0">
                <a:latin typeface="Arial Black" panose="020B0A04020102020204" pitchFamily="34" charset="0"/>
                <a:ea typeface="黑体" panose="02010609060101010101" pitchFamily="49" charset="-122"/>
                <a:cs typeface="Times New Roman" panose="02020603050405020304" pitchFamily="18" charset="0"/>
              </a:rPr>
              <a:t>显著相关</a:t>
            </a:r>
            <a:endParaRPr lang="zh-CN" altLang="en-US" sz="2800" b="1" dirty="0">
              <a:latin typeface="Arial Black" panose="020B0A04020102020204" pitchFamily="34" charset="0"/>
              <a:ea typeface="黑体" panose="02010609060101010101" pitchFamily="49" charset="-122"/>
            </a:endParaRPr>
          </a:p>
        </p:txBody>
      </p:sp>
      <p:sp>
        <p:nvSpPr>
          <p:cNvPr id="10" name="矩形 9"/>
          <p:cNvSpPr/>
          <p:nvPr/>
        </p:nvSpPr>
        <p:spPr>
          <a:xfrm>
            <a:off x="1894113" y="5237557"/>
            <a:ext cx="5542385" cy="1200329"/>
          </a:xfrm>
          <a:prstGeom prst="rect">
            <a:avLst/>
          </a:prstGeom>
        </p:spPr>
        <p:txBody>
          <a:bodyPr wrap="square">
            <a:spAutoFit/>
          </a:bodyPr>
          <a:lstStyle/>
          <a:p>
            <a:pPr marL="257175" indent="-257175">
              <a:buFont typeface="Wingdings" panose="05000000000000000000" pitchFamily="2" charset="2"/>
              <a:buChar char="Ø"/>
            </a:pPr>
            <a:r>
              <a:rPr lang="en-US" altLang="zh-CN" sz="2400" b="1" dirty="0">
                <a:solidFill>
                  <a:srgbClr val="FFFF00"/>
                </a:solidFill>
                <a:latin typeface="Arial Black" panose="020B0A04020102020204" pitchFamily="34" charset="0"/>
                <a:ea typeface="黑体" panose="02010609060101010101" pitchFamily="49" charset="-122"/>
                <a:cs typeface="Times New Roman" panose="02020603050405020304" pitchFamily="18" charset="0"/>
              </a:rPr>
              <a:t>APC</a:t>
            </a:r>
            <a:r>
              <a:rPr lang="zh-CN" altLang="en-US" sz="2400" b="1" dirty="0">
                <a:solidFill>
                  <a:srgbClr val="FFFF00"/>
                </a:solidFill>
                <a:latin typeface="Arial Black" panose="020B0A04020102020204" pitchFamily="34" charset="0"/>
                <a:ea typeface="黑体" panose="02010609060101010101" pitchFamily="49" charset="-122"/>
                <a:cs typeface="Times New Roman" panose="02020603050405020304" pitchFamily="18" charset="0"/>
              </a:rPr>
              <a:t>基因甲基化与肺癌显著相关</a:t>
            </a:r>
            <a:endParaRPr lang="en-US" altLang="zh-CN" sz="2400" b="1" dirty="0">
              <a:solidFill>
                <a:srgbClr val="FFFF00"/>
              </a:solidFill>
              <a:latin typeface="Arial Black" panose="020B0A04020102020204" pitchFamily="34" charset="0"/>
              <a:ea typeface="黑体" panose="02010609060101010101" pitchFamily="49" charset="-122"/>
              <a:cs typeface="Times New Roman" panose="02020603050405020304" pitchFamily="18" charset="0"/>
            </a:endParaRPr>
          </a:p>
          <a:p>
            <a:pPr marL="257175" indent="-257175">
              <a:buFont typeface="Wingdings" panose="05000000000000000000" pitchFamily="2" charset="2"/>
              <a:buChar char="Ø"/>
            </a:pPr>
            <a:r>
              <a:rPr lang="zh-CN" altLang="en-US" sz="24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高</a:t>
            </a:r>
            <a:r>
              <a:rPr lang="zh-CN" altLang="en-US" sz="2400" b="1" dirty="0">
                <a:solidFill>
                  <a:srgbClr val="FFFF00"/>
                </a:solidFill>
                <a:latin typeface="Arial Black" panose="020B0A04020102020204" pitchFamily="34" charset="0"/>
                <a:ea typeface="黑体" panose="02010609060101010101" pitchFamily="49" charset="-122"/>
                <a:cs typeface="Times New Roman" panose="02020603050405020304" pitchFamily="18" charset="0"/>
              </a:rPr>
              <a:t>甲基化为肺癌风险</a:t>
            </a:r>
            <a:r>
              <a:rPr lang="zh-CN" altLang="en-US" sz="24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因素</a:t>
            </a:r>
            <a:endParaRPr lang="en-US" altLang="zh-CN" sz="24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endParaRPr>
          </a:p>
          <a:p>
            <a:pPr marL="257175" indent="-257175">
              <a:buFont typeface="Wingdings" panose="05000000000000000000" pitchFamily="2" charset="2"/>
              <a:buChar char="Ø"/>
            </a:pPr>
            <a:r>
              <a:rPr lang="zh-CN" altLang="en-US" sz="2400" b="1" kern="0"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不同</a:t>
            </a:r>
            <a:r>
              <a:rPr lang="zh-CN" altLang="en-US" sz="2400" b="1" kern="0" dirty="0">
                <a:solidFill>
                  <a:srgbClr val="FFFF00"/>
                </a:solidFill>
                <a:latin typeface="Arial Black" panose="020B0A04020102020204" pitchFamily="34" charset="0"/>
                <a:ea typeface="黑体" panose="02010609060101010101" pitchFamily="49" charset="-122"/>
                <a:cs typeface="Times New Roman" panose="02020603050405020304" pitchFamily="18" charset="0"/>
              </a:rPr>
              <a:t>研究间存在显著的异质性</a:t>
            </a:r>
            <a:endParaRPr lang="en-US" altLang="zh-CN" sz="2400" b="1" kern="0" dirty="0">
              <a:solidFill>
                <a:srgbClr val="FFFF00"/>
              </a:solidFill>
              <a:latin typeface="Arial Black" panose="020B0A04020102020204" pitchFamily="34" charset="0"/>
              <a:ea typeface="黑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6953" y="757750"/>
            <a:ext cx="6505148" cy="4308904"/>
          </a:xfrm>
          <a:prstGeom prst="rect">
            <a:avLst/>
          </a:prstGeom>
        </p:spPr>
      </p:pic>
      <p:sp>
        <p:nvSpPr>
          <p:cNvPr id="9" name="矩形 8"/>
          <p:cNvSpPr/>
          <p:nvPr/>
        </p:nvSpPr>
        <p:spPr>
          <a:xfrm>
            <a:off x="1671982" y="4762077"/>
            <a:ext cx="2531894" cy="366223"/>
          </a:xfrm>
          <a:prstGeom prst="rect">
            <a:avLst/>
          </a:prstGeom>
        </p:spPr>
        <p:txBody>
          <a:bodyPr wrap="square">
            <a:spAutoFit/>
          </a:bodyPr>
          <a:lstStyle/>
          <a:p>
            <a:r>
              <a:rPr lang="en-US" altLang="zh-CN" b="1" dirty="0">
                <a:solidFill>
                  <a:srgbClr val="FF0000"/>
                </a:solidFill>
                <a:latin typeface="Arial Black" panose="020B0A04020102020204" pitchFamily="34" charset="0"/>
                <a:ea typeface="黑体" panose="02010609060101010101" pitchFamily="49" charset="-122"/>
              </a:rPr>
              <a:t>I</a:t>
            </a:r>
            <a:r>
              <a:rPr lang="en-US" altLang="zh-CN" b="1" baseline="30000" dirty="0">
                <a:solidFill>
                  <a:srgbClr val="FF0000"/>
                </a:solidFill>
                <a:latin typeface="Arial Black" panose="020B0A04020102020204" pitchFamily="34" charset="0"/>
                <a:ea typeface="黑体" panose="02010609060101010101" pitchFamily="49" charset="-122"/>
              </a:rPr>
              <a:t>2</a:t>
            </a:r>
            <a:r>
              <a:rPr lang="en-US" altLang="zh-CN" b="1" dirty="0">
                <a:solidFill>
                  <a:srgbClr val="FF0000"/>
                </a:solidFill>
                <a:latin typeface="Arial Black" panose="020B0A04020102020204" pitchFamily="34" charset="0"/>
                <a:ea typeface="黑体" panose="02010609060101010101" pitchFamily="49" charset="-122"/>
              </a:rPr>
              <a:t>=77%, P&lt;0.0001</a:t>
            </a:r>
          </a:p>
        </p:txBody>
      </p:sp>
      <p:sp>
        <p:nvSpPr>
          <p:cNvPr id="8" name="椭圆 7"/>
          <p:cNvSpPr/>
          <p:nvPr/>
        </p:nvSpPr>
        <p:spPr>
          <a:xfrm>
            <a:off x="4621966" y="4349578"/>
            <a:ext cx="932658" cy="3795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Arial Black" panose="020B0A04020102020204" pitchFamily="34" charset="0"/>
              <a:ea typeface="黑体" panose="02010609060101010101" pitchFamily="49" charset="-122"/>
            </a:endParaRPr>
          </a:p>
        </p:txBody>
      </p:sp>
      <p:sp>
        <p:nvSpPr>
          <p:cNvPr id="11" name="下箭头 10"/>
          <p:cNvSpPr/>
          <p:nvPr/>
        </p:nvSpPr>
        <p:spPr>
          <a:xfrm>
            <a:off x="6398327" y="816246"/>
            <a:ext cx="468730" cy="126100"/>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Arial Black" panose="020B0A04020102020204" pitchFamily="34" charset="0"/>
              <a:ea typeface="黑体" panose="02010609060101010101" pitchFamily="49" charset="-122"/>
            </a:endParaRPr>
          </a:p>
        </p:txBody>
      </p:sp>
      <p:sp>
        <p:nvSpPr>
          <p:cNvPr id="13" name="Text Box 15"/>
          <p:cNvSpPr txBox="1">
            <a:spLocks noChangeArrowheads="1"/>
          </p:cNvSpPr>
          <p:nvPr/>
        </p:nvSpPr>
        <p:spPr bwMode="auto">
          <a:xfrm>
            <a:off x="0" y="6482853"/>
            <a:ext cx="3902351" cy="307777"/>
          </a:xfrm>
          <a:prstGeom prst="rect">
            <a:avLst/>
          </a:prstGeom>
          <a:noFill/>
          <a:ln w="9525" algn="ctr">
            <a:noFill/>
            <a:miter lim="800000"/>
            <a:headEnd/>
            <a:tailEnd/>
          </a:ln>
          <a:effectLst/>
        </p:spPr>
        <p:txBody>
          <a:bodyPr wrap="square">
            <a:spAutoFit/>
          </a:bodyPr>
          <a:lstStyle/>
          <a:p>
            <a:r>
              <a:rPr lang="en-US" altLang="zh-CN" sz="1400" b="1" dirty="0">
                <a:latin typeface="Arial Black" panose="020B0A04020102020204" pitchFamily="34" charset="0"/>
                <a:ea typeface="黑体" panose="02010609060101010101" pitchFamily="49" charset="-122"/>
              </a:rPr>
              <a:t>DNA</a:t>
            </a:r>
            <a:r>
              <a:rPr lang="zh-CN" altLang="zh-CN" sz="1400" b="1" dirty="0">
                <a:latin typeface="Arial Black" panose="020B0A04020102020204" pitchFamily="34" charset="0"/>
                <a:ea typeface="黑体" panose="02010609060101010101" pitchFamily="49" charset="-122"/>
              </a:rPr>
              <a:t>甲基化标记物在肺癌诊断中的机遇和挑战</a:t>
            </a:r>
            <a:endParaRPr lang="zh-CN" altLang="en-US" sz="1400" b="1" dirty="0">
              <a:latin typeface="Arial Black" panose="020B0A04020102020204" pitchFamily="34" charset="0"/>
              <a:ea typeface="黑体" panose="02010609060101010101" pitchFamily="49" charset="-122"/>
            </a:endParaRPr>
          </a:p>
        </p:txBody>
      </p:sp>
      <p:sp>
        <p:nvSpPr>
          <p:cNvPr id="2" name="文本框 1"/>
          <p:cNvSpPr txBox="1"/>
          <p:nvPr/>
        </p:nvSpPr>
        <p:spPr>
          <a:xfrm>
            <a:off x="4048581" y="4697322"/>
            <a:ext cx="2427268" cy="369332"/>
          </a:xfrm>
          <a:prstGeom prst="rect">
            <a:avLst/>
          </a:prstGeom>
          <a:noFill/>
        </p:spPr>
        <p:txBody>
          <a:bodyPr wrap="none" rtlCol="0">
            <a:spAutoFit/>
          </a:bodyPr>
          <a:lstStyle/>
          <a:p>
            <a:r>
              <a:rPr lang="en-US" altLang="zh-CN" b="1" dirty="0" smtClean="0">
                <a:solidFill>
                  <a:srgbClr val="FF0000"/>
                </a:solidFill>
                <a:latin typeface="Arial Black" panose="020B0A04020102020204" pitchFamily="34" charset="0"/>
                <a:ea typeface="黑体" panose="02010609060101010101" pitchFamily="49" charset="-122"/>
              </a:rPr>
              <a:t>OR=4.67(2.66-8.2)</a:t>
            </a:r>
            <a:endParaRPr lang="zh-CN" altLang="en-US" b="1" dirty="0">
              <a:solidFill>
                <a:srgbClr val="FF0000"/>
              </a:solidFill>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3873700185"/>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8" grpId="0" animBg="1"/>
      <p:bldP spid="11"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dirty="0" smtClean="0">
                <a:solidFill>
                  <a:srgbClr val="FFFFFF"/>
                </a:solidFill>
              </a:rPr>
              <a:t>复旦大学博士学位论文答辩</a:t>
            </a:r>
            <a:endParaRPr lang="zh-CN" altLang="en-US" b="1" dirty="0">
              <a:solidFill>
                <a:srgbClr val="FFFFFF"/>
              </a:solidFill>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rPr>
              <a:pPr>
                <a:defRPr/>
              </a:pPr>
              <a:t>15</a:t>
            </a:fld>
            <a:endParaRPr lang="zh-CN" altLang="en-US" b="1" dirty="0">
              <a:solidFill>
                <a:srgbClr val="FFFFFF"/>
              </a:solidFill>
            </a:endParaRPr>
          </a:p>
        </p:txBody>
      </p:sp>
      <p:sp>
        <p:nvSpPr>
          <p:cNvPr id="5" name="文本框 4"/>
          <p:cNvSpPr txBox="1"/>
          <p:nvPr/>
        </p:nvSpPr>
        <p:spPr>
          <a:xfrm>
            <a:off x="0" y="132301"/>
            <a:ext cx="5211683" cy="523220"/>
          </a:xfrm>
          <a:prstGeom prst="rect">
            <a:avLst/>
          </a:prstGeom>
          <a:noFill/>
        </p:spPr>
        <p:txBody>
          <a:bodyPr wrap="none" rtlCol="0">
            <a:spAutoFit/>
          </a:bodyPr>
          <a:lstStyle/>
          <a:p>
            <a:r>
              <a:rPr lang="zh-CN" altLang="en-US" sz="2800" b="1" dirty="0" smtClean="0">
                <a:latin typeface="黑体" panose="02010609060101010101" pitchFamily="49" charset="-122"/>
                <a:ea typeface="黑体" panose="02010609060101010101" pitchFamily="49" charset="-122"/>
              </a:rPr>
              <a:t>结果：分层分析提示异质性</a:t>
            </a:r>
            <a:r>
              <a:rPr lang="zh-CN" altLang="en-US" sz="2800" b="1" dirty="0">
                <a:latin typeface="黑体" panose="02010609060101010101" pitchFamily="49" charset="-122"/>
                <a:ea typeface="黑体" panose="02010609060101010101" pitchFamily="49" charset="-122"/>
              </a:rPr>
              <a:t>因素</a:t>
            </a:r>
          </a:p>
        </p:txBody>
      </p:sp>
      <p:sp>
        <p:nvSpPr>
          <p:cNvPr id="8" name="矩形 7"/>
          <p:cNvSpPr/>
          <p:nvPr/>
        </p:nvSpPr>
        <p:spPr>
          <a:xfrm>
            <a:off x="6835330" y="1977736"/>
            <a:ext cx="2033291" cy="3453253"/>
          </a:xfrm>
          <a:prstGeom prst="rect">
            <a:avLst/>
          </a:prstGeom>
        </p:spPr>
        <p:txBody>
          <a:bodyPr wrap="square">
            <a:spAutoFit/>
          </a:bodyPr>
          <a:lstStyle/>
          <a:p>
            <a:pPr marL="257175" indent="-257175">
              <a:lnSpc>
                <a:spcPct val="130000"/>
              </a:lnSpc>
              <a:buFont typeface="Wingdings" panose="05000000000000000000" pitchFamily="2" charset="2"/>
              <a:buChar char="Ø"/>
            </a:pPr>
            <a:r>
              <a:rPr lang="zh-CN" altLang="en-US" sz="2400" b="1" dirty="0" smtClean="0">
                <a:solidFill>
                  <a:srgbClr val="FFFF00"/>
                </a:solidFill>
                <a:latin typeface="黑体" panose="02010609060101010101" pitchFamily="49" charset="-122"/>
                <a:ea typeface="黑体" panose="02010609060101010101" pitchFamily="49" charset="-122"/>
              </a:rPr>
              <a:t>诊断年龄</a:t>
            </a:r>
            <a:endParaRPr lang="en-US" altLang="zh-CN" sz="2400" b="1" dirty="0">
              <a:solidFill>
                <a:srgbClr val="FFFF00"/>
              </a:solidFill>
              <a:latin typeface="黑体" panose="02010609060101010101" pitchFamily="49" charset="-122"/>
              <a:ea typeface="黑体" panose="02010609060101010101" pitchFamily="49" charset="-122"/>
            </a:endParaRPr>
          </a:p>
          <a:p>
            <a:pPr marL="257175" indent="-257175">
              <a:lnSpc>
                <a:spcPct val="130000"/>
              </a:lnSpc>
              <a:buFont typeface="Wingdings" panose="05000000000000000000" pitchFamily="2" charset="2"/>
              <a:buChar char="Ø"/>
            </a:pPr>
            <a:r>
              <a:rPr lang="zh-CN" altLang="en-US" sz="2400" b="1" dirty="0" smtClean="0">
                <a:solidFill>
                  <a:srgbClr val="FFFF00"/>
                </a:solidFill>
                <a:latin typeface="黑体" panose="02010609060101010101" pitchFamily="49" charset="-122"/>
                <a:ea typeface="黑体" panose="02010609060101010101" pitchFamily="49" charset="-122"/>
              </a:rPr>
              <a:t>引物位置</a:t>
            </a:r>
            <a:endParaRPr lang="en-US" altLang="zh-CN" sz="2400" b="1" dirty="0" smtClean="0">
              <a:solidFill>
                <a:srgbClr val="FFFF00"/>
              </a:solidFill>
              <a:latin typeface="黑体" panose="02010609060101010101" pitchFamily="49" charset="-122"/>
              <a:ea typeface="黑体" panose="02010609060101010101" pitchFamily="49" charset="-122"/>
            </a:endParaRPr>
          </a:p>
          <a:p>
            <a:pPr marL="257175" indent="-257175">
              <a:lnSpc>
                <a:spcPct val="130000"/>
              </a:lnSpc>
              <a:buFont typeface="Wingdings" panose="05000000000000000000" pitchFamily="2" charset="2"/>
              <a:buChar char="Ø"/>
            </a:pPr>
            <a:endParaRPr lang="en-US" altLang="zh-CN" sz="2400" b="1" dirty="0">
              <a:solidFill>
                <a:srgbClr val="FFFF00"/>
              </a:solidFill>
              <a:latin typeface="黑体" panose="02010609060101010101" pitchFamily="49" charset="-122"/>
              <a:ea typeface="黑体" panose="02010609060101010101" pitchFamily="49" charset="-122"/>
            </a:endParaRPr>
          </a:p>
          <a:p>
            <a:pPr marL="257175" indent="-257175">
              <a:lnSpc>
                <a:spcPct val="130000"/>
              </a:lnSpc>
              <a:buFont typeface="Wingdings" panose="05000000000000000000" pitchFamily="2" charset="2"/>
              <a:buChar char="Ø"/>
            </a:pPr>
            <a:endParaRPr lang="en-US" altLang="zh-CN" sz="2400" b="1" dirty="0" smtClean="0">
              <a:solidFill>
                <a:srgbClr val="FFFF00"/>
              </a:solidFill>
              <a:latin typeface="黑体" panose="02010609060101010101" pitchFamily="49" charset="-122"/>
              <a:ea typeface="黑体" panose="02010609060101010101" pitchFamily="49" charset="-122"/>
            </a:endParaRPr>
          </a:p>
          <a:p>
            <a:pPr marL="257175" indent="-257175">
              <a:lnSpc>
                <a:spcPct val="130000"/>
              </a:lnSpc>
              <a:buFont typeface="Wingdings" panose="05000000000000000000" pitchFamily="2" charset="2"/>
              <a:buChar char="Ø"/>
            </a:pPr>
            <a:r>
              <a:rPr lang="zh-CN" altLang="en-US" sz="2400" b="1" dirty="0" smtClean="0">
                <a:solidFill>
                  <a:srgbClr val="FFFF00"/>
                </a:solidFill>
                <a:latin typeface="黑体" panose="02010609060101010101" pitchFamily="49" charset="-122"/>
                <a:ea typeface="黑体" panose="02010609060101010101" pitchFamily="49" charset="-122"/>
              </a:rPr>
              <a:t>对照类型</a:t>
            </a:r>
            <a:endParaRPr lang="en-US" altLang="zh-CN" sz="2400" b="1" dirty="0" smtClean="0">
              <a:solidFill>
                <a:srgbClr val="FFFF00"/>
              </a:solidFill>
              <a:latin typeface="黑体" panose="02010609060101010101" pitchFamily="49" charset="-122"/>
              <a:ea typeface="黑体" panose="02010609060101010101" pitchFamily="49" charset="-122"/>
            </a:endParaRPr>
          </a:p>
          <a:p>
            <a:pPr marL="257175" indent="-257175">
              <a:lnSpc>
                <a:spcPct val="130000"/>
              </a:lnSpc>
              <a:buFont typeface="Wingdings" panose="05000000000000000000" pitchFamily="2" charset="2"/>
              <a:buChar char="Ø"/>
            </a:pPr>
            <a:r>
              <a:rPr lang="zh-CN" altLang="en-US" sz="2400" b="1" dirty="0" smtClean="0">
                <a:solidFill>
                  <a:srgbClr val="FFFF00"/>
                </a:solidFill>
                <a:latin typeface="黑体" panose="02010609060101010101" pitchFamily="49" charset="-122"/>
                <a:ea typeface="黑体" panose="02010609060101010101" pitchFamily="49" charset="-122"/>
              </a:rPr>
              <a:t>腺鳞癌比</a:t>
            </a:r>
            <a:endParaRPr lang="en-US" altLang="zh-CN" sz="2400" b="1" dirty="0" smtClean="0">
              <a:solidFill>
                <a:srgbClr val="FFFF00"/>
              </a:solidFill>
              <a:latin typeface="黑体" panose="02010609060101010101" pitchFamily="49" charset="-122"/>
              <a:ea typeface="黑体" panose="02010609060101010101" pitchFamily="49" charset="-122"/>
            </a:endParaRPr>
          </a:p>
          <a:p>
            <a:pPr marL="257175" indent="-257175">
              <a:lnSpc>
                <a:spcPct val="130000"/>
              </a:lnSpc>
              <a:buFont typeface="Wingdings" panose="05000000000000000000" pitchFamily="2" charset="2"/>
              <a:buChar char="Ø"/>
            </a:pPr>
            <a:endParaRPr lang="zh-CN" altLang="en-US" sz="2400" b="1" dirty="0">
              <a:solidFill>
                <a:srgbClr val="FFFF00"/>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480" y="1126083"/>
            <a:ext cx="6530459" cy="4399963"/>
          </a:xfrm>
          <a:prstGeom prst="rect">
            <a:avLst/>
          </a:prstGeom>
        </p:spPr>
      </p:pic>
      <p:sp>
        <p:nvSpPr>
          <p:cNvPr id="10" name="矩形 9"/>
          <p:cNvSpPr/>
          <p:nvPr/>
        </p:nvSpPr>
        <p:spPr>
          <a:xfrm>
            <a:off x="221426" y="1676601"/>
            <a:ext cx="6422305" cy="3024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16" name="矩形 15"/>
          <p:cNvSpPr/>
          <p:nvPr/>
        </p:nvSpPr>
        <p:spPr>
          <a:xfrm>
            <a:off x="220610" y="3838876"/>
            <a:ext cx="6423119" cy="3138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20" name="矩形 19"/>
          <p:cNvSpPr/>
          <p:nvPr/>
        </p:nvSpPr>
        <p:spPr>
          <a:xfrm>
            <a:off x="242702" y="4543296"/>
            <a:ext cx="6401026" cy="3242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24" name="矩形 23"/>
          <p:cNvSpPr/>
          <p:nvPr/>
        </p:nvSpPr>
        <p:spPr>
          <a:xfrm>
            <a:off x="242703" y="4915549"/>
            <a:ext cx="6401026" cy="3024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9" name="矩形 8"/>
          <p:cNvSpPr/>
          <p:nvPr/>
        </p:nvSpPr>
        <p:spPr>
          <a:xfrm>
            <a:off x="6752845" y="1420880"/>
            <a:ext cx="2483372" cy="461665"/>
          </a:xfrm>
          <a:prstGeom prst="rect">
            <a:avLst/>
          </a:prstGeom>
        </p:spPr>
        <p:txBody>
          <a:bodyPr wrap="none">
            <a:spAutoFit/>
          </a:bodyPr>
          <a:lstStyle/>
          <a:p>
            <a:r>
              <a:rPr lang="en-US" altLang="zh-CN" sz="2400" b="1" dirty="0" smtClean="0">
                <a:latin typeface="华文楷体" panose="02010600040101010101" pitchFamily="2" charset="-122"/>
                <a:ea typeface="华文楷体" panose="02010600040101010101" pitchFamily="2" charset="-122"/>
              </a:rPr>
              <a:t>4</a:t>
            </a:r>
            <a:r>
              <a:rPr lang="zh-CN" altLang="en-US" sz="2400" b="1" dirty="0">
                <a:latin typeface="华文楷体" panose="02010600040101010101" pitchFamily="2" charset="-122"/>
                <a:ea typeface="华文楷体" panose="02010600040101010101" pitchFamily="2" charset="-122"/>
              </a:rPr>
              <a:t>个异质性因素：</a:t>
            </a:r>
            <a:endParaRPr lang="zh-CN" altLang="en-US" sz="2400" b="1" dirty="0"/>
          </a:p>
        </p:txBody>
      </p:sp>
      <p:sp>
        <p:nvSpPr>
          <p:cNvPr id="32" name="Text Box 15"/>
          <p:cNvSpPr txBox="1">
            <a:spLocks noChangeArrowheads="1"/>
          </p:cNvSpPr>
          <p:nvPr/>
        </p:nvSpPr>
        <p:spPr bwMode="auto">
          <a:xfrm>
            <a:off x="0" y="6482853"/>
            <a:ext cx="3902351" cy="307777"/>
          </a:xfrm>
          <a:prstGeom prst="rect">
            <a:avLst/>
          </a:prstGeom>
          <a:noFill/>
          <a:ln w="9525" algn="ctr">
            <a:noFill/>
            <a:miter lim="800000"/>
            <a:headEnd/>
            <a:tailEnd/>
          </a:ln>
          <a:effectLst/>
        </p:spPr>
        <p:txBody>
          <a:bodyPr wrap="square">
            <a:spAutoFit/>
          </a:bodyPr>
          <a:lstStyle/>
          <a:p>
            <a:r>
              <a:rPr lang="en-US" altLang="zh-CN" sz="1400" b="1" dirty="0">
                <a:latin typeface="华文楷体" panose="02010600040101010101" pitchFamily="2" charset="-122"/>
                <a:ea typeface="华文楷体" panose="02010600040101010101" pitchFamily="2" charset="-122"/>
              </a:rPr>
              <a:t>DNA</a:t>
            </a:r>
            <a:r>
              <a:rPr lang="zh-CN" altLang="zh-CN" sz="1400" b="1" dirty="0">
                <a:latin typeface="华文楷体" panose="02010600040101010101" pitchFamily="2" charset="-122"/>
                <a:ea typeface="华文楷体" panose="02010600040101010101" pitchFamily="2" charset="-122"/>
              </a:rPr>
              <a:t>甲基化标记物在肺癌诊断中的机遇和挑战</a:t>
            </a:r>
            <a:endParaRPr lang="zh-CN" altLang="en-US" sz="1400" b="1" dirty="0">
              <a:latin typeface="华文楷体" panose="02010600040101010101" pitchFamily="2" charset="-122"/>
              <a:ea typeface="华文楷体" panose="02010600040101010101" pitchFamily="2" charset="-122"/>
            </a:endParaRPr>
          </a:p>
        </p:txBody>
      </p:sp>
    </p:spTree>
    <p:custDataLst>
      <p:tags r:id="rId1"/>
    </p:custDataLst>
    <p:extLst>
      <p:ext uri="{BB962C8B-B14F-4D97-AF65-F5344CB8AC3E}">
        <p14:creationId xmlns:p14="http://schemas.microsoft.com/office/powerpoint/2010/main" val="2903328865"/>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6" grpId="0" animBg="1"/>
      <p:bldP spid="20" grpId="0" animBg="1"/>
      <p:bldP spid="24"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latin typeface="Arial Black" panose="020B0A04020102020204" pitchFamily="34" charset="0"/>
                <a:ea typeface="黑体" panose="02010609060101010101" pitchFamily="49" charset="-122"/>
              </a:rPr>
              <a:t>复旦大学博士学位论文答辩</a:t>
            </a:r>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latin typeface="Arial Black" panose="020B0A04020102020204" pitchFamily="34" charset="0"/>
                <a:ea typeface="黑体" panose="02010609060101010101" pitchFamily="49" charset="-122"/>
              </a:rPr>
              <a:pPr>
                <a:defRPr/>
              </a:pPr>
              <a:t>16</a:t>
            </a:fld>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5" name="文本框 4"/>
          <p:cNvSpPr txBox="1"/>
          <p:nvPr/>
        </p:nvSpPr>
        <p:spPr>
          <a:xfrm>
            <a:off x="42329" y="90387"/>
            <a:ext cx="5848076" cy="523220"/>
          </a:xfrm>
          <a:prstGeom prst="rect">
            <a:avLst/>
          </a:prstGeom>
          <a:noFill/>
        </p:spPr>
        <p:txBody>
          <a:bodyPr wrap="none" rtlCol="0">
            <a:spAutoFit/>
          </a:bodyPr>
          <a:lstStyle/>
          <a:p>
            <a:r>
              <a:rPr lang="zh-CN" altLang="en-US" sz="2800" b="1" dirty="0" smtClean="0">
                <a:latin typeface="Arial Black" panose="020B0A04020102020204" pitchFamily="34" charset="0"/>
                <a:ea typeface="黑体" panose="02010609060101010101" pitchFamily="49" charset="-122"/>
              </a:rPr>
              <a:t>结果：</a:t>
            </a:r>
            <a:r>
              <a:rPr lang="en-US" altLang="zh-CN" sz="2800" b="1" dirty="0" smtClean="0">
                <a:latin typeface="Arial Black" panose="020B0A04020102020204" pitchFamily="34" charset="0"/>
                <a:ea typeface="黑体" panose="02010609060101010101" pitchFamily="49" charset="-122"/>
              </a:rPr>
              <a:t>Meta</a:t>
            </a:r>
            <a:r>
              <a:rPr lang="zh-CN" altLang="en-US" sz="2800" b="1" dirty="0">
                <a:latin typeface="Arial Black" panose="020B0A04020102020204" pitchFamily="34" charset="0"/>
                <a:ea typeface="黑体" panose="02010609060101010101" pitchFamily="49" charset="-122"/>
              </a:rPr>
              <a:t>回归揭示的异质性因素</a:t>
            </a: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993" y="1118046"/>
            <a:ext cx="4791576" cy="4008437"/>
          </a:xfrm>
          <a:prstGeom prst="rect">
            <a:avLst/>
          </a:prstGeom>
          <a:ln w="88900" cap="sq" cmpd="thickThin">
            <a:solidFill>
              <a:srgbClr val="FFC000"/>
            </a:solidFill>
            <a:prstDash val="solid"/>
            <a:miter lim="800000"/>
          </a:ln>
          <a:effectLst>
            <a:innerShdw blurRad="76200">
              <a:srgbClr val="000000"/>
            </a:innerShdw>
          </a:effectLst>
        </p:spPr>
      </p:pic>
      <p:sp>
        <p:nvSpPr>
          <p:cNvPr id="9" name="矩形 8"/>
          <p:cNvSpPr/>
          <p:nvPr/>
        </p:nvSpPr>
        <p:spPr>
          <a:xfrm>
            <a:off x="5252389" y="1460272"/>
            <a:ext cx="4321268" cy="1631216"/>
          </a:xfrm>
          <a:prstGeom prst="rect">
            <a:avLst/>
          </a:prstGeom>
        </p:spPr>
        <p:txBody>
          <a:bodyPr wrap="square">
            <a:spAutoFit/>
          </a:bodyPr>
          <a:lstStyle/>
          <a:p>
            <a:r>
              <a:rPr lang="en-US" altLang="zh-CN" sz="2000" b="1" dirty="0">
                <a:latin typeface="Arial Black" panose="020B0A04020102020204" pitchFamily="34" charset="0"/>
                <a:ea typeface="黑体" panose="02010609060101010101" pitchFamily="49" charset="-122"/>
              </a:rPr>
              <a:t>Meta</a:t>
            </a:r>
            <a:r>
              <a:rPr lang="zh-CN" altLang="zh-CN" sz="2000" b="1" dirty="0">
                <a:latin typeface="Arial Black" panose="020B0A04020102020204" pitchFamily="34" charset="0"/>
                <a:ea typeface="黑体" panose="02010609060101010101" pitchFamily="49" charset="-122"/>
              </a:rPr>
              <a:t>回归</a:t>
            </a:r>
            <a:r>
              <a:rPr lang="zh-CN" altLang="en-US" sz="2000" b="1" dirty="0">
                <a:latin typeface="Arial Black" panose="020B0A04020102020204" pitchFamily="34" charset="0"/>
                <a:ea typeface="黑体" panose="02010609060101010101" pitchFamily="49" charset="-122"/>
              </a:rPr>
              <a:t>再次</a:t>
            </a:r>
            <a:r>
              <a:rPr lang="zh-CN" altLang="en-US" sz="2000" b="1" dirty="0" smtClean="0">
                <a:latin typeface="Arial Black" panose="020B0A04020102020204" pitchFamily="34" charset="0"/>
                <a:ea typeface="黑体" panose="02010609060101010101" pitchFamily="49" charset="-122"/>
              </a:rPr>
              <a:t>确认异质性来源：</a:t>
            </a:r>
            <a:endParaRPr lang="en-US" altLang="zh-CN" sz="2000" b="1" dirty="0">
              <a:latin typeface="Arial Black" panose="020B0A04020102020204" pitchFamily="34" charset="0"/>
              <a:ea typeface="黑体" panose="02010609060101010101" pitchFamily="49" charset="-122"/>
            </a:endParaRPr>
          </a:p>
          <a:p>
            <a:pPr marL="257175" indent="-257175">
              <a:lnSpc>
                <a:spcPct val="150000"/>
              </a:lnSpc>
              <a:buFont typeface="Wingdings" panose="05000000000000000000" pitchFamily="2" charset="2"/>
              <a:buChar char="Ø"/>
            </a:pPr>
            <a:r>
              <a:rPr lang="zh-CN" altLang="en-US" sz="2000" b="1" dirty="0" smtClean="0">
                <a:solidFill>
                  <a:srgbClr val="FFFF00"/>
                </a:solidFill>
                <a:latin typeface="Arial Black" panose="020B0A04020102020204" pitchFamily="34" charset="0"/>
                <a:ea typeface="黑体" panose="02010609060101010101" pitchFamily="49" charset="-122"/>
              </a:rPr>
              <a:t>诊断</a:t>
            </a:r>
            <a:r>
              <a:rPr lang="zh-CN" altLang="zh-CN" sz="2000" b="1" dirty="0" smtClean="0">
                <a:solidFill>
                  <a:srgbClr val="FFFF00"/>
                </a:solidFill>
                <a:latin typeface="Arial Black" panose="020B0A04020102020204" pitchFamily="34" charset="0"/>
                <a:ea typeface="黑体" panose="02010609060101010101" pitchFamily="49" charset="-122"/>
              </a:rPr>
              <a:t>年龄</a:t>
            </a:r>
            <a:r>
              <a:rPr lang="en-US" altLang="zh-CN" sz="2000" b="1" dirty="0" smtClean="0">
                <a:solidFill>
                  <a:srgbClr val="FFFF00"/>
                </a:solidFill>
                <a:latin typeface="Arial Black" panose="020B0A04020102020204" pitchFamily="34" charset="0"/>
                <a:ea typeface="黑体" panose="02010609060101010101" pitchFamily="49" charset="-122"/>
              </a:rPr>
              <a:t> </a:t>
            </a:r>
            <a:r>
              <a:rPr lang="en-US" altLang="zh-CN" sz="2000" b="1" dirty="0" smtClean="0">
                <a:latin typeface="Arial Black" panose="020B0A04020102020204" pitchFamily="34" charset="0"/>
                <a:ea typeface="黑体" panose="02010609060101010101" pitchFamily="49" charset="-122"/>
              </a:rPr>
              <a:t>(</a:t>
            </a:r>
            <a:r>
              <a:rPr lang="en-US" altLang="zh-CN" sz="2000" b="1" dirty="0">
                <a:latin typeface="Arial Black" panose="020B0A04020102020204" pitchFamily="34" charset="0"/>
                <a:ea typeface="黑体" panose="02010609060101010101" pitchFamily="49" charset="-122"/>
              </a:rPr>
              <a:t>P=2.0*10</a:t>
            </a:r>
            <a:r>
              <a:rPr lang="en-US" altLang="zh-CN" sz="2000" b="1" baseline="30000" dirty="0">
                <a:latin typeface="Arial Black" panose="020B0A04020102020204" pitchFamily="34" charset="0"/>
                <a:ea typeface="黑体" panose="02010609060101010101" pitchFamily="49" charset="-122"/>
              </a:rPr>
              <a:t>-5</a:t>
            </a:r>
            <a:r>
              <a:rPr lang="en-US" altLang="zh-CN" sz="2000" b="1" dirty="0">
                <a:latin typeface="Arial Black" panose="020B0A04020102020204" pitchFamily="34" charset="0"/>
                <a:ea typeface="黑体" panose="02010609060101010101" pitchFamily="49" charset="-122"/>
              </a:rPr>
              <a:t>)</a:t>
            </a:r>
          </a:p>
          <a:p>
            <a:pPr marL="257175" indent="-257175">
              <a:lnSpc>
                <a:spcPct val="150000"/>
              </a:lnSpc>
              <a:buFont typeface="Wingdings" panose="05000000000000000000" pitchFamily="2" charset="2"/>
              <a:buChar char="Ø"/>
            </a:pPr>
            <a:r>
              <a:rPr lang="zh-CN" altLang="en-US" sz="2000" b="1" dirty="0" smtClean="0">
                <a:solidFill>
                  <a:srgbClr val="FFFF00"/>
                </a:solidFill>
                <a:latin typeface="Arial Black" panose="020B0A04020102020204" pitchFamily="34" charset="0"/>
                <a:ea typeface="黑体" panose="02010609060101010101" pitchFamily="49" charset="-122"/>
              </a:rPr>
              <a:t>引物位置</a:t>
            </a:r>
            <a:r>
              <a:rPr lang="en-US" altLang="zh-CN" sz="2000" b="1" dirty="0" smtClean="0">
                <a:latin typeface="Arial Black" panose="020B0A04020102020204" pitchFamily="34" charset="0"/>
                <a:ea typeface="黑体" panose="02010609060101010101" pitchFamily="49" charset="-122"/>
              </a:rPr>
              <a:t>(</a:t>
            </a:r>
            <a:r>
              <a:rPr lang="en-US" altLang="zh-CN" sz="2000" b="1" dirty="0">
                <a:latin typeface="Arial Black" panose="020B0A04020102020204" pitchFamily="34" charset="0"/>
                <a:ea typeface="黑体" panose="02010609060101010101" pitchFamily="49" charset="-122"/>
              </a:rPr>
              <a:t>P=0.05)</a:t>
            </a:r>
          </a:p>
          <a:p>
            <a:endParaRPr lang="en-US" altLang="zh-CN" sz="2000" b="1" dirty="0">
              <a:latin typeface="Arial Black" panose="020B0A04020102020204" pitchFamily="34" charset="0"/>
              <a:ea typeface="黑体" panose="02010609060101010101" pitchFamily="49" charset="-122"/>
            </a:endParaRPr>
          </a:p>
        </p:txBody>
      </p:sp>
      <p:cxnSp>
        <p:nvCxnSpPr>
          <p:cNvPr id="10" name="直接连接符 9"/>
          <p:cNvCxnSpPr/>
          <p:nvPr/>
        </p:nvCxnSpPr>
        <p:spPr>
          <a:xfrm flipV="1">
            <a:off x="301214" y="2409713"/>
            <a:ext cx="4507454" cy="215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37054" y="4606066"/>
            <a:ext cx="4507454" cy="215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219212" y="3743331"/>
            <a:ext cx="3844723" cy="2092881"/>
          </a:xfrm>
          <a:prstGeom prst="rect">
            <a:avLst/>
          </a:prstGeom>
        </p:spPr>
        <p:txBody>
          <a:bodyPr wrap="square">
            <a:spAutoFit/>
          </a:bodyPr>
          <a:lstStyle/>
          <a:p>
            <a:r>
              <a:rPr lang="zh-CN" altLang="en-US" sz="2000" b="1" dirty="0">
                <a:latin typeface="Arial Black" panose="020B0A04020102020204" pitchFamily="34" charset="0"/>
                <a:ea typeface="黑体" panose="02010609060101010101" pitchFamily="49" charset="-122"/>
              </a:rPr>
              <a:t>敏感性</a:t>
            </a:r>
            <a:r>
              <a:rPr lang="en-US" altLang="zh-CN" sz="2000" b="1" dirty="0">
                <a:latin typeface="Arial Black" panose="020B0A04020102020204" pitchFamily="34" charset="0"/>
                <a:ea typeface="黑体" panose="02010609060101010101" pitchFamily="49" charset="-122"/>
              </a:rPr>
              <a:t>meta</a:t>
            </a:r>
            <a:r>
              <a:rPr lang="zh-CN" altLang="en-US" sz="2000" b="1" dirty="0" smtClean="0">
                <a:latin typeface="Arial Black" panose="020B0A04020102020204" pitchFamily="34" charset="0"/>
                <a:ea typeface="黑体" panose="02010609060101010101" pitchFamily="49" charset="-122"/>
              </a:rPr>
              <a:t>回归：异质性来源</a:t>
            </a:r>
            <a:endParaRPr lang="en-US" altLang="zh-CN" sz="2000" b="1" dirty="0" smtClean="0">
              <a:latin typeface="Arial Black" panose="020B0A04020102020204" pitchFamily="34" charset="0"/>
              <a:ea typeface="黑体" panose="02010609060101010101" pitchFamily="49" charset="-122"/>
            </a:endParaRPr>
          </a:p>
          <a:p>
            <a:endParaRPr lang="en-US" altLang="zh-CN" sz="2000" b="1" dirty="0">
              <a:latin typeface="Arial Black" panose="020B0A04020102020204" pitchFamily="34" charset="0"/>
              <a:ea typeface="黑体" panose="02010609060101010101" pitchFamily="49" charset="-122"/>
            </a:endParaRPr>
          </a:p>
          <a:p>
            <a:pPr marL="257175" indent="-257175">
              <a:lnSpc>
                <a:spcPct val="150000"/>
              </a:lnSpc>
              <a:buFont typeface="Wingdings" panose="05000000000000000000" pitchFamily="2" charset="2"/>
              <a:buChar char="Ø"/>
            </a:pPr>
            <a:r>
              <a:rPr lang="zh-CN" altLang="zh-CN" sz="2000" b="1" dirty="0">
                <a:latin typeface="Arial Black" panose="020B0A04020102020204" pitchFamily="34" charset="0"/>
                <a:ea typeface="黑体" panose="02010609060101010101" pitchFamily="49" charset="-122"/>
              </a:rPr>
              <a:t>组织类型（</a:t>
            </a:r>
            <a:r>
              <a:rPr lang="en-US" altLang="zh-CN" sz="2000" b="1" dirty="0">
                <a:latin typeface="Arial Black" panose="020B0A04020102020204" pitchFamily="34" charset="0"/>
                <a:ea typeface="黑体" panose="02010609060101010101" pitchFamily="49" charset="-122"/>
              </a:rPr>
              <a:t>P&lt;0.026</a:t>
            </a:r>
            <a:r>
              <a:rPr lang="zh-CN" altLang="zh-CN" sz="2000" b="1" dirty="0">
                <a:latin typeface="Arial Black" panose="020B0A04020102020204" pitchFamily="34" charset="0"/>
                <a:ea typeface="黑体" panose="02010609060101010101" pitchFamily="49" charset="-122"/>
              </a:rPr>
              <a:t>）</a:t>
            </a:r>
            <a:endParaRPr lang="en-US" altLang="zh-CN" sz="2000" b="1" dirty="0">
              <a:latin typeface="Arial Black" panose="020B0A04020102020204" pitchFamily="34" charset="0"/>
              <a:ea typeface="黑体" panose="02010609060101010101" pitchFamily="49" charset="-122"/>
            </a:endParaRPr>
          </a:p>
          <a:p>
            <a:pPr marL="257175" indent="-257175">
              <a:lnSpc>
                <a:spcPct val="150000"/>
              </a:lnSpc>
              <a:buFont typeface="Wingdings" panose="05000000000000000000" pitchFamily="2" charset="2"/>
              <a:buChar char="Ø"/>
            </a:pPr>
            <a:r>
              <a:rPr lang="zh-CN" altLang="zh-CN" sz="2000" b="1" dirty="0">
                <a:latin typeface="Arial Black" panose="020B0A04020102020204" pitchFamily="34" charset="0"/>
                <a:ea typeface="黑体" panose="02010609060101010101" pitchFamily="49" charset="-122"/>
              </a:rPr>
              <a:t>早期肿瘤比例</a:t>
            </a:r>
            <a:r>
              <a:rPr lang="zh-CN" altLang="en-US" sz="2000" b="1" dirty="0">
                <a:latin typeface="Arial Black" panose="020B0A04020102020204" pitchFamily="34" charset="0"/>
                <a:ea typeface="黑体" panose="02010609060101010101" pitchFamily="49" charset="-122"/>
              </a:rPr>
              <a:t>（</a:t>
            </a:r>
            <a:r>
              <a:rPr lang="en-US" altLang="zh-CN" sz="2000" b="1" dirty="0">
                <a:latin typeface="Arial Black" panose="020B0A04020102020204" pitchFamily="34" charset="0"/>
                <a:ea typeface="黑体" panose="02010609060101010101" pitchFamily="49" charset="-122"/>
              </a:rPr>
              <a:t>P&lt;0.02</a:t>
            </a:r>
            <a:r>
              <a:rPr lang="zh-CN" altLang="en-US" sz="2000" b="1" dirty="0">
                <a:latin typeface="Arial Black" panose="020B0A04020102020204" pitchFamily="34" charset="0"/>
                <a:ea typeface="黑体" panose="02010609060101010101" pitchFamily="49" charset="-122"/>
              </a:rPr>
              <a:t>）</a:t>
            </a:r>
            <a:endParaRPr lang="en-US" altLang="zh-CN" sz="2000" b="1" dirty="0">
              <a:latin typeface="Arial Black" panose="020B0A04020102020204" pitchFamily="34" charset="0"/>
              <a:ea typeface="黑体" panose="02010609060101010101" pitchFamily="49" charset="-122"/>
            </a:endParaRPr>
          </a:p>
          <a:p>
            <a:pPr marL="257175" indent="-257175">
              <a:lnSpc>
                <a:spcPct val="150000"/>
              </a:lnSpc>
              <a:buFont typeface="Wingdings" panose="05000000000000000000" pitchFamily="2" charset="2"/>
              <a:buChar char="Ø"/>
            </a:pPr>
            <a:r>
              <a:rPr lang="zh-CN" altLang="zh-CN" sz="2000" b="1" dirty="0">
                <a:latin typeface="Arial Black" panose="020B0A04020102020204" pitchFamily="34" charset="0"/>
                <a:ea typeface="黑体" panose="02010609060101010101" pitchFamily="49" charset="-122"/>
              </a:rPr>
              <a:t>研究</a:t>
            </a:r>
            <a:r>
              <a:rPr lang="zh-CN" altLang="zh-CN" sz="2000" b="1" dirty="0" smtClean="0">
                <a:latin typeface="Arial Black" panose="020B0A04020102020204" pitchFamily="34" charset="0"/>
                <a:ea typeface="黑体" panose="02010609060101010101" pitchFamily="49" charset="-122"/>
              </a:rPr>
              <a:t>目的</a:t>
            </a:r>
            <a:r>
              <a:rPr lang="en-US" altLang="zh-CN" sz="2000" b="1" dirty="0" smtClean="0">
                <a:latin typeface="Arial Black" panose="020B0A04020102020204" pitchFamily="34" charset="0"/>
                <a:ea typeface="黑体" panose="02010609060101010101" pitchFamily="49" charset="-122"/>
              </a:rPr>
              <a:t> (</a:t>
            </a:r>
            <a:r>
              <a:rPr lang="en-US" altLang="zh-CN" sz="2000" b="1" dirty="0">
                <a:latin typeface="Arial Black" panose="020B0A04020102020204" pitchFamily="34" charset="0"/>
                <a:ea typeface="黑体" panose="02010609060101010101" pitchFamily="49" charset="-122"/>
              </a:rPr>
              <a:t>P=0.039)</a:t>
            </a:r>
          </a:p>
        </p:txBody>
      </p:sp>
      <p:sp>
        <p:nvSpPr>
          <p:cNvPr id="13" name="Text Box 15"/>
          <p:cNvSpPr txBox="1">
            <a:spLocks noChangeArrowheads="1"/>
          </p:cNvSpPr>
          <p:nvPr/>
        </p:nvSpPr>
        <p:spPr bwMode="auto">
          <a:xfrm>
            <a:off x="0" y="6482853"/>
            <a:ext cx="3902351" cy="307777"/>
          </a:xfrm>
          <a:prstGeom prst="rect">
            <a:avLst/>
          </a:prstGeom>
          <a:noFill/>
          <a:ln w="9525" algn="ctr">
            <a:noFill/>
            <a:miter lim="800000"/>
            <a:headEnd/>
            <a:tailEnd/>
          </a:ln>
          <a:effectLst/>
        </p:spPr>
        <p:txBody>
          <a:bodyPr wrap="square">
            <a:spAutoFit/>
          </a:bodyPr>
          <a:lstStyle/>
          <a:p>
            <a:r>
              <a:rPr lang="en-US" altLang="zh-CN" sz="1400" b="1" dirty="0">
                <a:latin typeface="Arial Black" panose="020B0A04020102020204" pitchFamily="34" charset="0"/>
                <a:ea typeface="黑体" panose="02010609060101010101" pitchFamily="49" charset="-122"/>
              </a:rPr>
              <a:t>DNA</a:t>
            </a:r>
            <a:r>
              <a:rPr lang="zh-CN" altLang="zh-CN" sz="1400" b="1" dirty="0">
                <a:latin typeface="Arial Black" panose="020B0A04020102020204" pitchFamily="34" charset="0"/>
                <a:ea typeface="黑体" panose="02010609060101010101" pitchFamily="49" charset="-122"/>
              </a:rPr>
              <a:t>甲基化标记物在肺癌诊断中的机遇和挑战</a:t>
            </a:r>
            <a:endParaRPr lang="zh-CN" altLang="en-US" sz="1400" b="1" dirty="0">
              <a:latin typeface="Arial Black" panose="020B0A04020102020204" pitchFamily="34" charset="0"/>
              <a:ea typeface="黑体" panose="02010609060101010101" pitchFamily="49" charset="-122"/>
            </a:endParaRPr>
          </a:p>
        </p:txBody>
      </p:sp>
    </p:spTree>
    <p:custDataLst>
      <p:tags r:id="rId1"/>
    </p:custDataLst>
    <p:extLst>
      <p:ext uri="{BB962C8B-B14F-4D97-AF65-F5344CB8AC3E}">
        <p14:creationId xmlns:p14="http://schemas.microsoft.com/office/powerpoint/2010/main" val="4142221933"/>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dirty="0" smtClean="0">
                <a:solidFill>
                  <a:srgbClr val="FFFFFF"/>
                </a:solidFill>
                <a:latin typeface="Arial Black" panose="020B0A04020102020204" pitchFamily="34" charset="0"/>
                <a:ea typeface="黑体" panose="02010609060101010101" pitchFamily="49" charset="-122"/>
              </a:rPr>
              <a:t>复旦大学博士学位论文答辩</a:t>
            </a:r>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latin typeface="Arial Black" panose="020B0A04020102020204" pitchFamily="34" charset="0"/>
                <a:ea typeface="黑体" panose="02010609060101010101" pitchFamily="49" charset="-122"/>
              </a:rPr>
              <a:pPr>
                <a:defRPr/>
              </a:pPr>
              <a:t>17</a:t>
            </a:fld>
            <a:endParaRPr lang="zh-CN" altLang="en-US" b="1" dirty="0">
              <a:solidFill>
                <a:srgbClr val="FFFFFF"/>
              </a:solidFill>
              <a:latin typeface="Arial Black" panose="020B0A04020102020204" pitchFamily="34" charset="0"/>
              <a:ea typeface="黑体" panose="02010609060101010101" pitchFamily="49" charset="-122"/>
            </a:endParaRPr>
          </a:p>
        </p:txBody>
      </p:sp>
      <p:pic>
        <p:nvPicPr>
          <p:cNvPr id="5" name="图片 4" descr="C:\Users\Shicheng Guo\Dropbox\Project\methylation\APCmeta\manuscript\clinical_epigenetics\S Figure S1. Funnel plot to diagnosis of the publication bias.tif"/>
          <p:cNvPicPr/>
          <p:nvPr/>
        </p:nvPicPr>
        <p:blipFill rotWithShape="1">
          <a:blip r:embed="rId4" cstate="print">
            <a:extLst>
              <a:ext uri="{28A0092B-C50C-407E-A947-70E740481C1C}">
                <a14:useLocalDpi xmlns:a14="http://schemas.microsoft.com/office/drawing/2010/main" val="0"/>
              </a:ext>
            </a:extLst>
          </a:blip>
          <a:srcRect t="10965" r="4746" b="2782"/>
          <a:stretch/>
        </p:blipFill>
        <p:spPr bwMode="auto">
          <a:xfrm>
            <a:off x="159804" y="798195"/>
            <a:ext cx="4034854" cy="4052733"/>
          </a:xfrm>
          <a:prstGeom prst="rect">
            <a:avLst/>
          </a:prstGeom>
          <a:noFill/>
          <a:ln>
            <a:noFill/>
          </a:ln>
          <a:extLst>
            <a:ext uri="{53640926-AAD7-44D8-BBD7-CCE9431645EC}">
              <a14:shadowObscured xmlns:a14="http://schemas.microsoft.com/office/drawing/2010/main"/>
            </a:ext>
          </a:extLst>
        </p:spPr>
      </p:pic>
      <p:pic>
        <p:nvPicPr>
          <p:cNvPr id="6" name="图片 5" descr="C:\Users\Shicheng Guo\Dropbox\Project\methylation\APCmeta\manuscript\clinical_epigenetics\S Figure S2. Combined estimates for OR in Random and Fixed Effect model after trimfill treatment.tiff"/>
          <p:cNvPicPr/>
          <p:nvPr/>
        </p:nvPicPr>
        <p:blipFill rotWithShape="1">
          <a:blip r:embed="rId5" cstate="print">
            <a:extLst>
              <a:ext uri="{BEBA8EAE-BF5A-486C-A8C5-ECC9F3942E4B}">
                <a14:imgProps xmlns:a14="http://schemas.microsoft.com/office/drawing/2010/main">
                  <a14:imgLayer r:embed="rId6">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4422" t="4933" r="4250"/>
          <a:stretch/>
        </p:blipFill>
        <p:spPr bwMode="auto">
          <a:xfrm>
            <a:off x="4384140" y="808182"/>
            <a:ext cx="4388538" cy="4042746"/>
          </a:xfrm>
          <a:prstGeom prst="rect">
            <a:avLst/>
          </a:prstGeom>
          <a:noFill/>
          <a:ln>
            <a:noFill/>
          </a:ln>
          <a:extLst>
            <a:ext uri="{53640926-AAD7-44D8-BBD7-CCE9431645EC}">
              <a14:shadowObscured xmlns:a14="http://schemas.microsoft.com/office/drawing/2010/main"/>
            </a:ext>
          </a:extLst>
        </p:spPr>
      </p:pic>
      <p:sp>
        <p:nvSpPr>
          <p:cNvPr id="9" name="文本框 8"/>
          <p:cNvSpPr txBox="1"/>
          <p:nvPr/>
        </p:nvSpPr>
        <p:spPr>
          <a:xfrm>
            <a:off x="42329" y="129044"/>
            <a:ext cx="4493538" cy="523220"/>
          </a:xfrm>
          <a:prstGeom prst="rect">
            <a:avLst/>
          </a:prstGeom>
          <a:noFill/>
        </p:spPr>
        <p:txBody>
          <a:bodyPr wrap="none" rtlCol="0">
            <a:spAutoFit/>
          </a:bodyPr>
          <a:lstStyle/>
          <a:p>
            <a:r>
              <a:rPr lang="zh-CN" altLang="en-US" sz="2800" b="1" dirty="0">
                <a:latin typeface="Arial Black" panose="020B0A04020102020204" pitchFamily="34" charset="0"/>
                <a:ea typeface="黑体" panose="02010609060101010101" pitchFamily="49" charset="-122"/>
              </a:rPr>
              <a:t>结果：</a:t>
            </a:r>
            <a:r>
              <a:rPr lang="zh-CN" altLang="zh-CN" sz="2800" b="1" dirty="0">
                <a:latin typeface="Arial Black" panose="020B0A04020102020204" pitchFamily="34" charset="0"/>
                <a:ea typeface="黑体" panose="02010609060101010101" pitchFamily="49" charset="-122"/>
              </a:rPr>
              <a:t>偏倚分析</a:t>
            </a:r>
            <a:r>
              <a:rPr lang="zh-CN" altLang="en-US" sz="2800" b="1" dirty="0">
                <a:latin typeface="Arial Black" panose="020B0A04020102020204" pitchFamily="34" charset="0"/>
                <a:ea typeface="黑体" panose="02010609060101010101" pitchFamily="49" charset="-122"/>
              </a:rPr>
              <a:t>和插补处理</a:t>
            </a:r>
          </a:p>
        </p:txBody>
      </p:sp>
      <p:sp>
        <p:nvSpPr>
          <p:cNvPr id="10" name="文本框 9"/>
          <p:cNvSpPr txBox="1"/>
          <p:nvPr/>
        </p:nvSpPr>
        <p:spPr>
          <a:xfrm>
            <a:off x="5604933" y="4085302"/>
            <a:ext cx="2495332" cy="369332"/>
          </a:xfrm>
          <a:prstGeom prst="rect">
            <a:avLst/>
          </a:prstGeom>
          <a:noFill/>
        </p:spPr>
        <p:txBody>
          <a:bodyPr wrap="square" rtlCol="0">
            <a:spAutoFit/>
          </a:bodyPr>
          <a:lstStyle/>
          <a:p>
            <a:r>
              <a:rPr lang="en-US" altLang="zh-CN" b="1" dirty="0">
                <a:solidFill>
                  <a:srgbClr val="FF0000"/>
                </a:solidFill>
                <a:latin typeface="Arial Black" panose="020B0A04020102020204" pitchFamily="34" charset="0"/>
                <a:ea typeface="黑体" panose="02010609060101010101" pitchFamily="49" charset="-122"/>
              </a:rPr>
              <a:t>OR=2.5, P&lt;0.0001</a:t>
            </a:r>
            <a:endParaRPr lang="zh-CN" altLang="en-US" b="1" dirty="0">
              <a:solidFill>
                <a:srgbClr val="FF0000"/>
              </a:solidFill>
              <a:latin typeface="Arial Black" panose="020B0A04020102020204" pitchFamily="34" charset="0"/>
              <a:ea typeface="黑体" panose="02010609060101010101" pitchFamily="49" charset="-122"/>
            </a:endParaRPr>
          </a:p>
        </p:txBody>
      </p:sp>
      <p:sp>
        <p:nvSpPr>
          <p:cNvPr id="11" name="文本框 10"/>
          <p:cNvSpPr txBox="1"/>
          <p:nvPr/>
        </p:nvSpPr>
        <p:spPr>
          <a:xfrm>
            <a:off x="880885" y="3746748"/>
            <a:ext cx="3039429" cy="584775"/>
          </a:xfrm>
          <a:prstGeom prst="rect">
            <a:avLst/>
          </a:prstGeom>
          <a:noFill/>
        </p:spPr>
        <p:txBody>
          <a:bodyPr wrap="square" rtlCol="0">
            <a:spAutoFit/>
          </a:bodyPr>
          <a:lstStyle/>
          <a:p>
            <a:r>
              <a:rPr lang="en-US" altLang="zh-CN" sz="1600" b="1" dirty="0">
                <a:solidFill>
                  <a:srgbClr val="FF0000"/>
                </a:solidFill>
                <a:latin typeface="Arial Black" panose="020B0A04020102020204" pitchFamily="34" charset="0"/>
                <a:ea typeface="黑体" panose="02010609060101010101" pitchFamily="49" charset="-122"/>
              </a:rPr>
              <a:t>Egger test, Z=4.3, P&lt;0.0001</a:t>
            </a:r>
            <a:endParaRPr lang="zh-CN" altLang="en-US" sz="1600" b="1" dirty="0">
              <a:solidFill>
                <a:srgbClr val="FF0000"/>
              </a:solidFill>
              <a:latin typeface="Arial Black" panose="020B0A04020102020204" pitchFamily="34" charset="0"/>
              <a:ea typeface="黑体" panose="02010609060101010101" pitchFamily="49" charset="-122"/>
            </a:endParaRPr>
          </a:p>
        </p:txBody>
      </p:sp>
      <p:sp>
        <p:nvSpPr>
          <p:cNvPr id="12" name="文本框 11"/>
          <p:cNvSpPr txBox="1"/>
          <p:nvPr/>
        </p:nvSpPr>
        <p:spPr>
          <a:xfrm>
            <a:off x="2820840" y="1333466"/>
            <a:ext cx="1099474" cy="369332"/>
          </a:xfrm>
          <a:prstGeom prst="rect">
            <a:avLst/>
          </a:prstGeom>
          <a:noFill/>
        </p:spPr>
        <p:txBody>
          <a:bodyPr wrap="square" rtlCol="0">
            <a:spAutoFit/>
          </a:bodyPr>
          <a:lstStyle/>
          <a:p>
            <a:r>
              <a:rPr lang="en-US" altLang="zh-CN" b="1" dirty="0">
                <a:solidFill>
                  <a:srgbClr val="FF0000"/>
                </a:solidFill>
                <a:latin typeface="Arial Black" panose="020B0A04020102020204" pitchFamily="34" charset="0"/>
                <a:ea typeface="黑体" panose="02010609060101010101" pitchFamily="49" charset="-122"/>
              </a:rPr>
              <a:t>8 study </a:t>
            </a:r>
            <a:endParaRPr lang="zh-CN" altLang="en-US" b="1" dirty="0">
              <a:solidFill>
                <a:srgbClr val="FF0000"/>
              </a:solidFill>
              <a:latin typeface="Arial Black" panose="020B0A04020102020204" pitchFamily="34" charset="0"/>
              <a:ea typeface="黑体" panose="02010609060101010101" pitchFamily="49" charset="-122"/>
            </a:endParaRPr>
          </a:p>
        </p:txBody>
      </p:sp>
      <p:sp>
        <p:nvSpPr>
          <p:cNvPr id="7" name="矩形 6"/>
          <p:cNvSpPr/>
          <p:nvPr/>
        </p:nvSpPr>
        <p:spPr>
          <a:xfrm>
            <a:off x="1067471" y="5339397"/>
            <a:ext cx="7268546" cy="978729"/>
          </a:xfrm>
          <a:prstGeom prst="rect">
            <a:avLst/>
          </a:prstGeom>
        </p:spPr>
        <p:txBody>
          <a:bodyPr wrap="square">
            <a:spAutoFit/>
          </a:bodyPr>
          <a:lstStyle/>
          <a:p>
            <a:pPr algn="ctr">
              <a:lnSpc>
                <a:spcPct val="120000"/>
              </a:lnSpc>
            </a:pPr>
            <a:r>
              <a:rPr lang="zh-CN" altLang="en-US" sz="24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通过</a:t>
            </a:r>
            <a:r>
              <a:rPr lang="en-US" altLang="zh-CN" sz="24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Meta</a:t>
            </a:r>
            <a:r>
              <a:rPr lang="zh-CN" altLang="en-US" sz="24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插补方法对发表偏倚进行校正后发现：</a:t>
            </a:r>
            <a:endParaRPr lang="en-US" altLang="zh-CN" sz="24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endParaRPr>
          </a:p>
          <a:p>
            <a:pPr algn="ctr">
              <a:lnSpc>
                <a:spcPct val="120000"/>
              </a:lnSpc>
            </a:pPr>
            <a:r>
              <a:rPr lang="en-US" altLang="zh-CN" sz="24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APC</a:t>
            </a:r>
            <a:r>
              <a:rPr lang="zh-CN" altLang="en-US" sz="24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基因</a:t>
            </a:r>
            <a:r>
              <a:rPr lang="en-US" altLang="zh-CN" sz="24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DNA</a:t>
            </a:r>
            <a:r>
              <a:rPr lang="zh-CN" altLang="en-US" sz="24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甲基化与非小细胞肺癌仍然显著相关</a:t>
            </a:r>
            <a:endParaRPr lang="zh-CN" altLang="en-US" sz="2400" b="1" dirty="0">
              <a:solidFill>
                <a:srgbClr val="FFFF00"/>
              </a:solidFill>
              <a:latin typeface="Arial Black" panose="020B0A04020102020204" pitchFamily="34" charset="0"/>
              <a:ea typeface="黑体" panose="02010609060101010101" pitchFamily="49" charset="-122"/>
              <a:cs typeface="Times New Roman" panose="02020603050405020304" pitchFamily="18" charset="0"/>
            </a:endParaRPr>
          </a:p>
        </p:txBody>
      </p:sp>
      <p:sp>
        <p:nvSpPr>
          <p:cNvPr id="13" name="文本框 12"/>
          <p:cNvSpPr txBox="1"/>
          <p:nvPr/>
        </p:nvSpPr>
        <p:spPr>
          <a:xfrm>
            <a:off x="2820840" y="1651000"/>
            <a:ext cx="269626" cy="246221"/>
          </a:xfrm>
          <a:prstGeom prst="rect">
            <a:avLst/>
          </a:prstGeom>
          <a:noFill/>
        </p:spPr>
        <p:txBody>
          <a:bodyPr wrap="none" rtlCol="0">
            <a:spAutoFit/>
          </a:bodyPr>
          <a:lstStyle/>
          <a:p>
            <a:r>
              <a:rPr lang="en-US" altLang="zh-CN" sz="1000" b="1" dirty="0" smtClean="0">
                <a:solidFill>
                  <a:srgbClr val="FF0000"/>
                </a:solidFill>
                <a:latin typeface="Arial Black" panose="020B0A04020102020204" pitchFamily="34" charset="0"/>
                <a:ea typeface="黑体" panose="02010609060101010101" pitchFamily="49" charset="-122"/>
              </a:rPr>
              <a:t>1</a:t>
            </a:r>
            <a:endParaRPr lang="zh-CN" altLang="en-US" b="1" dirty="0">
              <a:solidFill>
                <a:srgbClr val="FF0000"/>
              </a:solidFill>
              <a:latin typeface="Arial Black" panose="020B0A04020102020204" pitchFamily="34" charset="0"/>
              <a:ea typeface="黑体" panose="02010609060101010101" pitchFamily="49" charset="-122"/>
            </a:endParaRPr>
          </a:p>
        </p:txBody>
      </p:sp>
      <p:sp>
        <p:nvSpPr>
          <p:cNvPr id="14" name="文本框 13"/>
          <p:cNvSpPr txBox="1"/>
          <p:nvPr/>
        </p:nvSpPr>
        <p:spPr>
          <a:xfrm>
            <a:off x="2774060" y="1866773"/>
            <a:ext cx="269626" cy="246221"/>
          </a:xfrm>
          <a:prstGeom prst="rect">
            <a:avLst/>
          </a:prstGeom>
          <a:noFill/>
        </p:spPr>
        <p:txBody>
          <a:bodyPr wrap="none" rtlCol="0">
            <a:spAutoFit/>
          </a:bodyPr>
          <a:lstStyle/>
          <a:p>
            <a:r>
              <a:rPr lang="en-US" altLang="zh-CN" sz="1000" b="1" dirty="0">
                <a:solidFill>
                  <a:srgbClr val="FF0000"/>
                </a:solidFill>
                <a:latin typeface="Arial Black" panose="020B0A04020102020204" pitchFamily="34" charset="0"/>
                <a:ea typeface="黑体" panose="02010609060101010101" pitchFamily="49" charset="-122"/>
              </a:rPr>
              <a:t>2</a:t>
            </a:r>
            <a:endParaRPr lang="zh-CN" altLang="en-US" b="1" dirty="0">
              <a:solidFill>
                <a:srgbClr val="FF0000"/>
              </a:solidFill>
              <a:latin typeface="Arial Black" panose="020B0A04020102020204" pitchFamily="34" charset="0"/>
              <a:ea typeface="黑体" panose="02010609060101010101" pitchFamily="49" charset="-122"/>
            </a:endParaRPr>
          </a:p>
        </p:txBody>
      </p:sp>
      <p:sp>
        <p:nvSpPr>
          <p:cNvPr id="15" name="文本框 14"/>
          <p:cNvSpPr txBox="1"/>
          <p:nvPr/>
        </p:nvSpPr>
        <p:spPr>
          <a:xfrm>
            <a:off x="2880612" y="2106210"/>
            <a:ext cx="269626" cy="246221"/>
          </a:xfrm>
          <a:prstGeom prst="rect">
            <a:avLst/>
          </a:prstGeom>
          <a:noFill/>
        </p:spPr>
        <p:txBody>
          <a:bodyPr wrap="none" rtlCol="0">
            <a:spAutoFit/>
          </a:bodyPr>
          <a:lstStyle/>
          <a:p>
            <a:r>
              <a:rPr lang="en-US" altLang="zh-CN" sz="1000" b="1" dirty="0" smtClean="0">
                <a:solidFill>
                  <a:srgbClr val="FF0000"/>
                </a:solidFill>
                <a:latin typeface="Arial Black" panose="020B0A04020102020204" pitchFamily="34" charset="0"/>
                <a:ea typeface="黑体" panose="02010609060101010101" pitchFamily="49" charset="-122"/>
              </a:rPr>
              <a:t>3</a:t>
            </a:r>
            <a:endParaRPr lang="zh-CN" altLang="en-US" b="1" dirty="0">
              <a:solidFill>
                <a:srgbClr val="FF0000"/>
              </a:solidFill>
              <a:latin typeface="Arial Black" panose="020B0A04020102020204" pitchFamily="34" charset="0"/>
              <a:ea typeface="黑体" panose="02010609060101010101" pitchFamily="49" charset="-122"/>
            </a:endParaRPr>
          </a:p>
        </p:txBody>
      </p:sp>
      <p:sp>
        <p:nvSpPr>
          <p:cNvPr id="16" name="文本框 15"/>
          <p:cNvSpPr txBox="1"/>
          <p:nvPr/>
        </p:nvSpPr>
        <p:spPr>
          <a:xfrm>
            <a:off x="3029258" y="2509622"/>
            <a:ext cx="269626" cy="246221"/>
          </a:xfrm>
          <a:prstGeom prst="rect">
            <a:avLst/>
          </a:prstGeom>
          <a:noFill/>
        </p:spPr>
        <p:txBody>
          <a:bodyPr wrap="none" rtlCol="0">
            <a:spAutoFit/>
          </a:bodyPr>
          <a:lstStyle/>
          <a:p>
            <a:r>
              <a:rPr lang="en-US" altLang="zh-CN" sz="1000" b="1" dirty="0" smtClean="0">
                <a:solidFill>
                  <a:srgbClr val="FF0000"/>
                </a:solidFill>
                <a:latin typeface="Arial Black" panose="020B0A04020102020204" pitchFamily="34" charset="0"/>
                <a:ea typeface="黑体" panose="02010609060101010101" pitchFamily="49" charset="-122"/>
              </a:rPr>
              <a:t>4</a:t>
            </a:r>
            <a:endParaRPr lang="zh-CN" altLang="en-US" b="1" dirty="0">
              <a:solidFill>
                <a:srgbClr val="FF0000"/>
              </a:solidFill>
              <a:latin typeface="Arial Black" panose="020B0A04020102020204" pitchFamily="34" charset="0"/>
              <a:ea typeface="黑体" panose="02010609060101010101" pitchFamily="49" charset="-122"/>
            </a:endParaRPr>
          </a:p>
        </p:txBody>
      </p:sp>
      <p:sp>
        <p:nvSpPr>
          <p:cNvPr id="17" name="文本框 16"/>
          <p:cNvSpPr txBox="1"/>
          <p:nvPr/>
        </p:nvSpPr>
        <p:spPr>
          <a:xfrm>
            <a:off x="3662175" y="3623637"/>
            <a:ext cx="269626" cy="246221"/>
          </a:xfrm>
          <a:prstGeom prst="rect">
            <a:avLst/>
          </a:prstGeom>
          <a:noFill/>
        </p:spPr>
        <p:txBody>
          <a:bodyPr wrap="none" rtlCol="0">
            <a:spAutoFit/>
          </a:bodyPr>
          <a:lstStyle/>
          <a:p>
            <a:r>
              <a:rPr lang="en-US" altLang="zh-CN" sz="1000" b="1" dirty="0" smtClean="0">
                <a:solidFill>
                  <a:srgbClr val="FF0000"/>
                </a:solidFill>
                <a:latin typeface="Arial Black" panose="020B0A04020102020204" pitchFamily="34" charset="0"/>
                <a:ea typeface="黑体" panose="02010609060101010101" pitchFamily="49" charset="-122"/>
              </a:rPr>
              <a:t>5</a:t>
            </a:r>
            <a:endParaRPr lang="zh-CN" altLang="en-US" b="1" dirty="0">
              <a:solidFill>
                <a:srgbClr val="FF0000"/>
              </a:solidFill>
              <a:latin typeface="Arial Black" panose="020B0A04020102020204" pitchFamily="34" charset="0"/>
              <a:ea typeface="黑体" panose="02010609060101010101" pitchFamily="49" charset="-122"/>
            </a:endParaRPr>
          </a:p>
        </p:txBody>
      </p:sp>
      <p:sp>
        <p:nvSpPr>
          <p:cNvPr id="18" name="文本框 17"/>
          <p:cNvSpPr txBox="1"/>
          <p:nvPr/>
        </p:nvSpPr>
        <p:spPr>
          <a:xfrm>
            <a:off x="3899127" y="3785161"/>
            <a:ext cx="269626" cy="246221"/>
          </a:xfrm>
          <a:prstGeom prst="rect">
            <a:avLst/>
          </a:prstGeom>
          <a:noFill/>
        </p:spPr>
        <p:txBody>
          <a:bodyPr wrap="none" rtlCol="0">
            <a:spAutoFit/>
          </a:bodyPr>
          <a:lstStyle/>
          <a:p>
            <a:r>
              <a:rPr lang="en-US" altLang="zh-CN" sz="1000" b="1" dirty="0" smtClean="0">
                <a:solidFill>
                  <a:srgbClr val="FF0000"/>
                </a:solidFill>
                <a:latin typeface="Arial Black" panose="020B0A04020102020204" pitchFamily="34" charset="0"/>
                <a:ea typeface="黑体" panose="02010609060101010101" pitchFamily="49" charset="-122"/>
              </a:rPr>
              <a:t>6</a:t>
            </a:r>
            <a:endParaRPr lang="zh-CN" altLang="en-US" b="1" dirty="0">
              <a:solidFill>
                <a:srgbClr val="FF0000"/>
              </a:solidFill>
              <a:latin typeface="Arial Black" panose="020B0A04020102020204" pitchFamily="34" charset="0"/>
              <a:ea typeface="黑体" panose="02010609060101010101" pitchFamily="49" charset="-122"/>
            </a:endParaRPr>
          </a:p>
        </p:txBody>
      </p:sp>
      <p:sp>
        <p:nvSpPr>
          <p:cNvPr id="19" name="文本框 18"/>
          <p:cNvSpPr txBox="1"/>
          <p:nvPr/>
        </p:nvSpPr>
        <p:spPr>
          <a:xfrm>
            <a:off x="1526581" y="1414971"/>
            <a:ext cx="269626" cy="246221"/>
          </a:xfrm>
          <a:prstGeom prst="rect">
            <a:avLst/>
          </a:prstGeom>
          <a:noFill/>
        </p:spPr>
        <p:txBody>
          <a:bodyPr wrap="none" rtlCol="0">
            <a:spAutoFit/>
          </a:bodyPr>
          <a:lstStyle/>
          <a:p>
            <a:r>
              <a:rPr lang="en-US" altLang="zh-CN" sz="1000" b="1" dirty="0" smtClean="0">
                <a:solidFill>
                  <a:srgbClr val="FF0000"/>
                </a:solidFill>
                <a:latin typeface="Arial Black" panose="020B0A04020102020204" pitchFamily="34" charset="0"/>
                <a:ea typeface="黑体" panose="02010609060101010101" pitchFamily="49" charset="-122"/>
              </a:rPr>
              <a:t>7</a:t>
            </a:r>
            <a:endParaRPr lang="zh-CN" altLang="en-US" b="1" dirty="0">
              <a:solidFill>
                <a:srgbClr val="FF0000"/>
              </a:solidFill>
              <a:latin typeface="Arial Black" panose="020B0A04020102020204" pitchFamily="34" charset="0"/>
              <a:ea typeface="黑体" panose="02010609060101010101" pitchFamily="49" charset="-122"/>
            </a:endParaRPr>
          </a:p>
        </p:txBody>
      </p:sp>
      <p:sp>
        <p:nvSpPr>
          <p:cNvPr id="20" name="文本框 19"/>
          <p:cNvSpPr txBox="1"/>
          <p:nvPr/>
        </p:nvSpPr>
        <p:spPr>
          <a:xfrm>
            <a:off x="1663065" y="1496820"/>
            <a:ext cx="269626" cy="246221"/>
          </a:xfrm>
          <a:prstGeom prst="rect">
            <a:avLst/>
          </a:prstGeom>
          <a:noFill/>
        </p:spPr>
        <p:txBody>
          <a:bodyPr wrap="none" rtlCol="0">
            <a:spAutoFit/>
          </a:bodyPr>
          <a:lstStyle/>
          <a:p>
            <a:r>
              <a:rPr lang="en-US" altLang="zh-CN" sz="1000" b="1" dirty="0" smtClean="0">
                <a:solidFill>
                  <a:srgbClr val="FF0000"/>
                </a:solidFill>
                <a:latin typeface="Arial Black" panose="020B0A04020102020204" pitchFamily="34" charset="0"/>
                <a:ea typeface="黑体" panose="02010609060101010101" pitchFamily="49" charset="-122"/>
              </a:rPr>
              <a:t>8</a:t>
            </a:r>
            <a:endParaRPr lang="zh-CN" altLang="en-US" b="1" dirty="0">
              <a:solidFill>
                <a:srgbClr val="FF0000"/>
              </a:solidFill>
              <a:latin typeface="Arial Black" panose="020B0A04020102020204" pitchFamily="34" charset="0"/>
              <a:ea typeface="黑体" panose="02010609060101010101" pitchFamily="49" charset="-122"/>
            </a:endParaRPr>
          </a:p>
        </p:txBody>
      </p:sp>
      <p:sp>
        <p:nvSpPr>
          <p:cNvPr id="21" name="Text Box 15"/>
          <p:cNvSpPr txBox="1">
            <a:spLocks noChangeArrowheads="1"/>
          </p:cNvSpPr>
          <p:nvPr/>
        </p:nvSpPr>
        <p:spPr bwMode="auto">
          <a:xfrm>
            <a:off x="0" y="6482853"/>
            <a:ext cx="3902351" cy="307777"/>
          </a:xfrm>
          <a:prstGeom prst="rect">
            <a:avLst/>
          </a:prstGeom>
          <a:noFill/>
          <a:ln w="9525" algn="ctr">
            <a:noFill/>
            <a:miter lim="800000"/>
            <a:headEnd/>
            <a:tailEnd/>
          </a:ln>
          <a:effectLst/>
        </p:spPr>
        <p:txBody>
          <a:bodyPr wrap="square">
            <a:spAutoFit/>
          </a:bodyPr>
          <a:lstStyle/>
          <a:p>
            <a:r>
              <a:rPr lang="en-US" altLang="zh-CN" sz="1400" b="1" dirty="0">
                <a:latin typeface="Arial Black" panose="020B0A04020102020204" pitchFamily="34" charset="0"/>
                <a:ea typeface="黑体" panose="02010609060101010101" pitchFamily="49" charset="-122"/>
              </a:rPr>
              <a:t>DNA</a:t>
            </a:r>
            <a:r>
              <a:rPr lang="zh-CN" altLang="zh-CN" sz="1400" b="1" dirty="0">
                <a:latin typeface="Arial Black" panose="020B0A04020102020204" pitchFamily="34" charset="0"/>
                <a:ea typeface="黑体" panose="02010609060101010101" pitchFamily="49" charset="-122"/>
              </a:rPr>
              <a:t>甲基化标记物在肺癌诊断中的机遇和挑战</a:t>
            </a:r>
            <a:endParaRPr lang="zh-CN" altLang="en-US" sz="1400" b="1" dirty="0">
              <a:latin typeface="Arial Black" panose="020B0A04020102020204" pitchFamily="34" charset="0"/>
              <a:ea typeface="黑体" panose="02010609060101010101" pitchFamily="49" charset="-122"/>
            </a:endParaRPr>
          </a:p>
        </p:txBody>
      </p:sp>
    </p:spTree>
    <p:custDataLst>
      <p:tags r:id="rId1"/>
    </p:custDataLst>
    <p:extLst>
      <p:ext uri="{BB962C8B-B14F-4D97-AF65-F5344CB8AC3E}">
        <p14:creationId xmlns:p14="http://schemas.microsoft.com/office/powerpoint/2010/main" val="2723478808"/>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7" grpId="0"/>
      <p:bldP spid="13" grpId="0"/>
      <p:bldP spid="14" grpId="0"/>
      <p:bldP spid="15" grpId="0"/>
      <p:bldP spid="16" grpId="0"/>
      <p:bldP spid="17" grpId="0"/>
      <p:bldP spid="18" grpId="0"/>
      <p:bldP spid="19"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dirty="0" smtClean="0">
                <a:solidFill>
                  <a:srgbClr val="FFFFFF"/>
                </a:solidFill>
                <a:latin typeface="Arial Black" panose="020B0A04020102020204" pitchFamily="34" charset="0"/>
                <a:ea typeface="黑体" panose="02010609060101010101" pitchFamily="49" charset="-122"/>
              </a:rPr>
              <a:t>复旦大学博士学位论文答辩</a:t>
            </a:r>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latin typeface="Arial Black" panose="020B0A04020102020204" pitchFamily="34" charset="0"/>
                <a:ea typeface="黑体" panose="02010609060101010101" pitchFamily="49" charset="-122"/>
              </a:rPr>
              <a:pPr>
                <a:defRPr/>
              </a:pPr>
              <a:t>18</a:t>
            </a:fld>
            <a:endParaRPr lang="zh-CN" altLang="en-US" b="1" dirty="0">
              <a:solidFill>
                <a:srgbClr val="FFFFFF"/>
              </a:solidFill>
              <a:latin typeface="Arial Black" panose="020B0A04020102020204" pitchFamily="34" charset="0"/>
              <a:ea typeface="黑体" panose="02010609060101010101" pitchFamily="49"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21" y="1029923"/>
            <a:ext cx="4288704" cy="4064591"/>
          </a:xfrm>
          <a:prstGeom prst="rect">
            <a:avLst/>
          </a:prstGeom>
        </p:spPr>
      </p:pic>
      <p:sp>
        <p:nvSpPr>
          <p:cNvPr id="6" name="文本框 5"/>
          <p:cNvSpPr txBox="1"/>
          <p:nvPr/>
        </p:nvSpPr>
        <p:spPr>
          <a:xfrm>
            <a:off x="44594" y="83375"/>
            <a:ext cx="7591881" cy="461665"/>
          </a:xfrm>
          <a:prstGeom prst="rect">
            <a:avLst/>
          </a:prstGeom>
          <a:noFill/>
        </p:spPr>
        <p:txBody>
          <a:bodyPr wrap="square" rtlCol="0">
            <a:spAutoFit/>
          </a:bodyPr>
          <a:lstStyle/>
          <a:p>
            <a:r>
              <a:rPr lang="zh-CN" altLang="en-US" sz="2400" b="1" dirty="0">
                <a:latin typeface="Arial Black" panose="020B0A04020102020204" pitchFamily="34" charset="0"/>
                <a:ea typeface="黑体" panose="02010609060101010101" pitchFamily="49" charset="-122"/>
              </a:rPr>
              <a:t>结果</a:t>
            </a:r>
            <a:r>
              <a:rPr lang="zh-CN" altLang="en-US" sz="2400" b="1" dirty="0" smtClean="0">
                <a:latin typeface="Arial Black" panose="020B0A04020102020204" pitchFamily="34" charset="0"/>
                <a:ea typeface="黑体" panose="02010609060101010101" pitchFamily="49" charset="-122"/>
              </a:rPr>
              <a:t>：诊断效能</a:t>
            </a:r>
            <a:r>
              <a:rPr lang="en-US" altLang="zh-CN" sz="2400" b="1" dirty="0" smtClean="0">
                <a:latin typeface="Arial Black" panose="020B0A04020102020204" pitchFamily="34" charset="0"/>
                <a:ea typeface="黑体" panose="02010609060101010101" pitchFamily="49" charset="-122"/>
              </a:rPr>
              <a:t>-</a:t>
            </a:r>
            <a:r>
              <a:rPr lang="zh-CN" altLang="en-US" sz="2400" b="1" dirty="0" smtClean="0">
                <a:latin typeface="Arial Black" panose="020B0A04020102020204" pitchFamily="34" charset="0"/>
                <a:ea typeface="黑体" panose="02010609060101010101" pitchFamily="49" charset="-122"/>
              </a:rPr>
              <a:t>综合</a:t>
            </a:r>
            <a:r>
              <a:rPr lang="zh-CN" altLang="en-US" sz="2400" b="1" dirty="0">
                <a:latin typeface="Arial Black" panose="020B0A04020102020204" pitchFamily="34" charset="0"/>
                <a:ea typeface="黑体" panose="02010609060101010101" pitchFamily="49" charset="-122"/>
              </a:rPr>
              <a:t>受试者工作</a:t>
            </a:r>
            <a:r>
              <a:rPr lang="zh-CN" altLang="en-US" sz="2400" b="1" dirty="0" smtClean="0">
                <a:latin typeface="Arial Black" panose="020B0A04020102020204" pitchFamily="34" charset="0"/>
                <a:ea typeface="黑体" panose="02010609060101010101" pitchFamily="49" charset="-122"/>
              </a:rPr>
              <a:t>特征曲线（</a:t>
            </a:r>
            <a:r>
              <a:rPr lang="en-US" altLang="zh-CN" sz="2400" b="1" dirty="0" smtClean="0">
                <a:latin typeface="Arial Black" panose="020B0A04020102020204" pitchFamily="34" charset="0"/>
                <a:ea typeface="黑体" panose="02010609060101010101" pitchFamily="49" charset="-122"/>
              </a:rPr>
              <a:t>SROC</a:t>
            </a:r>
            <a:r>
              <a:rPr lang="zh-CN" altLang="en-US" sz="2400" b="1" dirty="0" smtClean="0">
                <a:latin typeface="Arial Black" panose="020B0A04020102020204" pitchFamily="34" charset="0"/>
                <a:ea typeface="黑体" panose="02010609060101010101" pitchFamily="49" charset="-122"/>
              </a:rPr>
              <a:t>）</a:t>
            </a:r>
            <a:endParaRPr lang="zh-CN" altLang="en-US" sz="2400" b="1" dirty="0">
              <a:latin typeface="Arial Black" panose="020B0A04020102020204" pitchFamily="34" charset="0"/>
              <a:ea typeface="黑体" panose="02010609060101010101" pitchFamily="49" charset="-122"/>
            </a:endParaRPr>
          </a:p>
        </p:txBody>
      </p:sp>
      <p:sp>
        <p:nvSpPr>
          <p:cNvPr id="7" name="矩形 6"/>
          <p:cNvSpPr/>
          <p:nvPr/>
        </p:nvSpPr>
        <p:spPr>
          <a:xfrm>
            <a:off x="4420445" y="1466859"/>
            <a:ext cx="2007522" cy="400110"/>
          </a:xfrm>
          <a:prstGeom prst="rect">
            <a:avLst/>
          </a:prstGeom>
        </p:spPr>
        <p:txBody>
          <a:bodyPr wrap="square">
            <a:spAutoFit/>
          </a:bodyPr>
          <a:lstStyle/>
          <a:p>
            <a:pPr algn="just"/>
            <a:r>
              <a:rPr lang="zh-CN" altLang="zh-CN" sz="2000" b="1" dirty="0" smtClean="0">
                <a:latin typeface="Arial Black" panose="020B0A04020102020204" pitchFamily="34" charset="0"/>
                <a:ea typeface="黑体" panose="02010609060101010101" pitchFamily="49" charset="-122"/>
              </a:rPr>
              <a:t>固定效应模型</a:t>
            </a:r>
            <a:r>
              <a:rPr lang="zh-CN" altLang="en-US" sz="2000" b="1" dirty="0" smtClean="0">
                <a:latin typeface="Arial Black" panose="020B0A04020102020204" pitchFamily="34" charset="0"/>
                <a:ea typeface="黑体" panose="02010609060101010101" pitchFamily="49" charset="-122"/>
              </a:rPr>
              <a:t>：</a:t>
            </a:r>
            <a:endParaRPr lang="en-US" altLang="zh-CN" sz="2000" b="1" dirty="0">
              <a:latin typeface="Arial Black" panose="020B0A04020102020204" pitchFamily="34" charset="0"/>
              <a:ea typeface="黑体" panose="02010609060101010101" pitchFamily="49" charset="-122"/>
            </a:endParaRPr>
          </a:p>
        </p:txBody>
      </p:sp>
      <p:sp>
        <p:nvSpPr>
          <p:cNvPr id="8" name="矩形 7"/>
          <p:cNvSpPr/>
          <p:nvPr/>
        </p:nvSpPr>
        <p:spPr>
          <a:xfrm>
            <a:off x="4405005" y="3160003"/>
            <a:ext cx="4841111" cy="400110"/>
          </a:xfrm>
          <a:prstGeom prst="rect">
            <a:avLst/>
          </a:prstGeom>
        </p:spPr>
        <p:txBody>
          <a:bodyPr wrap="square">
            <a:spAutoFit/>
          </a:bodyPr>
          <a:lstStyle/>
          <a:p>
            <a:pPr algn="just"/>
            <a:r>
              <a:rPr lang="zh-CN" altLang="en-US" sz="2000" b="1" dirty="0" smtClean="0">
                <a:latin typeface="Arial Black" panose="020B0A04020102020204" pitchFamily="34" charset="0"/>
                <a:ea typeface="黑体" panose="02010609060101010101" pitchFamily="49" charset="-122"/>
              </a:rPr>
              <a:t>考虑</a:t>
            </a:r>
            <a:r>
              <a:rPr lang="zh-CN" altLang="zh-CN" sz="2000" b="1" dirty="0" smtClean="0">
                <a:latin typeface="Arial Black" panose="020B0A04020102020204" pitchFamily="34" charset="0"/>
                <a:ea typeface="黑体" panose="02010609060101010101" pitchFamily="49" charset="-122"/>
              </a:rPr>
              <a:t>诊断阈值</a:t>
            </a:r>
            <a:r>
              <a:rPr lang="zh-CN" altLang="en-US" sz="2000" b="1" dirty="0" smtClean="0">
                <a:latin typeface="Arial Black" panose="020B0A04020102020204" pitchFamily="34" charset="0"/>
                <a:ea typeface="黑体" panose="02010609060101010101" pitchFamily="49" charset="-122"/>
              </a:rPr>
              <a:t>：</a:t>
            </a:r>
            <a:endParaRPr lang="en-US" altLang="zh-CN" sz="2000" b="1" dirty="0" smtClean="0">
              <a:latin typeface="Arial Black" panose="020B0A04020102020204" pitchFamily="34" charset="0"/>
              <a:ea typeface="黑体" panose="02010609060101010101" pitchFamily="49" charset="-122"/>
            </a:endParaRPr>
          </a:p>
        </p:txBody>
      </p:sp>
      <p:sp>
        <p:nvSpPr>
          <p:cNvPr id="11" name="矩形 10"/>
          <p:cNvSpPr/>
          <p:nvPr/>
        </p:nvSpPr>
        <p:spPr>
          <a:xfrm>
            <a:off x="1198214" y="3412685"/>
            <a:ext cx="1419106" cy="369332"/>
          </a:xfrm>
          <a:prstGeom prst="rect">
            <a:avLst/>
          </a:prstGeom>
        </p:spPr>
        <p:txBody>
          <a:bodyPr wrap="none">
            <a:spAutoFit/>
          </a:bodyPr>
          <a:lstStyle/>
          <a:p>
            <a:pPr algn="just"/>
            <a:r>
              <a:rPr lang="en-US" altLang="zh-CN" b="1" dirty="0">
                <a:solidFill>
                  <a:srgbClr val="FF0000"/>
                </a:solidFill>
                <a:latin typeface="Arial Black" panose="020B0A04020102020204" pitchFamily="34" charset="0"/>
                <a:ea typeface="黑体" panose="02010609060101010101" pitchFamily="49" charset="-122"/>
              </a:rPr>
              <a:t>AUC=0.64</a:t>
            </a:r>
            <a:endParaRPr lang="zh-CN" altLang="en-US" b="1" dirty="0">
              <a:solidFill>
                <a:srgbClr val="FF0000"/>
              </a:solidFill>
              <a:latin typeface="Arial Black" panose="020B0A04020102020204" pitchFamily="34" charset="0"/>
              <a:ea typeface="黑体" panose="02010609060101010101" pitchFamily="49" charset="-122"/>
            </a:endParaRPr>
          </a:p>
        </p:txBody>
      </p:sp>
      <p:sp>
        <p:nvSpPr>
          <p:cNvPr id="15" name="矩形 14"/>
          <p:cNvSpPr/>
          <p:nvPr/>
        </p:nvSpPr>
        <p:spPr>
          <a:xfrm>
            <a:off x="4378135" y="1815631"/>
            <a:ext cx="4572000" cy="877163"/>
          </a:xfrm>
          <a:prstGeom prst="rect">
            <a:avLst/>
          </a:prstGeom>
        </p:spPr>
        <p:txBody>
          <a:bodyPr>
            <a:spAutoFit/>
          </a:bodyPr>
          <a:lstStyle/>
          <a:p>
            <a:pPr marL="342900" indent="-342900" algn="just">
              <a:lnSpc>
                <a:spcPct val="150000"/>
              </a:lnSpc>
              <a:buFont typeface="Wingdings" panose="05000000000000000000" pitchFamily="2" charset="2"/>
              <a:buChar char="ü"/>
            </a:pPr>
            <a:r>
              <a:rPr lang="zh-CN" altLang="en-US" sz="1700" b="1" dirty="0" smtClean="0">
                <a:solidFill>
                  <a:srgbClr val="FFFF00"/>
                </a:solidFill>
                <a:latin typeface="Arial Black" panose="020B0A04020102020204" pitchFamily="34" charset="0"/>
                <a:ea typeface="黑体" panose="02010609060101010101" pitchFamily="49" charset="-122"/>
              </a:rPr>
              <a:t>灵敏度：</a:t>
            </a:r>
            <a:r>
              <a:rPr lang="en-US" altLang="zh-CN" sz="1700" b="1" dirty="0" smtClean="0">
                <a:solidFill>
                  <a:srgbClr val="FFFF00"/>
                </a:solidFill>
                <a:latin typeface="Arial Black" panose="020B0A04020102020204" pitchFamily="34" charset="0"/>
                <a:ea typeface="黑体" panose="02010609060101010101" pitchFamily="49" charset="-122"/>
              </a:rPr>
              <a:t>0.55</a:t>
            </a:r>
            <a:r>
              <a:rPr lang="zh-CN" altLang="zh-CN" sz="1700" b="1" dirty="0" smtClean="0">
                <a:solidFill>
                  <a:srgbClr val="FFFF00"/>
                </a:solidFill>
                <a:latin typeface="Arial Black" panose="020B0A04020102020204" pitchFamily="34" charset="0"/>
                <a:ea typeface="黑体" panose="02010609060101010101" pitchFamily="49" charset="-122"/>
              </a:rPr>
              <a:t>（</a:t>
            </a:r>
            <a:r>
              <a:rPr lang="en-US" altLang="zh-CN" sz="1700" b="1" dirty="0" smtClean="0">
                <a:solidFill>
                  <a:srgbClr val="FFFF00"/>
                </a:solidFill>
                <a:latin typeface="Arial Black" panose="020B0A04020102020204" pitchFamily="34" charset="0"/>
                <a:ea typeface="黑体" panose="02010609060101010101" pitchFamily="49" charset="-122"/>
              </a:rPr>
              <a:t>0.42-0.67</a:t>
            </a:r>
            <a:r>
              <a:rPr lang="zh-CN" altLang="zh-CN" sz="1700" b="1" dirty="0" smtClean="0">
                <a:solidFill>
                  <a:srgbClr val="FFFF00"/>
                </a:solidFill>
                <a:latin typeface="Arial Black" panose="020B0A04020102020204" pitchFamily="34" charset="0"/>
                <a:ea typeface="黑体" panose="02010609060101010101" pitchFamily="49" charset="-122"/>
              </a:rPr>
              <a:t>，</a:t>
            </a:r>
            <a:r>
              <a:rPr lang="en-US" altLang="zh-CN" sz="1700" b="1" dirty="0" smtClean="0">
                <a:solidFill>
                  <a:srgbClr val="FFFF00"/>
                </a:solidFill>
                <a:latin typeface="Arial Black" panose="020B0A04020102020204" pitchFamily="34" charset="0"/>
                <a:ea typeface="黑体" panose="02010609060101010101" pitchFamily="49" charset="-122"/>
              </a:rPr>
              <a:t>P&lt;0.0001</a:t>
            </a:r>
            <a:r>
              <a:rPr lang="zh-CN" altLang="zh-CN" sz="1700" b="1" dirty="0" smtClean="0">
                <a:solidFill>
                  <a:srgbClr val="FFFF00"/>
                </a:solidFill>
                <a:latin typeface="Arial Black" panose="020B0A04020102020204" pitchFamily="34" charset="0"/>
                <a:ea typeface="黑体" panose="02010609060101010101" pitchFamily="49" charset="-122"/>
              </a:rPr>
              <a:t>）</a:t>
            </a:r>
            <a:endParaRPr lang="en-US" altLang="zh-CN" sz="1700" b="1" dirty="0" smtClean="0">
              <a:solidFill>
                <a:srgbClr val="FFFF00"/>
              </a:solidFill>
              <a:latin typeface="Arial Black" panose="020B0A04020102020204" pitchFamily="34" charset="0"/>
              <a:ea typeface="黑体" panose="02010609060101010101" pitchFamily="49" charset="-122"/>
            </a:endParaRPr>
          </a:p>
          <a:p>
            <a:pPr marL="342900" indent="-342900" algn="just">
              <a:lnSpc>
                <a:spcPct val="150000"/>
              </a:lnSpc>
              <a:buFont typeface="Wingdings" panose="05000000000000000000" pitchFamily="2" charset="2"/>
              <a:buChar char="ü"/>
            </a:pPr>
            <a:r>
              <a:rPr lang="zh-CN" altLang="en-US" sz="1700" b="1" dirty="0" smtClean="0">
                <a:solidFill>
                  <a:srgbClr val="FFFF00"/>
                </a:solidFill>
                <a:latin typeface="Arial Black" panose="020B0A04020102020204" pitchFamily="34" charset="0"/>
                <a:ea typeface="黑体" panose="02010609060101010101" pitchFamily="49" charset="-122"/>
              </a:rPr>
              <a:t>特异度：</a:t>
            </a:r>
            <a:r>
              <a:rPr lang="en-US" altLang="zh-CN" sz="1700" b="1" dirty="0" smtClean="0">
                <a:solidFill>
                  <a:srgbClr val="FFFF00"/>
                </a:solidFill>
                <a:latin typeface="Arial Black" panose="020B0A04020102020204" pitchFamily="34" charset="0"/>
                <a:ea typeface="黑体" panose="02010609060101010101" pitchFamily="49" charset="-122"/>
              </a:rPr>
              <a:t>0.78</a:t>
            </a:r>
            <a:r>
              <a:rPr lang="zh-CN" altLang="zh-CN" sz="1700" b="1" dirty="0" smtClean="0">
                <a:solidFill>
                  <a:srgbClr val="FFFF00"/>
                </a:solidFill>
                <a:latin typeface="Arial Black" panose="020B0A04020102020204" pitchFamily="34" charset="0"/>
                <a:ea typeface="黑体" panose="02010609060101010101" pitchFamily="49" charset="-122"/>
              </a:rPr>
              <a:t>（</a:t>
            </a:r>
            <a:r>
              <a:rPr lang="en-US" altLang="zh-CN" sz="1700" b="1" dirty="0" smtClean="0">
                <a:solidFill>
                  <a:srgbClr val="FFFF00"/>
                </a:solidFill>
                <a:latin typeface="Arial Black" panose="020B0A04020102020204" pitchFamily="34" charset="0"/>
                <a:ea typeface="黑体" panose="02010609060101010101" pitchFamily="49" charset="-122"/>
              </a:rPr>
              <a:t>0.62-0.88</a:t>
            </a:r>
            <a:r>
              <a:rPr lang="zh-CN" altLang="zh-CN" sz="1700" b="1" dirty="0" smtClean="0">
                <a:solidFill>
                  <a:srgbClr val="FFFF00"/>
                </a:solidFill>
                <a:latin typeface="Arial Black" panose="020B0A04020102020204" pitchFamily="34" charset="0"/>
                <a:ea typeface="黑体" panose="02010609060101010101" pitchFamily="49" charset="-122"/>
              </a:rPr>
              <a:t>，</a:t>
            </a:r>
            <a:r>
              <a:rPr lang="en-US" altLang="zh-CN" sz="1700" b="1" dirty="0" smtClean="0">
                <a:solidFill>
                  <a:srgbClr val="FFFF00"/>
                </a:solidFill>
                <a:latin typeface="Arial Black" panose="020B0A04020102020204" pitchFamily="34" charset="0"/>
                <a:ea typeface="黑体" panose="02010609060101010101" pitchFamily="49" charset="-122"/>
              </a:rPr>
              <a:t>P&lt;0.0001</a:t>
            </a:r>
            <a:r>
              <a:rPr lang="zh-CN" altLang="zh-CN" sz="1700" b="1" dirty="0" smtClean="0">
                <a:solidFill>
                  <a:srgbClr val="FFFF00"/>
                </a:solidFill>
                <a:latin typeface="Arial Black" panose="020B0A04020102020204" pitchFamily="34" charset="0"/>
                <a:ea typeface="黑体" panose="02010609060101010101" pitchFamily="49" charset="-122"/>
              </a:rPr>
              <a:t>）</a:t>
            </a:r>
            <a:endParaRPr lang="zh-CN" altLang="en-US" sz="1700" b="1" dirty="0">
              <a:solidFill>
                <a:srgbClr val="FFFF00"/>
              </a:solidFill>
              <a:latin typeface="Arial Black" panose="020B0A04020102020204" pitchFamily="34" charset="0"/>
              <a:ea typeface="黑体" panose="02010609060101010101" pitchFamily="49" charset="-122"/>
            </a:endParaRPr>
          </a:p>
        </p:txBody>
      </p:sp>
      <p:sp>
        <p:nvSpPr>
          <p:cNvPr id="16" name="矩形 15"/>
          <p:cNvSpPr/>
          <p:nvPr/>
        </p:nvSpPr>
        <p:spPr>
          <a:xfrm>
            <a:off x="4405005" y="3504003"/>
            <a:ext cx="4572000" cy="877163"/>
          </a:xfrm>
          <a:prstGeom prst="rect">
            <a:avLst/>
          </a:prstGeom>
        </p:spPr>
        <p:txBody>
          <a:bodyPr>
            <a:spAutoFit/>
          </a:bodyPr>
          <a:lstStyle/>
          <a:p>
            <a:pPr marL="342900" indent="-342900" algn="just">
              <a:lnSpc>
                <a:spcPct val="150000"/>
              </a:lnSpc>
              <a:buFont typeface="Wingdings" panose="05000000000000000000" pitchFamily="2" charset="2"/>
              <a:buChar char="ü"/>
            </a:pPr>
            <a:r>
              <a:rPr lang="zh-CN" altLang="zh-CN" sz="1700" b="1" dirty="0" smtClean="0">
                <a:solidFill>
                  <a:srgbClr val="FFFF00"/>
                </a:solidFill>
                <a:latin typeface="Arial Black" panose="020B0A04020102020204" pitchFamily="34" charset="0"/>
                <a:ea typeface="黑体" panose="02010609060101010101" pitchFamily="49" charset="-122"/>
              </a:rPr>
              <a:t>受试者</a:t>
            </a:r>
            <a:r>
              <a:rPr lang="zh-CN" altLang="zh-CN" sz="1700" b="1" dirty="0">
                <a:solidFill>
                  <a:srgbClr val="FFFF00"/>
                </a:solidFill>
                <a:latin typeface="Arial Black" panose="020B0A04020102020204" pitchFamily="34" charset="0"/>
                <a:ea typeface="黑体" panose="02010609060101010101" pitchFamily="49" charset="-122"/>
              </a:rPr>
              <a:t>工作特征（</a:t>
            </a:r>
            <a:r>
              <a:rPr lang="en-US" altLang="zh-CN" sz="1700" b="1" dirty="0">
                <a:solidFill>
                  <a:srgbClr val="FFFF00"/>
                </a:solidFill>
                <a:latin typeface="Arial Black" panose="020B0A04020102020204" pitchFamily="34" charset="0"/>
                <a:ea typeface="黑体" panose="02010609060101010101" pitchFamily="49" charset="-122"/>
              </a:rPr>
              <a:t>SROC</a:t>
            </a:r>
            <a:r>
              <a:rPr lang="zh-CN" altLang="zh-CN" sz="1700" b="1" dirty="0">
                <a:solidFill>
                  <a:srgbClr val="FFFF00"/>
                </a:solidFill>
                <a:latin typeface="Arial Black" panose="020B0A04020102020204" pitchFamily="34" charset="0"/>
                <a:ea typeface="黑体" panose="02010609060101010101" pitchFamily="49" charset="-122"/>
              </a:rPr>
              <a:t>）曲线</a:t>
            </a:r>
            <a:endParaRPr lang="en-US" altLang="zh-CN" sz="1700" b="1" dirty="0">
              <a:solidFill>
                <a:srgbClr val="FFFF00"/>
              </a:solidFill>
              <a:latin typeface="Arial Black" panose="020B0A04020102020204" pitchFamily="34" charset="0"/>
              <a:ea typeface="黑体" panose="02010609060101010101" pitchFamily="49" charset="-122"/>
            </a:endParaRPr>
          </a:p>
          <a:p>
            <a:pPr marL="342900" indent="-342900" algn="just">
              <a:lnSpc>
                <a:spcPct val="150000"/>
              </a:lnSpc>
              <a:buFont typeface="Wingdings" panose="05000000000000000000" pitchFamily="2" charset="2"/>
              <a:buChar char="ü"/>
            </a:pPr>
            <a:r>
              <a:rPr lang="zh-CN" altLang="en-US" sz="1700" b="1" dirty="0" smtClean="0">
                <a:solidFill>
                  <a:srgbClr val="FFFF00"/>
                </a:solidFill>
                <a:latin typeface="Arial Black" panose="020B0A04020102020204" pitchFamily="34" charset="0"/>
                <a:ea typeface="黑体" panose="02010609060101010101" pitchFamily="49" charset="-122"/>
              </a:rPr>
              <a:t>曲线下面积（</a:t>
            </a:r>
            <a:r>
              <a:rPr lang="en-US" altLang="zh-CN" sz="1700" b="1" dirty="0" smtClean="0">
                <a:solidFill>
                  <a:srgbClr val="FFFF00"/>
                </a:solidFill>
                <a:latin typeface="Arial Black" panose="020B0A04020102020204" pitchFamily="34" charset="0"/>
                <a:ea typeface="黑体" panose="02010609060101010101" pitchFamily="49" charset="-122"/>
              </a:rPr>
              <a:t>AUC</a:t>
            </a:r>
            <a:r>
              <a:rPr lang="zh-CN" altLang="en-US" sz="1700" b="1" dirty="0" smtClean="0">
                <a:solidFill>
                  <a:srgbClr val="FFFF00"/>
                </a:solidFill>
                <a:latin typeface="Arial Black" panose="020B0A04020102020204" pitchFamily="34" charset="0"/>
                <a:ea typeface="黑体" panose="02010609060101010101" pitchFamily="49" charset="-122"/>
              </a:rPr>
              <a:t>）：</a:t>
            </a:r>
            <a:r>
              <a:rPr lang="en-US" altLang="zh-CN" sz="1700" b="1" dirty="0" smtClean="0">
                <a:solidFill>
                  <a:srgbClr val="FFFF00"/>
                </a:solidFill>
                <a:latin typeface="Arial Black" panose="020B0A04020102020204" pitchFamily="34" charset="0"/>
                <a:ea typeface="黑体" panose="02010609060101010101" pitchFamily="49" charset="-122"/>
              </a:rPr>
              <a:t>0.64</a:t>
            </a:r>
            <a:endParaRPr lang="zh-CN" altLang="en-US" sz="1700" b="1" dirty="0">
              <a:solidFill>
                <a:srgbClr val="FFFF00"/>
              </a:solidFill>
              <a:latin typeface="Arial Black" panose="020B0A04020102020204" pitchFamily="34" charset="0"/>
              <a:ea typeface="黑体" panose="02010609060101010101" pitchFamily="49" charset="-122"/>
            </a:endParaRPr>
          </a:p>
        </p:txBody>
      </p:sp>
      <p:sp>
        <p:nvSpPr>
          <p:cNvPr id="18" name="文本框 17"/>
          <p:cNvSpPr txBox="1"/>
          <p:nvPr/>
        </p:nvSpPr>
        <p:spPr>
          <a:xfrm>
            <a:off x="268598" y="5479280"/>
            <a:ext cx="8539069" cy="461665"/>
          </a:xfrm>
          <a:prstGeom prst="rect">
            <a:avLst/>
          </a:prstGeom>
          <a:noFill/>
        </p:spPr>
        <p:txBody>
          <a:bodyPr wrap="none" rtlCol="0">
            <a:spAutoFit/>
          </a:bodyPr>
          <a:lstStyle/>
          <a:p>
            <a:r>
              <a:rPr lang="en-US" altLang="zh-CN" sz="24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APC</a:t>
            </a:r>
            <a:r>
              <a:rPr lang="zh-CN" altLang="en-US" sz="24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单基因启动子甲基化对</a:t>
            </a:r>
            <a:r>
              <a:rPr lang="en-US" altLang="zh-CN" sz="24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NSCLC</a:t>
            </a:r>
            <a:r>
              <a:rPr lang="zh-CN" altLang="en-US" sz="24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具有中等水平的诊断效能</a:t>
            </a:r>
            <a:endParaRPr lang="zh-CN" altLang="en-US" sz="2400" b="1" dirty="0">
              <a:solidFill>
                <a:srgbClr val="FFFF00"/>
              </a:solidFill>
              <a:latin typeface="Arial Black" panose="020B0A04020102020204" pitchFamily="34" charset="0"/>
              <a:ea typeface="黑体" panose="02010609060101010101" pitchFamily="49" charset="-122"/>
              <a:cs typeface="Times New Roman" panose="02020603050405020304" pitchFamily="18" charset="0"/>
            </a:endParaRPr>
          </a:p>
        </p:txBody>
      </p:sp>
      <p:sp>
        <p:nvSpPr>
          <p:cNvPr id="19" name="Text Box 15"/>
          <p:cNvSpPr txBox="1">
            <a:spLocks noChangeArrowheads="1"/>
          </p:cNvSpPr>
          <p:nvPr/>
        </p:nvSpPr>
        <p:spPr bwMode="auto">
          <a:xfrm>
            <a:off x="0" y="6482853"/>
            <a:ext cx="3902351" cy="307777"/>
          </a:xfrm>
          <a:prstGeom prst="rect">
            <a:avLst/>
          </a:prstGeom>
          <a:noFill/>
          <a:ln w="9525" algn="ctr">
            <a:noFill/>
            <a:miter lim="800000"/>
            <a:headEnd/>
            <a:tailEnd/>
          </a:ln>
          <a:effectLst/>
        </p:spPr>
        <p:txBody>
          <a:bodyPr wrap="square">
            <a:spAutoFit/>
          </a:bodyPr>
          <a:lstStyle/>
          <a:p>
            <a:r>
              <a:rPr lang="en-US" altLang="zh-CN" sz="1400" b="1" dirty="0">
                <a:latin typeface="Arial Black" panose="020B0A04020102020204" pitchFamily="34" charset="0"/>
                <a:ea typeface="黑体" panose="02010609060101010101" pitchFamily="49" charset="-122"/>
              </a:rPr>
              <a:t>DNA</a:t>
            </a:r>
            <a:r>
              <a:rPr lang="zh-CN" altLang="zh-CN" sz="1400" b="1" dirty="0">
                <a:latin typeface="Arial Black" panose="020B0A04020102020204" pitchFamily="34" charset="0"/>
                <a:ea typeface="黑体" panose="02010609060101010101" pitchFamily="49" charset="-122"/>
              </a:rPr>
              <a:t>甲基化标记物在肺癌诊断中的机遇和挑战</a:t>
            </a:r>
            <a:endParaRPr lang="zh-CN" altLang="en-US" sz="1400" b="1" dirty="0">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2994604556"/>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79596" y="4795348"/>
            <a:ext cx="5417608" cy="1410815"/>
            <a:chOff x="179596" y="4795348"/>
            <a:chExt cx="5417608" cy="1410815"/>
          </a:xfrm>
        </p:grpSpPr>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596" y="4795348"/>
              <a:ext cx="5417608" cy="1410815"/>
            </a:xfrm>
            <a:prstGeom prst="rect">
              <a:avLst/>
            </a:prstGeom>
          </p:spPr>
        </p:pic>
        <p:sp>
          <p:nvSpPr>
            <p:cNvPr id="21" name="矩形 20"/>
            <p:cNvSpPr/>
            <p:nvPr/>
          </p:nvSpPr>
          <p:spPr>
            <a:xfrm>
              <a:off x="189613" y="4902906"/>
              <a:ext cx="768514" cy="25892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FF00"/>
                  </a:solidFill>
                </a:rPr>
                <a:t>鳞癌</a:t>
              </a:r>
            </a:p>
          </p:txBody>
        </p:sp>
      </p:grpSp>
      <p:grpSp>
        <p:nvGrpSpPr>
          <p:cNvPr id="2" name="组合 1"/>
          <p:cNvGrpSpPr/>
          <p:nvPr/>
        </p:nvGrpSpPr>
        <p:grpSpPr>
          <a:xfrm>
            <a:off x="179596" y="3354911"/>
            <a:ext cx="5417608" cy="1420401"/>
            <a:chOff x="179596" y="3354911"/>
            <a:chExt cx="5417608" cy="1420401"/>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596" y="3354911"/>
              <a:ext cx="5417608" cy="1420401"/>
            </a:xfrm>
            <a:prstGeom prst="rect">
              <a:avLst/>
            </a:prstGeom>
          </p:spPr>
        </p:pic>
        <p:sp>
          <p:nvSpPr>
            <p:cNvPr id="18" name="矩形 17"/>
            <p:cNvSpPr/>
            <p:nvPr/>
          </p:nvSpPr>
          <p:spPr>
            <a:xfrm>
              <a:off x="234069" y="3460474"/>
              <a:ext cx="724058" cy="27903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FF00"/>
                  </a:solidFill>
                </a:rPr>
                <a:t>腺癌</a:t>
              </a:r>
            </a:p>
          </p:txBody>
        </p:sp>
      </p:grpSp>
      <p:sp>
        <p:nvSpPr>
          <p:cNvPr id="3" name="页脚占位符 2"/>
          <p:cNvSpPr>
            <a:spLocks noGrp="1"/>
          </p:cNvSpPr>
          <p:nvPr>
            <p:ph type="ftr" sz="quarter" idx="11"/>
          </p:nvPr>
        </p:nvSpPr>
        <p:spPr/>
        <p:txBody>
          <a:bodyPr/>
          <a:lstStyle/>
          <a:p>
            <a:pPr algn="l">
              <a:defRPr/>
            </a:pPr>
            <a:r>
              <a:rPr lang="zh-CN" altLang="en-US" b="1" smtClean="0">
                <a:solidFill>
                  <a:srgbClr val="FFFFFF"/>
                </a:solidFill>
              </a:rPr>
              <a:t>复旦大学博士学位论文答辩</a:t>
            </a:r>
            <a:endParaRPr lang="zh-CN" altLang="en-US" b="1" dirty="0">
              <a:solidFill>
                <a:srgbClr val="FFFFFF"/>
              </a:solidFill>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rPr>
              <a:pPr>
                <a:defRPr/>
              </a:pPr>
              <a:t>19</a:t>
            </a:fld>
            <a:endParaRPr lang="zh-CN" altLang="en-US" b="1" dirty="0">
              <a:solidFill>
                <a:srgbClr val="FFFFFF"/>
              </a:solidFill>
            </a:endParaRPr>
          </a:p>
        </p:txBody>
      </p:sp>
      <p:sp>
        <p:nvSpPr>
          <p:cNvPr id="6" name="文本框 5"/>
          <p:cNvSpPr txBox="1"/>
          <p:nvPr/>
        </p:nvSpPr>
        <p:spPr>
          <a:xfrm>
            <a:off x="75556" y="105908"/>
            <a:ext cx="7354974" cy="523220"/>
          </a:xfrm>
          <a:prstGeom prst="rect">
            <a:avLst/>
          </a:prstGeom>
          <a:noFill/>
        </p:spPr>
        <p:txBody>
          <a:bodyPr wrap="square" rtlCol="0">
            <a:spAutoFit/>
          </a:bodyPr>
          <a:lstStyle/>
          <a:p>
            <a:r>
              <a:rPr lang="zh-CN" altLang="en-US" sz="2800" b="1" dirty="0">
                <a:latin typeface="华文楷体" panose="02010600040101010101" pitchFamily="2" charset="-122"/>
                <a:ea typeface="华文楷体" panose="02010600040101010101" pitchFamily="2" charset="-122"/>
              </a:rPr>
              <a:t>结果</a:t>
            </a:r>
            <a:r>
              <a:rPr lang="zh-CN" altLang="en-US" sz="2800" b="1" dirty="0" smtClean="0">
                <a:latin typeface="华文楷体" panose="02010600040101010101" pitchFamily="2" charset="-122"/>
                <a:ea typeface="华文楷体" panose="02010600040101010101" pitchFamily="2" charset="-122"/>
              </a:rPr>
              <a:t>：</a:t>
            </a:r>
            <a:r>
              <a:rPr lang="zh-CN" altLang="zh-CN" sz="2800" b="1" dirty="0">
                <a:latin typeface="华文楷体" panose="02010600040101010101" pitchFamily="2" charset="-122"/>
                <a:ea typeface="华文楷体" panose="02010600040101010101" pitchFamily="2" charset="-122"/>
              </a:rPr>
              <a:t>验证</a:t>
            </a:r>
            <a:r>
              <a:rPr lang="zh-CN" altLang="zh-CN" sz="2800" b="1" dirty="0" smtClean="0">
                <a:latin typeface="华文楷体" panose="02010600040101010101" pitchFamily="2" charset="-122"/>
                <a:ea typeface="华文楷体" panose="02010600040101010101" pitchFamily="2" charset="-122"/>
              </a:rPr>
              <a:t>分析</a:t>
            </a:r>
            <a:r>
              <a:rPr lang="en-US" altLang="zh-CN" sz="2800" b="1" dirty="0" smtClean="0">
                <a:latin typeface="华文楷体" panose="02010600040101010101" pitchFamily="2" charset="-122"/>
                <a:ea typeface="华文楷体" panose="02010600040101010101" pitchFamily="2" charset="-122"/>
              </a:rPr>
              <a:t>—TCGA</a:t>
            </a:r>
            <a:r>
              <a:rPr lang="zh-CN" altLang="zh-CN" sz="2800" b="1" dirty="0" smtClean="0">
                <a:latin typeface="华文楷体" panose="02010600040101010101" pitchFamily="2" charset="-122"/>
                <a:ea typeface="华文楷体" panose="02010600040101010101" pitchFamily="2" charset="-122"/>
              </a:rPr>
              <a:t>肺癌数据集</a:t>
            </a:r>
            <a:r>
              <a:rPr lang="en-US" altLang="zh-CN" sz="2800" b="1" dirty="0" smtClean="0">
                <a:latin typeface="华文楷体" panose="02010600040101010101" pitchFamily="2" charset="-122"/>
                <a:ea typeface="华文楷体" panose="02010600040101010101" pitchFamily="2" charset="-122"/>
              </a:rPr>
              <a:t> (</a:t>
            </a:r>
            <a:r>
              <a:rPr lang="en-US" altLang="zh-CN" sz="2800" b="1" dirty="0">
                <a:latin typeface="华文楷体" panose="02010600040101010101" pitchFamily="2" charset="-122"/>
                <a:ea typeface="华文楷体" panose="02010600040101010101" pitchFamily="2" charset="-122"/>
              </a:rPr>
              <a:t>1)</a:t>
            </a:r>
            <a:endParaRPr lang="zh-CN" altLang="en-US" sz="2800" b="1" dirty="0">
              <a:latin typeface="华文楷体" panose="02010600040101010101" pitchFamily="2" charset="-122"/>
              <a:ea typeface="华文楷体" panose="02010600040101010101" pitchFamily="2" charset="-122"/>
            </a:endParaRPr>
          </a:p>
        </p:txBody>
      </p:sp>
      <p:sp>
        <p:nvSpPr>
          <p:cNvPr id="17" name="矩形 16"/>
          <p:cNvSpPr/>
          <p:nvPr/>
        </p:nvSpPr>
        <p:spPr>
          <a:xfrm>
            <a:off x="179596" y="734272"/>
            <a:ext cx="5890698" cy="369332"/>
          </a:xfrm>
          <a:prstGeom prst="rect">
            <a:avLst/>
          </a:prstGeom>
        </p:spPr>
        <p:txBody>
          <a:bodyPr wrap="square">
            <a:spAutoFit/>
          </a:bodyPr>
          <a:lstStyle/>
          <a:p>
            <a:pPr algn="just"/>
            <a:r>
              <a:rPr lang="zh-CN" altLang="en-US" b="1" kern="0" dirty="0">
                <a:latin typeface="Times New Roman" panose="02020603050405020304" pitchFamily="18" charset="0"/>
                <a:ea typeface="宋体" panose="02010600030101010101" pitchFamily="2" charset="-122"/>
              </a:rPr>
              <a:t>从</a:t>
            </a:r>
            <a:r>
              <a:rPr lang="en-US" altLang="zh-CN" b="1" kern="0" dirty="0">
                <a:latin typeface="Times New Roman" panose="02020603050405020304" pitchFamily="18" charset="0"/>
                <a:ea typeface="宋体" panose="02010600030101010101" pitchFamily="2" charset="-122"/>
              </a:rPr>
              <a:t>TCGA</a:t>
            </a:r>
            <a:r>
              <a:rPr lang="zh-CN" altLang="en-US" b="1" kern="0" dirty="0">
                <a:latin typeface="Times New Roman" panose="02020603050405020304" pitchFamily="18" charset="0"/>
                <a:ea typeface="宋体" panose="02010600030101010101" pitchFamily="2" charset="-122"/>
              </a:rPr>
              <a:t>计划中收集肺癌</a:t>
            </a:r>
            <a:r>
              <a:rPr lang="zh-CN" altLang="en-US" b="1" kern="0" dirty="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全基因组</a:t>
            </a:r>
            <a:r>
              <a:rPr lang="en-US" altLang="zh-CN" b="1" kern="0"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HM450K</a:t>
            </a:r>
            <a:r>
              <a:rPr lang="zh-CN" altLang="en-US" b="1" kern="0" dirty="0" smtClean="0">
                <a:latin typeface="Times New Roman" panose="02020603050405020304" pitchFamily="18" charset="0"/>
                <a:ea typeface="宋体" panose="02010600030101010101" pitchFamily="2" charset="-122"/>
              </a:rPr>
              <a:t>甲基</a:t>
            </a:r>
            <a:r>
              <a:rPr lang="zh-CN" altLang="en-US" b="1" kern="0" dirty="0">
                <a:latin typeface="Times New Roman" panose="02020603050405020304" pitchFamily="18" charset="0"/>
                <a:ea typeface="宋体" panose="02010600030101010101" pitchFamily="2" charset="-122"/>
              </a:rPr>
              <a:t>化</a:t>
            </a:r>
            <a:r>
              <a:rPr lang="zh-CN" altLang="en-US" b="1" kern="0" dirty="0" smtClean="0">
                <a:latin typeface="Times New Roman" panose="02020603050405020304" pitchFamily="18" charset="0"/>
                <a:ea typeface="宋体" panose="02010600030101010101" pitchFamily="2" charset="-122"/>
              </a:rPr>
              <a:t>数据</a:t>
            </a:r>
            <a:endParaRPr lang="en-US" altLang="zh-CN" b="1" kern="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9613" y="1248102"/>
            <a:ext cx="5425337" cy="1404619"/>
          </a:xfrm>
          <a:prstGeom prst="rect">
            <a:avLst/>
          </a:prstGeom>
        </p:spPr>
      </p:pic>
      <p:sp>
        <p:nvSpPr>
          <p:cNvPr id="22" name="矩形 21"/>
          <p:cNvSpPr/>
          <p:nvPr/>
        </p:nvSpPr>
        <p:spPr>
          <a:xfrm>
            <a:off x="5591849" y="4048762"/>
            <a:ext cx="3374021" cy="646331"/>
          </a:xfrm>
          <a:prstGeom prst="rect">
            <a:avLst/>
          </a:prstGeom>
        </p:spPr>
        <p:txBody>
          <a:bodyPr wrap="square">
            <a:spAutoFit/>
          </a:bodyPr>
          <a:lstStyle/>
          <a:p>
            <a:pPr marL="285750" indent="-285750">
              <a:buFont typeface="Wingdings" panose="05000000000000000000" pitchFamily="2" charset="2"/>
              <a:buChar char="ü"/>
            </a:pPr>
            <a:r>
              <a:rPr lang="en-US" altLang="zh-CN" b="1" kern="0" dirty="0" smtClean="0">
                <a:latin typeface="Times New Roman" panose="02020603050405020304" pitchFamily="18" charset="0"/>
                <a:ea typeface="宋体" panose="02010600030101010101" pitchFamily="2" charset="-122"/>
                <a:cs typeface="Times New Roman" panose="02020603050405020304" pitchFamily="18" charset="0"/>
              </a:rPr>
              <a:t>6</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rPr>
              <a:t>个位点与</a:t>
            </a:r>
            <a:r>
              <a:rPr lang="zh-CN" altLang="en-US" b="1" kern="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腺癌</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rPr>
              <a:t>均显著</a:t>
            </a:r>
            <a:r>
              <a:rPr lang="zh-CN" altLang="en-US" b="1" kern="0" dirty="0" smtClean="0">
                <a:latin typeface="Times New Roman" panose="02020603050405020304" pitchFamily="18" charset="0"/>
                <a:ea typeface="宋体" panose="02010600030101010101" pitchFamily="2" charset="-122"/>
                <a:cs typeface="Times New Roman" panose="02020603050405020304" pitchFamily="18" charset="0"/>
              </a:rPr>
              <a:t>相关</a:t>
            </a:r>
            <a:endParaRPr lang="en-US" altLang="zh-CN" b="1" kern="0" dirty="0" smtClean="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ü"/>
            </a:pPr>
            <a:r>
              <a:rPr lang="en-US" altLang="zh-CN" b="1" kern="0" dirty="0" smtClean="0">
                <a:latin typeface="Times New Roman" panose="02020603050405020304" pitchFamily="18" charset="0"/>
                <a:ea typeface="宋体" panose="02010600030101010101" pitchFamily="2" charset="-122"/>
                <a:cs typeface="Times New Roman" panose="02020603050405020304" pitchFamily="18" charset="0"/>
              </a:rPr>
              <a:t>AUC</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rPr>
              <a:t>介于</a:t>
            </a:r>
            <a:r>
              <a:rPr lang="en-US" altLang="zh-CN" b="1" kern="0" dirty="0" smtClean="0">
                <a:solidFill>
                  <a:srgbClr val="FFFF00"/>
                </a:solidFill>
                <a:latin typeface="Times New Roman" panose="02020603050405020304" pitchFamily="18" charset="0"/>
                <a:ea typeface="宋体" panose="02010600030101010101" pitchFamily="2" charset="-122"/>
                <a:cs typeface="Times New Roman" panose="02020603050405020304" pitchFamily="18" charset="0"/>
              </a:rPr>
              <a:t>0.71-0.73</a:t>
            </a:r>
          </a:p>
        </p:txBody>
      </p:sp>
      <p:sp>
        <p:nvSpPr>
          <p:cNvPr id="20" name="矩形 19"/>
          <p:cNvSpPr/>
          <p:nvPr/>
        </p:nvSpPr>
        <p:spPr>
          <a:xfrm>
            <a:off x="5604933" y="1698302"/>
            <a:ext cx="3454399" cy="1421928"/>
          </a:xfrm>
          <a:prstGeom prst="rect">
            <a:avLst/>
          </a:prstGeom>
        </p:spPr>
        <p:txBody>
          <a:bodyPr wrap="square">
            <a:spAutoFit/>
          </a:bodyPr>
          <a:lstStyle/>
          <a:p>
            <a:pPr algn="ctr">
              <a:lnSpc>
                <a:spcPct val="120000"/>
              </a:lnSpc>
            </a:pPr>
            <a:r>
              <a:rPr lang="en-US" altLang="zh-CN" sz="2400" b="1" kern="0"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APC</a:t>
            </a:r>
            <a:r>
              <a:rPr lang="zh-CN" altLang="en-US" sz="2400" b="1" kern="0"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启动子区甲基化</a:t>
            </a:r>
            <a:endParaRPr lang="en-US" altLang="zh-CN" sz="2400" b="1" kern="0"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20000"/>
              </a:lnSpc>
            </a:pPr>
            <a:r>
              <a:rPr lang="zh-CN" altLang="en-US" sz="2400" b="1" kern="0"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对</a:t>
            </a:r>
            <a:r>
              <a:rPr lang="zh-CN" altLang="en-US" sz="2400" b="1" kern="0" dirty="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腺癌和鳞癌</a:t>
            </a:r>
            <a:r>
              <a:rPr lang="zh-CN" altLang="en-US" sz="2400" b="1" kern="0"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的</a:t>
            </a:r>
            <a:endParaRPr lang="en-US" altLang="zh-CN" sz="2400" b="1" kern="0"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20000"/>
              </a:lnSpc>
            </a:pPr>
            <a:r>
              <a:rPr lang="zh-CN" altLang="en-US" sz="2400" b="1" kern="0"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诊断</a:t>
            </a:r>
            <a:r>
              <a:rPr lang="zh-CN" altLang="en-US" sz="2400" b="1" kern="0" dirty="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效能存在显著</a:t>
            </a:r>
            <a:r>
              <a:rPr lang="zh-CN" altLang="en-US" sz="2400" b="1" kern="0"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差异</a:t>
            </a:r>
            <a:endParaRPr lang="en-US" altLang="zh-CN" sz="2400" b="1" kern="0" dirty="0">
              <a:solidFill>
                <a:srgbClr val="FFFF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矩形 22"/>
          <p:cNvSpPr/>
          <p:nvPr/>
        </p:nvSpPr>
        <p:spPr>
          <a:xfrm>
            <a:off x="5591849" y="4717511"/>
            <a:ext cx="3283041" cy="1200329"/>
          </a:xfrm>
          <a:prstGeom prst="rect">
            <a:avLst/>
          </a:prstGeom>
        </p:spPr>
        <p:txBody>
          <a:bodyPr wrap="square">
            <a:spAutoFit/>
          </a:bodyPr>
          <a:lstStyle/>
          <a:p>
            <a:pPr marL="285750" indent="-285750">
              <a:buFont typeface="Wingdings" panose="05000000000000000000" pitchFamily="2" charset="2"/>
              <a:buChar char="ü"/>
            </a:pPr>
            <a:endParaRPr lang="en-US" altLang="zh-CN" b="1" kern="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ü"/>
            </a:pPr>
            <a:endParaRPr lang="en-US" altLang="zh-CN" b="1" kern="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ü"/>
            </a:pPr>
            <a:r>
              <a:rPr lang="en-US" altLang="zh-CN" b="1" kern="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b="1" kern="0" dirty="0" smtClean="0">
                <a:latin typeface="Times New Roman" panose="02020603050405020304" pitchFamily="18" charset="0"/>
                <a:ea typeface="宋体" panose="02010600030101010101" pitchFamily="2" charset="-122"/>
                <a:cs typeface="Times New Roman" panose="02020603050405020304" pitchFamily="18" charset="0"/>
              </a:rPr>
              <a:t>个</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rPr>
              <a:t>位点与</a:t>
            </a:r>
            <a:r>
              <a:rPr lang="zh-CN" altLang="en-US" b="1" kern="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鳞癌</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rPr>
              <a:t>显著</a:t>
            </a:r>
            <a:r>
              <a:rPr lang="zh-CN" altLang="en-US" b="1" kern="0" dirty="0" smtClean="0">
                <a:latin typeface="Times New Roman" panose="02020603050405020304" pitchFamily="18" charset="0"/>
                <a:ea typeface="宋体" panose="02010600030101010101" pitchFamily="2" charset="-122"/>
                <a:cs typeface="Times New Roman" panose="02020603050405020304" pitchFamily="18" charset="0"/>
              </a:rPr>
              <a:t>相关</a:t>
            </a:r>
            <a:endParaRPr lang="en-US" altLang="zh-CN" b="1" kern="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ü"/>
            </a:pPr>
            <a:r>
              <a:rPr lang="en-US" altLang="zh-CN" b="1" kern="0" dirty="0">
                <a:latin typeface="Times New Roman" panose="02020603050405020304" pitchFamily="18" charset="0"/>
                <a:ea typeface="宋体" panose="02010600030101010101" pitchFamily="2" charset="-122"/>
                <a:cs typeface="Times New Roman" panose="02020603050405020304" pitchFamily="18" charset="0"/>
              </a:rPr>
              <a:t>AUC</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rPr>
              <a:t>均较低，介于</a:t>
            </a:r>
            <a:r>
              <a:rPr lang="en-US" altLang="zh-CN" b="1" kern="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0.45-0.61</a:t>
            </a:r>
          </a:p>
        </p:txBody>
      </p:sp>
      <p:sp>
        <p:nvSpPr>
          <p:cNvPr id="5" name="矩形 4"/>
          <p:cNvSpPr/>
          <p:nvPr/>
        </p:nvSpPr>
        <p:spPr>
          <a:xfrm>
            <a:off x="959950" y="2713681"/>
            <a:ext cx="3774610" cy="646331"/>
          </a:xfrm>
          <a:prstGeom prst="rect">
            <a:avLst/>
          </a:prstGeom>
        </p:spPr>
        <p:txBody>
          <a:bodyPr wrap="square">
            <a:spAutoFit/>
          </a:bodyPr>
          <a:lstStyle/>
          <a:p>
            <a:pPr marL="285750" indent="-285750">
              <a:buFont typeface="Wingdings" panose="05000000000000000000" pitchFamily="2" charset="2"/>
              <a:buChar char="ü"/>
            </a:pPr>
            <a:r>
              <a:rPr lang="en-US" altLang="zh-CN" b="1" kern="0" dirty="0">
                <a:latin typeface="Times New Roman" panose="02020603050405020304" pitchFamily="18" charset="0"/>
                <a:ea typeface="宋体" panose="02010600030101010101" pitchFamily="2" charset="-122"/>
              </a:rPr>
              <a:t>535</a:t>
            </a:r>
            <a:r>
              <a:rPr lang="zh-CN" altLang="zh-CN" b="1" kern="0" dirty="0">
                <a:latin typeface="Times New Roman" panose="02020603050405020304" pitchFamily="18" charset="0"/>
                <a:ea typeface="宋体" panose="02010600030101010101" pitchFamily="2" charset="-122"/>
                <a:cs typeface="Times New Roman" panose="02020603050405020304" pitchFamily="18" charset="0"/>
              </a:rPr>
              <a:t>肺腺癌和</a:t>
            </a:r>
            <a:r>
              <a:rPr lang="en-US" altLang="zh-CN" b="1" kern="0" dirty="0" smtClean="0">
                <a:latin typeface="Times New Roman" panose="02020603050405020304" pitchFamily="18" charset="0"/>
                <a:ea typeface="宋体" panose="02010600030101010101" pitchFamily="2" charset="-122"/>
              </a:rPr>
              <a:t>50</a:t>
            </a:r>
            <a:r>
              <a:rPr lang="zh-CN" altLang="zh-CN" b="1" kern="0" dirty="0" smtClean="0">
                <a:latin typeface="Times New Roman" panose="02020603050405020304" pitchFamily="18" charset="0"/>
                <a:ea typeface="宋体" panose="02010600030101010101" pitchFamily="2" charset="-122"/>
                <a:cs typeface="Times New Roman" panose="02020603050405020304" pitchFamily="18" charset="0"/>
              </a:rPr>
              <a:t>对应的</a:t>
            </a:r>
            <a:r>
              <a:rPr lang="zh-CN" altLang="en-US" b="1" kern="0" dirty="0" smtClean="0">
                <a:latin typeface="Times New Roman" panose="02020603050405020304" pitchFamily="18" charset="0"/>
                <a:ea typeface="宋体" panose="02010600030101010101" pitchFamily="2" charset="-122"/>
                <a:cs typeface="Times New Roman" panose="02020603050405020304" pitchFamily="18" charset="0"/>
              </a:rPr>
              <a:t>癌旁组织</a:t>
            </a:r>
            <a:endParaRPr lang="en-US" altLang="zh-CN" b="1" kern="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ü"/>
            </a:pPr>
            <a:r>
              <a:rPr lang="en-US" altLang="zh-CN" b="1" kern="0" dirty="0">
                <a:latin typeface="Times New Roman" panose="02020603050405020304" pitchFamily="18" charset="0"/>
                <a:ea typeface="宋体" panose="02010600030101010101" pitchFamily="2" charset="-122"/>
              </a:rPr>
              <a:t>385</a:t>
            </a:r>
            <a:r>
              <a:rPr lang="zh-CN" altLang="zh-CN" b="1" kern="0" dirty="0">
                <a:latin typeface="Times New Roman" panose="02020603050405020304" pitchFamily="18" charset="0"/>
                <a:ea typeface="宋体" panose="02010600030101010101" pitchFamily="2" charset="-122"/>
                <a:cs typeface="Times New Roman" panose="02020603050405020304" pitchFamily="18" charset="0"/>
              </a:rPr>
              <a:t>肺鳞癌和</a:t>
            </a:r>
            <a:r>
              <a:rPr lang="en-US" altLang="zh-CN" b="1" kern="0" dirty="0" smtClean="0">
                <a:latin typeface="Times New Roman" panose="02020603050405020304" pitchFamily="18" charset="0"/>
                <a:ea typeface="宋体" panose="02010600030101010101" pitchFamily="2" charset="-122"/>
              </a:rPr>
              <a:t>67</a:t>
            </a:r>
            <a:r>
              <a:rPr lang="zh-CN" altLang="zh-CN" b="1" kern="0" dirty="0" smtClean="0">
                <a:latin typeface="Times New Roman" panose="02020603050405020304" pitchFamily="18" charset="0"/>
                <a:ea typeface="宋体" panose="02010600030101010101" pitchFamily="2" charset="-122"/>
                <a:cs typeface="Times New Roman" panose="02020603050405020304" pitchFamily="18" charset="0"/>
              </a:rPr>
              <a:t>对应的</a:t>
            </a:r>
            <a:r>
              <a:rPr lang="zh-CN" altLang="en-US" b="1" kern="0" dirty="0" smtClean="0">
                <a:latin typeface="Times New Roman" panose="02020603050405020304" pitchFamily="18" charset="0"/>
                <a:ea typeface="宋体" panose="02010600030101010101" pitchFamily="2" charset="-122"/>
                <a:cs typeface="Times New Roman" panose="02020603050405020304" pitchFamily="18" charset="0"/>
              </a:rPr>
              <a:t>癌旁组织</a:t>
            </a:r>
            <a:endParaRPr lang="zh-CN" altLang="en-US" b="1" dirty="0"/>
          </a:p>
        </p:txBody>
      </p:sp>
      <p:sp>
        <p:nvSpPr>
          <p:cNvPr id="26" name="Text Box 15"/>
          <p:cNvSpPr txBox="1">
            <a:spLocks noChangeArrowheads="1"/>
          </p:cNvSpPr>
          <p:nvPr/>
        </p:nvSpPr>
        <p:spPr bwMode="auto">
          <a:xfrm>
            <a:off x="0" y="6482853"/>
            <a:ext cx="3902351" cy="307777"/>
          </a:xfrm>
          <a:prstGeom prst="rect">
            <a:avLst/>
          </a:prstGeom>
          <a:noFill/>
          <a:ln w="9525" algn="ctr">
            <a:noFill/>
            <a:miter lim="800000"/>
            <a:headEnd/>
            <a:tailEnd/>
          </a:ln>
          <a:effectLst/>
        </p:spPr>
        <p:txBody>
          <a:bodyPr wrap="square">
            <a:spAutoFit/>
          </a:bodyPr>
          <a:lstStyle/>
          <a:p>
            <a:r>
              <a:rPr lang="en-US" altLang="zh-CN" sz="1400" b="1" dirty="0">
                <a:latin typeface="华文楷体" panose="02010600040101010101" pitchFamily="2" charset="-122"/>
                <a:ea typeface="华文楷体" panose="02010600040101010101" pitchFamily="2" charset="-122"/>
              </a:rPr>
              <a:t>DNA</a:t>
            </a:r>
            <a:r>
              <a:rPr lang="zh-CN" altLang="zh-CN" sz="1400" b="1" dirty="0">
                <a:latin typeface="华文楷体" panose="02010600040101010101" pitchFamily="2" charset="-122"/>
                <a:ea typeface="华文楷体" panose="02010600040101010101" pitchFamily="2" charset="-122"/>
              </a:rPr>
              <a:t>甲基化标记物在肺癌诊断中的机遇和挑战</a:t>
            </a:r>
            <a:endParaRPr lang="zh-CN" altLang="en-US" sz="1400" b="1" dirty="0">
              <a:latin typeface="华文楷体" panose="02010600040101010101" pitchFamily="2" charset="-122"/>
              <a:ea typeface="华文楷体" panose="02010600040101010101" pitchFamily="2" charset="-122"/>
            </a:endParaRPr>
          </a:p>
        </p:txBody>
      </p:sp>
      <p:grpSp>
        <p:nvGrpSpPr>
          <p:cNvPr id="29" name="组合 28"/>
          <p:cNvGrpSpPr/>
          <p:nvPr/>
        </p:nvGrpSpPr>
        <p:grpSpPr>
          <a:xfrm>
            <a:off x="2888401" y="3780201"/>
            <a:ext cx="2588946" cy="985272"/>
            <a:chOff x="2888401" y="3780201"/>
            <a:chExt cx="2588946" cy="985272"/>
          </a:xfrm>
        </p:grpSpPr>
        <p:sp>
          <p:nvSpPr>
            <p:cNvPr id="11" name="矩形 10"/>
            <p:cNvSpPr/>
            <p:nvPr/>
          </p:nvSpPr>
          <p:spPr>
            <a:xfrm>
              <a:off x="2888401" y="3780202"/>
              <a:ext cx="501501" cy="9852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27" name="矩形 26"/>
            <p:cNvSpPr/>
            <p:nvPr/>
          </p:nvSpPr>
          <p:spPr>
            <a:xfrm>
              <a:off x="5074370" y="3780201"/>
              <a:ext cx="402977" cy="9852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grpSp>
      <p:grpSp>
        <p:nvGrpSpPr>
          <p:cNvPr id="31" name="组合 30"/>
          <p:cNvGrpSpPr/>
          <p:nvPr/>
        </p:nvGrpSpPr>
        <p:grpSpPr>
          <a:xfrm>
            <a:off x="3065232" y="5200602"/>
            <a:ext cx="2433154" cy="985271"/>
            <a:chOff x="3065232" y="5200602"/>
            <a:chExt cx="2433154" cy="985271"/>
          </a:xfrm>
        </p:grpSpPr>
        <p:sp>
          <p:nvSpPr>
            <p:cNvPr id="12" name="矩形 11"/>
            <p:cNvSpPr/>
            <p:nvPr/>
          </p:nvSpPr>
          <p:spPr>
            <a:xfrm>
              <a:off x="3065232" y="5433239"/>
              <a:ext cx="507766" cy="3345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28" name="矩形 27"/>
            <p:cNvSpPr/>
            <p:nvPr/>
          </p:nvSpPr>
          <p:spPr>
            <a:xfrm>
              <a:off x="5095409" y="5200602"/>
              <a:ext cx="402977" cy="9852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grpSp>
      <p:sp>
        <p:nvSpPr>
          <p:cNvPr id="32" name="下箭头 31"/>
          <p:cNvSpPr/>
          <p:nvPr/>
        </p:nvSpPr>
        <p:spPr>
          <a:xfrm rot="10800000">
            <a:off x="6738411" y="3468042"/>
            <a:ext cx="1187442" cy="175896"/>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10582489"/>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0" grpId="0"/>
      <p:bldP spid="23" grpId="0"/>
      <p:bldP spid="5" grpId="0"/>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404664"/>
            <a:ext cx="8064896" cy="60486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2">
                    <a:lumMod val="75000"/>
                  </a:schemeClr>
                </a:solidFill>
              </a:ln>
            </a:endParaRPr>
          </a:p>
        </p:txBody>
      </p:sp>
      <p:sp>
        <p:nvSpPr>
          <p:cNvPr id="3" name="Text Box 14"/>
          <p:cNvSpPr txBox="1">
            <a:spLocks noChangeArrowheads="1"/>
          </p:cNvSpPr>
          <p:nvPr/>
        </p:nvSpPr>
        <p:spPr bwMode="auto">
          <a:xfrm>
            <a:off x="559987" y="440713"/>
            <a:ext cx="3127375" cy="701731"/>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spcBef>
                <a:spcPct val="50000"/>
              </a:spcBef>
            </a:pPr>
            <a:r>
              <a:rPr lang="en-US" altLang="zh-CN" b="1" dirty="0" smtClean="0">
                <a:solidFill>
                  <a:srgbClr val="002060"/>
                </a:solidFill>
                <a:ea typeface="黑体" panose="02010609060101010101" pitchFamily="49" charset="-122"/>
              </a:rPr>
              <a:t>DNA</a:t>
            </a:r>
            <a:r>
              <a:rPr lang="zh-CN" altLang="en-US" b="1" dirty="0" smtClean="0">
                <a:solidFill>
                  <a:srgbClr val="002060"/>
                </a:solidFill>
                <a:ea typeface="黑体" panose="02010609060101010101" pitchFamily="49" charset="-122"/>
              </a:rPr>
              <a:t>甲基化在肿瘤分子诊断中的应用：机遇与挑战</a:t>
            </a:r>
            <a:endParaRPr lang="zh-CN" altLang="en-US" b="1" dirty="0">
              <a:solidFill>
                <a:srgbClr val="002060"/>
              </a:solidFill>
              <a:ea typeface="黑体" panose="02010609060101010101" pitchFamily="49" charset="-122"/>
            </a:endParaRPr>
          </a:p>
        </p:txBody>
      </p:sp>
    </p:spTree>
    <p:extLst>
      <p:ext uri="{BB962C8B-B14F-4D97-AF65-F5344CB8AC3E}">
        <p14:creationId xmlns:p14="http://schemas.microsoft.com/office/powerpoint/2010/main" val="904878699"/>
      </p:ext>
    </p:extLst>
  </p:cSld>
  <p:clrMapOvr>
    <a:masterClrMapping/>
  </p:clrMapOvr>
  <p:transition advTm="23797"/>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dirty="0" smtClean="0">
                <a:solidFill>
                  <a:srgbClr val="FFFFFF"/>
                </a:solidFill>
              </a:rPr>
              <a:t>复旦大学博士学位论文答辩</a:t>
            </a:r>
            <a:endParaRPr lang="zh-CN" altLang="en-US" b="1" dirty="0">
              <a:solidFill>
                <a:srgbClr val="FFFFFF"/>
              </a:solidFill>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rPr>
              <a:pPr>
                <a:defRPr/>
              </a:pPr>
              <a:t>20</a:t>
            </a:fld>
            <a:endParaRPr lang="zh-CN" altLang="en-US" b="1" dirty="0">
              <a:solidFill>
                <a:srgbClr val="FFFFFF"/>
              </a:solidFill>
            </a:endParaRPr>
          </a:p>
        </p:txBody>
      </p:sp>
      <p:grpSp>
        <p:nvGrpSpPr>
          <p:cNvPr id="5" name="组合 4"/>
          <p:cNvGrpSpPr/>
          <p:nvPr/>
        </p:nvGrpSpPr>
        <p:grpSpPr>
          <a:xfrm>
            <a:off x="128460" y="1622438"/>
            <a:ext cx="6216469" cy="4434154"/>
            <a:chOff x="128730" y="1231918"/>
            <a:chExt cx="5428571" cy="3835469"/>
          </a:xfrm>
        </p:grpSpPr>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924" y="1561926"/>
              <a:ext cx="5424377" cy="1550000"/>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730" y="3510244"/>
              <a:ext cx="5428571" cy="1557143"/>
            </a:xfrm>
            <a:prstGeom prst="rect">
              <a:avLst/>
            </a:prstGeom>
          </p:spPr>
        </p:pic>
        <p:sp>
          <p:nvSpPr>
            <p:cNvPr id="9" name="矩形 8"/>
            <p:cNvSpPr/>
            <p:nvPr/>
          </p:nvSpPr>
          <p:spPr>
            <a:xfrm>
              <a:off x="583379" y="1231918"/>
              <a:ext cx="4624771" cy="319466"/>
            </a:xfrm>
            <a:prstGeom prst="rect">
              <a:avLst/>
            </a:prstGeom>
          </p:spPr>
          <p:txBody>
            <a:bodyPr wrap="square">
              <a:spAutoFit/>
            </a:bodyPr>
            <a:lstStyle/>
            <a:p>
              <a:r>
                <a:rPr lang="zh-CN" altLang="zh-CN" b="1" kern="0" dirty="0" smtClean="0">
                  <a:solidFill>
                    <a:srgbClr val="FFFF00"/>
                  </a:solidFill>
                  <a:latin typeface="Times New Roman" panose="02020603050405020304" pitchFamily="18" charset="0"/>
                  <a:ea typeface="宋体" panose="02010600030101010101" pitchFamily="2" charset="-122"/>
                  <a:cs typeface="Times New Roman" panose="02020603050405020304" pitchFamily="18" charset="0"/>
                </a:rPr>
                <a:t>不同</a:t>
              </a:r>
              <a:r>
                <a:rPr lang="zh-CN" altLang="en-US" b="1" kern="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探针</a:t>
              </a:r>
              <a:r>
                <a:rPr lang="zh-CN" altLang="en-US" b="1" kern="0" dirty="0" smtClean="0">
                  <a:solidFill>
                    <a:srgbClr val="FFFF00"/>
                  </a:solidFill>
                  <a:latin typeface="Times New Roman" panose="02020603050405020304" pitchFamily="18" charset="0"/>
                  <a:ea typeface="宋体" panose="02010600030101010101" pitchFamily="2" charset="-122"/>
                  <a:cs typeface="Times New Roman" panose="02020603050405020304" pitchFamily="18" charset="0"/>
                </a:rPr>
                <a:t>位置</a:t>
              </a:r>
              <a:r>
                <a:rPr lang="zh-CN" altLang="en-US" b="1" kern="0" dirty="0" smtClean="0">
                  <a:latin typeface="Times New Roman" panose="02020603050405020304" pitchFamily="18" charset="0"/>
                  <a:ea typeface="宋体" panose="02010600030101010101" pitchFamily="2" charset="-122"/>
                  <a:cs typeface="Times New Roman" panose="02020603050405020304" pitchFamily="18" charset="0"/>
                </a:rPr>
                <a:t>时</a:t>
              </a:r>
              <a:r>
                <a:rPr lang="en-US" altLang="zh-CN" b="1" kern="0" dirty="0" smtClean="0">
                  <a:latin typeface="Times New Roman" panose="02020603050405020304" pitchFamily="18" charset="0"/>
                  <a:ea typeface="宋体" panose="02010600030101010101" pitchFamily="2" charset="-122"/>
                  <a:cs typeface="Times New Roman" panose="02020603050405020304" pitchFamily="18" charset="0"/>
                </a:rPr>
                <a:t>APC</a:t>
              </a:r>
              <a:r>
                <a:rPr lang="zh-CN" altLang="zh-CN" b="1" kern="0" dirty="0" smtClean="0">
                  <a:latin typeface="Times New Roman" panose="02020603050405020304" pitchFamily="18" charset="0"/>
                  <a:ea typeface="宋体" panose="02010600030101010101" pitchFamily="2" charset="-122"/>
                  <a:cs typeface="Times New Roman" panose="02020603050405020304" pitchFamily="18" charset="0"/>
                </a:rPr>
                <a:t>基因</a:t>
              </a:r>
              <a:r>
                <a:rPr lang="zh-CN" altLang="en-US" b="1" kern="0" dirty="0" smtClean="0">
                  <a:latin typeface="Times New Roman" panose="02020603050405020304" pitchFamily="18" charset="0"/>
                  <a:ea typeface="宋体" panose="02010600030101010101" pitchFamily="2" charset="-122"/>
                  <a:cs typeface="Times New Roman" panose="02020603050405020304" pitchFamily="18" charset="0"/>
                </a:rPr>
                <a:t>甲基化与</a:t>
              </a:r>
              <a:r>
                <a:rPr lang="en-US" altLang="zh-CN" b="1" kern="0" dirty="0" smtClean="0">
                  <a:latin typeface="Times New Roman" panose="02020603050405020304" pitchFamily="18" charset="0"/>
                  <a:ea typeface="宋体" panose="02010600030101010101" pitchFamily="2" charset="-122"/>
                  <a:cs typeface="Times New Roman" panose="02020603050405020304" pitchFamily="18" charset="0"/>
                </a:rPr>
                <a:t>NSCLC</a:t>
              </a:r>
              <a:r>
                <a:rPr lang="zh-CN" altLang="en-US" b="1" kern="0" dirty="0" smtClean="0">
                  <a:latin typeface="Times New Roman" panose="02020603050405020304" pitchFamily="18" charset="0"/>
                  <a:ea typeface="宋体" panose="02010600030101010101" pitchFamily="2" charset="-122"/>
                  <a:cs typeface="Times New Roman" panose="02020603050405020304" pitchFamily="18" charset="0"/>
                </a:rPr>
                <a:t>的关联</a:t>
              </a:r>
              <a:endParaRPr lang="zh-CN" altLang="en-US" b="1" dirty="0"/>
            </a:p>
          </p:txBody>
        </p:sp>
        <p:sp>
          <p:nvSpPr>
            <p:cNvPr id="10" name="矩形 9"/>
            <p:cNvSpPr/>
            <p:nvPr/>
          </p:nvSpPr>
          <p:spPr>
            <a:xfrm>
              <a:off x="583379" y="3180237"/>
              <a:ext cx="4489508" cy="319466"/>
            </a:xfrm>
            <a:prstGeom prst="rect">
              <a:avLst/>
            </a:prstGeom>
          </p:spPr>
          <p:txBody>
            <a:bodyPr wrap="square">
              <a:spAutoFit/>
            </a:bodyPr>
            <a:lstStyle/>
            <a:p>
              <a:r>
                <a:rPr lang="zh-CN" altLang="zh-CN" b="1" kern="0" dirty="0" smtClean="0">
                  <a:solidFill>
                    <a:srgbClr val="FFFF00"/>
                  </a:solidFill>
                  <a:latin typeface="Times New Roman" panose="02020603050405020304" pitchFamily="18" charset="0"/>
                  <a:ea typeface="宋体" panose="02010600030101010101" pitchFamily="2" charset="-122"/>
                  <a:cs typeface="Times New Roman" panose="02020603050405020304" pitchFamily="18" charset="0"/>
                </a:rPr>
                <a:t>不同</a:t>
              </a:r>
              <a:r>
                <a:rPr lang="zh-CN" altLang="en-US" b="1" kern="0" dirty="0" smtClean="0">
                  <a:solidFill>
                    <a:srgbClr val="FFFF00"/>
                  </a:solidFill>
                  <a:latin typeface="Times New Roman" panose="02020603050405020304" pitchFamily="18" charset="0"/>
                  <a:ea typeface="宋体" panose="02010600030101010101" pitchFamily="2" charset="-122"/>
                  <a:cs typeface="Times New Roman" panose="02020603050405020304" pitchFamily="18" charset="0"/>
                </a:rPr>
                <a:t>对照类型</a:t>
              </a:r>
              <a:r>
                <a:rPr lang="zh-CN" altLang="en-US" b="1" kern="0" dirty="0" smtClean="0">
                  <a:latin typeface="Times New Roman" panose="02020603050405020304" pitchFamily="18" charset="0"/>
                  <a:ea typeface="宋体" panose="02010600030101010101" pitchFamily="2" charset="-122"/>
                  <a:cs typeface="Times New Roman" panose="02020603050405020304" pitchFamily="18" charset="0"/>
                </a:rPr>
                <a:t>时</a:t>
              </a:r>
              <a:r>
                <a:rPr lang="en-US" altLang="zh-CN" b="1" kern="0" dirty="0" smtClean="0">
                  <a:latin typeface="Times New Roman" panose="02020603050405020304" pitchFamily="18" charset="0"/>
                  <a:ea typeface="宋体" panose="02010600030101010101" pitchFamily="2" charset="-122"/>
                  <a:cs typeface="Times New Roman" panose="02020603050405020304" pitchFamily="18" charset="0"/>
                </a:rPr>
                <a:t>APC</a:t>
              </a:r>
              <a:r>
                <a:rPr lang="zh-CN" altLang="zh-CN" b="1" kern="0" dirty="0" smtClean="0">
                  <a:latin typeface="Times New Roman" panose="02020603050405020304" pitchFamily="18" charset="0"/>
                  <a:ea typeface="宋体" panose="02010600030101010101" pitchFamily="2" charset="-122"/>
                  <a:cs typeface="Times New Roman" panose="02020603050405020304" pitchFamily="18" charset="0"/>
                </a:rPr>
                <a:t>基因</a:t>
              </a:r>
              <a:r>
                <a:rPr lang="zh-CN" altLang="en-US" b="1" kern="0" dirty="0" smtClean="0">
                  <a:latin typeface="Times New Roman" panose="02020603050405020304" pitchFamily="18" charset="0"/>
                  <a:ea typeface="宋体" panose="02010600030101010101" pitchFamily="2" charset="-122"/>
                  <a:cs typeface="Times New Roman" panose="02020603050405020304" pitchFamily="18" charset="0"/>
                </a:rPr>
                <a:t>甲基化与</a:t>
              </a:r>
              <a:r>
                <a:rPr lang="en-US" altLang="zh-CN" b="1" kern="0" dirty="0">
                  <a:latin typeface="Times New Roman" panose="02020603050405020304" pitchFamily="18" charset="0"/>
                  <a:ea typeface="宋体" panose="02010600030101010101" pitchFamily="2" charset="-122"/>
                  <a:cs typeface="Times New Roman" panose="02020603050405020304" pitchFamily="18" charset="0"/>
                </a:rPr>
                <a:t>NSCLC</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rPr>
                <a:t>的关联</a:t>
              </a:r>
              <a:endParaRPr lang="zh-CN" altLang="en-US" b="1" dirty="0"/>
            </a:p>
          </p:txBody>
        </p:sp>
      </p:grpSp>
      <p:sp>
        <p:nvSpPr>
          <p:cNvPr id="11" name="文本框 10"/>
          <p:cNvSpPr txBox="1"/>
          <p:nvPr/>
        </p:nvSpPr>
        <p:spPr>
          <a:xfrm>
            <a:off x="42329" y="133706"/>
            <a:ext cx="6381875" cy="523220"/>
          </a:xfrm>
          <a:prstGeom prst="rect">
            <a:avLst/>
          </a:prstGeom>
          <a:noFill/>
        </p:spPr>
        <p:txBody>
          <a:bodyPr wrap="none" rtlCol="0">
            <a:spAutoFit/>
          </a:bodyPr>
          <a:lstStyle/>
          <a:p>
            <a:r>
              <a:rPr lang="zh-CN" altLang="en-US" sz="2800" b="1" dirty="0">
                <a:latin typeface="华文楷体" panose="02010600040101010101" pitchFamily="2" charset="-122"/>
                <a:ea typeface="华文楷体" panose="02010600040101010101" pitchFamily="2" charset="-122"/>
              </a:rPr>
              <a:t>结果</a:t>
            </a:r>
            <a:r>
              <a:rPr lang="zh-CN" altLang="en-US" sz="2800" b="1" dirty="0" smtClean="0">
                <a:latin typeface="华文楷体" panose="02010600040101010101" pitchFamily="2" charset="-122"/>
                <a:ea typeface="华文楷体" panose="02010600040101010101" pitchFamily="2" charset="-122"/>
              </a:rPr>
              <a:t>：</a:t>
            </a:r>
            <a:r>
              <a:rPr lang="zh-CN" altLang="zh-CN" sz="2800" b="1" dirty="0">
                <a:latin typeface="华文楷体" panose="02010600040101010101" pitchFamily="2" charset="-122"/>
                <a:ea typeface="华文楷体" panose="02010600040101010101" pitchFamily="2" charset="-122"/>
              </a:rPr>
              <a:t>验证</a:t>
            </a:r>
            <a:r>
              <a:rPr lang="zh-CN" altLang="zh-CN" sz="2800" b="1" dirty="0" smtClean="0">
                <a:latin typeface="华文楷体" panose="02010600040101010101" pitchFamily="2" charset="-122"/>
                <a:ea typeface="华文楷体" panose="02010600040101010101" pitchFamily="2" charset="-122"/>
              </a:rPr>
              <a:t>分析</a:t>
            </a:r>
            <a:r>
              <a:rPr lang="en-US" altLang="zh-CN" sz="2800" b="1" dirty="0" smtClean="0">
                <a:latin typeface="华文楷体" panose="02010600040101010101" pitchFamily="2" charset="-122"/>
                <a:ea typeface="华文楷体" panose="02010600040101010101" pitchFamily="2" charset="-122"/>
              </a:rPr>
              <a:t>—</a:t>
            </a:r>
            <a:r>
              <a:rPr lang="en-US" altLang="zh-CN" sz="2800" b="1" dirty="0">
                <a:latin typeface="华文楷体" panose="02010600040101010101" pitchFamily="2" charset="-122"/>
                <a:ea typeface="华文楷体" panose="02010600040101010101" pitchFamily="2" charset="-122"/>
              </a:rPr>
              <a:t>TCGA</a:t>
            </a:r>
            <a:r>
              <a:rPr lang="zh-CN" altLang="zh-CN" sz="2800" b="1" dirty="0">
                <a:latin typeface="华文楷体" panose="02010600040101010101" pitchFamily="2" charset="-122"/>
                <a:ea typeface="华文楷体" panose="02010600040101010101" pitchFamily="2" charset="-122"/>
              </a:rPr>
              <a:t>肺癌数据</a:t>
            </a:r>
            <a:r>
              <a:rPr lang="zh-CN" altLang="zh-CN" sz="2800" b="1" dirty="0" smtClean="0">
                <a:latin typeface="华文楷体" panose="02010600040101010101" pitchFamily="2" charset="-122"/>
                <a:ea typeface="华文楷体" panose="02010600040101010101" pitchFamily="2" charset="-122"/>
              </a:rPr>
              <a:t>集</a:t>
            </a:r>
            <a:r>
              <a:rPr lang="en-US" altLang="zh-CN" sz="2800" b="1" dirty="0" smtClean="0">
                <a:latin typeface="华文楷体" panose="02010600040101010101" pitchFamily="2" charset="-122"/>
                <a:ea typeface="华文楷体" panose="02010600040101010101" pitchFamily="2" charset="-122"/>
              </a:rPr>
              <a:t> (2) </a:t>
            </a:r>
            <a:endParaRPr lang="zh-CN" altLang="en-US" sz="2800" b="1" dirty="0">
              <a:latin typeface="华文楷体" panose="02010600040101010101" pitchFamily="2" charset="-122"/>
              <a:ea typeface="华文楷体" panose="02010600040101010101" pitchFamily="2" charset="-122"/>
            </a:endParaRPr>
          </a:p>
        </p:txBody>
      </p:sp>
      <p:sp>
        <p:nvSpPr>
          <p:cNvPr id="12" name="矩形 11"/>
          <p:cNvSpPr/>
          <p:nvPr/>
        </p:nvSpPr>
        <p:spPr>
          <a:xfrm>
            <a:off x="686436" y="759290"/>
            <a:ext cx="4798337" cy="400110"/>
          </a:xfrm>
          <a:prstGeom prst="rect">
            <a:avLst/>
          </a:prstGeom>
        </p:spPr>
        <p:txBody>
          <a:bodyPr wrap="square">
            <a:spAutoFit/>
          </a:bodyPr>
          <a:lstStyle/>
          <a:p>
            <a:pPr algn="ctr"/>
            <a:r>
              <a:rPr lang="zh-CN" altLang="en-US" sz="2000" b="1" kern="0" dirty="0" smtClean="0">
                <a:latin typeface="Times New Roman" panose="02020603050405020304" pitchFamily="18" charset="0"/>
                <a:ea typeface="宋体" panose="02010600030101010101" pitchFamily="2" charset="-122"/>
              </a:rPr>
              <a:t>随机抽样获取</a:t>
            </a:r>
            <a:r>
              <a:rPr lang="zh-CN" altLang="en-US" sz="2000" b="1" kern="0" dirty="0" smtClean="0">
                <a:solidFill>
                  <a:srgbClr val="FFFF00"/>
                </a:solidFill>
                <a:latin typeface="Times New Roman" panose="02020603050405020304" pitchFamily="18" charset="0"/>
                <a:ea typeface="宋体" panose="02010600030101010101" pitchFamily="2" charset="-122"/>
              </a:rPr>
              <a:t>不同腺鳞癌比例</a:t>
            </a:r>
            <a:r>
              <a:rPr lang="zh-CN" altLang="en-US" sz="2000" b="1" kern="0" dirty="0">
                <a:latin typeface="Times New Roman" panose="02020603050405020304" pitchFamily="18" charset="0"/>
                <a:ea typeface="宋体" panose="02010600030101010101" pitchFamily="2" charset="-122"/>
              </a:rPr>
              <a:t>的</a:t>
            </a:r>
            <a:r>
              <a:rPr lang="zh-CN" altLang="en-US" sz="2000" b="1" kern="0" dirty="0" smtClean="0">
                <a:latin typeface="Times New Roman" panose="02020603050405020304" pitchFamily="18" charset="0"/>
                <a:ea typeface="宋体" panose="02010600030101010101" pitchFamily="2" charset="-122"/>
              </a:rPr>
              <a:t>样本</a:t>
            </a:r>
            <a:endParaRPr lang="en-US" altLang="zh-CN" sz="2000" b="1" kern="0" dirty="0">
              <a:latin typeface="Times New Roman" panose="02020603050405020304" pitchFamily="18" charset="0"/>
              <a:ea typeface="宋体" panose="02010600030101010101" pitchFamily="2" charset="-122"/>
            </a:endParaRPr>
          </a:p>
        </p:txBody>
      </p:sp>
      <p:sp>
        <p:nvSpPr>
          <p:cNvPr id="6" name="矩形 5"/>
          <p:cNvSpPr/>
          <p:nvPr/>
        </p:nvSpPr>
        <p:spPr>
          <a:xfrm>
            <a:off x="6624849" y="4488978"/>
            <a:ext cx="2298024" cy="1200329"/>
          </a:xfrm>
          <a:prstGeom prst="rect">
            <a:avLst/>
          </a:prstGeom>
        </p:spPr>
        <p:txBody>
          <a:bodyPr wrap="square">
            <a:spAutoFit/>
          </a:bodyPr>
          <a:lstStyle/>
          <a:p>
            <a:pPr algn="ctr">
              <a:lnSpc>
                <a:spcPct val="150000"/>
              </a:lnSpc>
            </a:pPr>
            <a:r>
              <a:rPr lang="zh-CN" altLang="en-US" sz="2400" b="1" kern="0"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对照</a:t>
            </a:r>
            <a:r>
              <a:rPr lang="zh-CN" altLang="en-US" sz="2400" b="1" kern="0" dirty="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类型影响关联性水平</a:t>
            </a:r>
            <a:endParaRPr lang="en-US" altLang="zh-CN" sz="2400" b="1" kern="0" dirty="0">
              <a:solidFill>
                <a:srgbClr val="FFFF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矩形 12"/>
          <p:cNvSpPr/>
          <p:nvPr/>
        </p:nvSpPr>
        <p:spPr>
          <a:xfrm>
            <a:off x="6554756" y="2191519"/>
            <a:ext cx="2368117" cy="1130246"/>
          </a:xfrm>
          <a:prstGeom prst="rect">
            <a:avLst/>
          </a:prstGeom>
        </p:spPr>
        <p:txBody>
          <a:bodyPr wrap="square">
            <a:spAutoFit/>
          </a:bodyPr>
          <a:lstStyle/>
          <a:p>
            <a:pPr algn="ctr">
              <a:lnSpc>
                <a:spcPct val="150000"/>
              </a:lnSpc>
            </a:pPr>
            <a:r>
              <a:rPr lang="zh-CN" altLang="en-US" sz="2400" b="1" kern="0"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探针位置影响</a:t>
            </a:r>
            <a:endParaRPr lang="en-US" altLang="zh-CN" sz="2400" b="1" kern="0"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en-US" sz="2400" b="1" kern="0"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关联性</a:t>
            </a:r>
            <a:r>
              <a:rPr lang="zh-CN" altLang="en-US" sz="2400" b="1" kern="0" dirty="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水平</a:t>
            </a:r>
            <a:endParaRPr lang="en-US" altLang="zh-CN" sz="2400" b="1" kern="0" dirty="0">
              <a:solidFill>
                <a:srgbClr val="FFFF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矩形 19"/>
          <p:cNvSpPr/>
          <p:nvPr/>
        </p:nvSpPr>
        <p:spPr>
          <a:xfrm>
            <a:off x="203682" y="2637902"/>
            <a:ext cx="6066024" cy="3581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 name="下箭头 22"/>
          <p:cNvSpPr/>
          <p:nvPr/>
        </p:nvSpPr>
        <p:spPr>
          <a:xfrm>
            <a:off x="2244437" y="1276268"/>
            <a:ext cx="1593410" cy="2268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4" name="Text Box 15"/>
          <p:cNvSpPr txBox="1">
            <a:spLocks noChangeArrowheads="1"/>
          </p:cNvSpPr>
          <p:nvPr/>
        </p:nvSpPr>
        <p:spPr bwMode="auto">
          <a:xfrm>
            <a:off x="0" y="6482853"/>
            <a:ext cx="3902351" cy="307777"/>
          </a:xfrm>
          <a:prstGeom prst="rect">
            <a:avLst/>
          </a:prstGeom>
          <a:noFill/>
          <a:ln w="9525" algn="ctr">
            <a:noFill/>
            <a:miter lim="800000"/>
            <a:headEnd/>
            <a:tailEnd/>
          </a:ln>
          <a:effectLst/>
        </p:spPr>
        <p:txBody>
          <a:bodyPr wrap="square">
            <a:spAutoFit/>
          </a:bodyPr>
          <a:lstStyle/>
          <a:p>
            <a:r>
              <a:rPr lang="en-US" altLang="zh-CN" sz="1400" b="1" dirty="0">
                <a:latin typeface="华文楷体" panose="02010600040101010101" pitchFamily="2" charset="-122"/>
                <a:ea typeface="华文楷体" panose="02010600040101010101" pitchFamily="2" charset="-122"/>
              </a:rPr>
              <a:t>DNA</a:t>
            </a:r>
            <a:r>
              <a:rPr lang="zh-CN" altLang="zh-CN" sz="1400" b="1" dirty="0">
                <a:latin typeface="华文楷体" panose="02010600040101010101" pitchFamily="2" charset="-122"/>
                <a:ea typeface="华文楷体" panose="02010600040101010101" pitchFamily="2" charset="-122"/>
              </a:rPr>
              <a:t>甲基化标记物在肺癌诊断中的机遇和挑战</a:t>
            </a:r>
            <a:endParaRPr lang="zh-CN" altLang="en-US" sz="1400" b="1" dirty="0">
              <a:latin typeface="华文楷体" panose="02010600040101010101" pitchFamily="2" charset="-122"/>
              <a:ea typeface="华文楷体" panose="02010600040101010101" pitchFamily="2" charset="-122"/>
            </a:endParaRPr>
          </a:p>
        </p:txBody>
      </p:sp>
      <p:sp>
        <p:nvSpPr>
          <p:cNvPr id="26" name="矩形 25"/>
          <p:cNvSpPr/>
          <p:nvPr/>
        </p:nvSpPr>
        <p:spPr>
          <a:xfrm>
            <a:off x="1757381" y="4498030"/>
            <a:ext cx="487056" cy="11022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 name="矩形 26"/>
          <p:cNvSpPr/>
          <p:nvPr/>
        </p:nvSpPr>
        <p:spPr>
          <a:xfrm>
            <a:off x="3082205" y="4507083"/>
            <a:ext cx="487056" cy="11022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8" name="矩形 27"/>
          <p:cNvSpPr/>
          <p:nvPr/>
        </p:nvSpPr>
        <p:spPr>
          <a:xfrm>
            <a:off x="4407029" y="4509644"/>
            <a:ext cx="487056" cy="11022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9" name="矩形 28"/>
          <p:cNvSpPr/>
          <p:nvPr/>
        </p:nvSpPr>
        <p:spPr>
          <a:xfrm>
            <a:off x="5773701" y="4509645"/>
            <a:ext cx="487056" cy="11022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Tree>
    <p:custDataLst>
      <p:tags r:id="rId1"/>
    </p:custDataLst>
    <p:extLst>
      <p:ext uri="{BB962C8B-B14F-4D97-AF65-F5344CB8AC3E}">
        <p14:creationId xmlns:p14="http://schemas.microsoft.com/office/powerpoint/2010/main" val="3217624164"/>
      </p:ext>
    </p:extLst>
  </p:cSld>
  <p:clrMapOvr>
    <a:masterClrMapping/>
  </p:clrMapOvr>
  <p:transition advTm="23797"/>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rPr>
              <a:t>复旦大学博士学位论文答辩</a:t>
            </a:r>
            <a:endParaRPr lang="zh-CN" altLang="en-US" b="1" dirty="0">
              <a:solidFill>
                <a:srgbClr val="FFFFFF"/>
              </a:solidFill>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rPr>
              <a:pPr>
                <a:defRPr/>
              </a:pPr>
              <a:t>21</a:t>
            </a:fld>
            <a:endParaRPr lang="zh-CN" altLang="en-US" b="1" dirty="0">
              <a:solidFill>
                <a:srgbClr val="FFFFFF"/>
              </a:solidFill>
            </a:endParaRPr>
          </a:p>
        </p:txBody>
      </p:sp>
      <p:sp>
        <p:nvSpPr>
          <p:cNvPr id="5" name="文本框 4"/>
          <p:cNvSpPr txBox="1"/>
          <p:nvPr/>
        </p:nvSpPr>
        <p:spPr>
          <a:xfrm>
            <a:off x="3755893" y="654116"/>
            <a:ext cx="1005403" cy="584775"/>
          </a:xfrm>
          <a:prstGeom prst="rect">
            <a:avLst/>
          </a:prstGeom>
          <a:noFill/>
        </p:spPr>
        <p:txBody>
          <a:bodyPr wrap="none" rtlCol="0">
            <a:spAutoFit/>
          </a:bodyPr>
          <a:lstStyle/>
          <a:p>
            <a:r>
              <a:rPr lang="zh-CN" altLang="en-US" sz="3200" b="1" dirty="0" smtClean="0">
                <a:latin typeface="黑体" panose="02010609060101010101" pitchFamily="49" charset="-122"/>
                <a:ea typeface="黑体" panose="02010609060101010101" pitchFamily="49" charset="-122"/>
              </a:rPr>
              <a:t>小结</a:t>
            </a:r>
            <a:endParaRPr lang="zh-CN" altLang="en-US" sz="3200" b="1" dirty="0">
              <a:latin typeface="黑体" panose="02010609060101010101" pitchFamily="49" charset="-122"/>
              <a:ea typeface="黑体" panose="02010609060101010101" pitchFamily="49" charset="-122"/>
            </a:endParaRPr>
          </a:p>
        </p:txBody>
      </p:sp>
      <p:sp>
        <p:nvSpPr>
          <p:cNvPr id="7" name="矩形 6"/>
          <p:cNvSpPr/>
          <p:nvPr/>
        </p:nvSpPr>
        <p:spPr>
          <a:xfrm>
            <a:off x="283590" y="1594605"/>
            <a:ext cx="8664467" cy="1754326"/>
          </a:xfrm>
          <a:prstGeom prst="rect">
            <a:avLst/>
          </a:prstGeom>
          <a:ln>
            <a:noFill/>
          </a:ln>
        </p:spPr>
        <p:txBody>
          <a:bodyPr wrap="square">
            <a:spAutoFit/>
          </a:bodyPr>
          <a:lstStyle/>
          <a:p>
            <a:pPr marL="257175" indent="-257175" algn="just">
              <a:lnSpc>
                <a:spcPct val="150000"/>
              </a:lnSpc>
              <a:buFont typeface="Arial" panose="020B0604020202020204" pitchFamily="34" charset="0"/>
              <a:buChar char="•"/>
            </a:pPr>
            <a:r>
              <a:rPr lang="en-US" altLang="zh-CN" sz="2400" b="1" kern="0" dirty="0">
                <a:latin typeface="Times New Roman" panose="02020603050405020304" pitchFamily="18" charset="0"/>
                <a:ea typeface="黑体" panose="02010609060101010101" pitchFamily="49" charset="-122"/>
                <a:cs typeface="Times New Roman" panose="02020603050405020304" pitchFamily="18" charset="0"/>
              </a:rPr>
              <a:t>APC</a:t>
            </a:r>
            <a:r>
              <a:rPr lang="zh-CN" altLang="en-US" sz="2400" b="1" kern="0" dirty="0">
                <a:latin typeface="Times New Roman" panose="02020603050405020304" pitchFamily="18" charset="0"/>
                <a:ea typeface="黑体" panose="02010609060101010101" pitchFamily="49" charset="-122"/>
                <a:cs typeface="Times New Roman" panose="02020603050405020304" pitchFamily="18" charset="0"/>
              </a:rPr>
              <a:t>基因启动子</a:t>
            </a:r>
            <a:r>
              <a:rPr lang="zh-CN" altLang="en-US" sz="2400" b="1" kern="0" dirty="0" smtClean="0">
                <a:latin typeface="Times New Roman" panose="02020603050405020304" pitchFamily="18" charset="0"/>
                <a:ea typeface="黑体" panose="02010609060101010101" pitchFamily="49" charset="-122"/>
                <a:cs typeface="Times New Roman" panose="02020603050405020304" pitchFamily="18" charset="0"/>
              </a:rPr>
              <a:t>区甲基</a:t>
            </a:r>
            <a:r>
              <a:rPr lang="zh-CN" altLang="en-US" sz="2400" b="1" kern="0" dirty="0">
                <a:latin typeface="Times New Roman" panose="02020603050405020304" pitchFamily="18" charset="0"/>
                <a:ea typeface="黑体" panose="02010609060101010101" pitchFamily="49" charset="-122"/>
                <a:cs typeface="Times New Roman" panose="02020603050405020304" pitchFamily="18" charset="0"/>
              </a:rPr>
              <a:t>化</a:t>
            </a:r>
            <a:r>
              <a:rPr lang="zh-CN" altLang="en-US" sz="2400" b="1" kern="0" dirty="0" smtClean="0">
                <a:latin typeface="Times New Roman" panose="02020603050405020304" pitchFamily="18" charset="0"/>
                <a:ea typeface="黑体" panose="02010609060101010101" pitchFamily="49" charset="-122"/>
                <a:cs typeface="Times New Roman" panose="02020603050405020304" pitchFamily="18" charset="0"/>
              </a:rPr>
              <a:t>与非小细胞肺癌 </a:t>
            </a:r>
            <a:r>
              <a:rPr lang="en-US" altLang="zh-CN" sz="2400" b="1" kern="0" dirty="0" smtClean="0">
                <a:latin typeface="Times New Roman" panose="02020603050405020304" pitchFamily="18" charset="0"/>
                <a:ea typeface="黑体" panose="02010609060101010101" pitchFamily="49" charset="-122"/>
                <a:cs typeface="Times New Roman" panose="02020603050405020304" pitchFamily="18" charset="0"/>
              </a:rPr>
              <a:t>(NSCLC) </a:t>
            </a:r>
            <a:r>
              <a:rPr lang="zh-CN" altLang="en-US" sz="2400" b="1" kern="0" dirty="0" smtClean="0">
                <a:latin typeface="Times New Roman" panose="02020603050405020304" pitchFamily="18" charset="0"/>
                <a:ea typeface="黑体" panose="02010609060101010101" pitchFamily="49" charset="-122"/>
                <a:cs typeface="Times New Roman" panose="02020603050405020304" pitchFamily="18" charset="0"/>
              </a:rPr>
              <a:t>显著</a:t>
            </a:r>
            <a:r>
              <a:rPr lang="zh-CN" altLang="en-US" sz="2400" b="1" kern="0" dirty="0">
                <a:latin typeface="Times New Roman" panose="02020603050405020304" pitchFamily="18" charset="0"/>
                <a:ea typeface="黑体" panose="02010609060101010101" pitchFamily="49" charset="-122"/>
                <a:cs typeface="Times New Roman" panose="02020603050405020304" pitchFamily="18" charset="0"/>
              </a:rPr>
              <a:t>相关</a:t>
            </a:r>
            <a:endParaRPr lang="en-US" altLang="zh-CN" sz="2400" b="1" kern="0" dirty="0">
              <a:latin typeface="Times New Roman" panose="02020603050405020304" pitchFamily="18" charset="0"/>
              <a:ea typeface="黑体" panose="02010609060101010101" pitchFamily="49" charset="-122"/>
              <a:cs typeface="Times New Roman" panose="02020603050405020304" pitchFamily="18" charset="0"/>
            </a:endParaRPr>
          </a:p>
          <a:p>
            <a:pPr marL="257175" indent="-257175" algn="just">
              <a:lnSpc>
                <a:spcPct val="150000"/>
              </a:lnSpc>
              <a:buFont typeface="Arial" panose="020B0604020202020204" pitchFamily="34" charset="0"/>
              <a:buChar char="•"/>
            </a:pPr>
            <a:r>
              <a:rPr lang="en-US" altLang="zh-CN" sz="2400" b="1" kern="0" dirty="0" smtClean="0">
                <a:latin typeface="Times New Roman" panose="02020603050405020304" pitchFamily="18" charset="0"/>
                <a:ea typeface="黑体" panose="02010609060101010101" pitchFamily="49" charset="-122"/>
                <a:cs typeface="Times New Roman" panose="02020603050405020304" pitchFamily="18" charset="0"/>
              </a:rPr>
              <a:t>APC</a:t>
            </a:r>
            <a:r>
              <a:rPr lang="zh-CN" altLang="en-US" sz="2400" b="1" kern="0" dirty="0">
                <a:latin typeface="Times New Roman" panose="02020603050405020304" pitchFamily="18" charset="0"/>
                <a:ea typeface="黑体" panose="02010609060101010101" pitchFamily="49" charset="-122"/>
                <a:cs typeface="Times New Roman" panose="02020603050405020304" pitchFamily="18" charset="0"/>
              </a:rPr>
              <a:t>甲基</a:t>
            </a:r>
            <a:r>
              <a:rPr lang="zh-CN" altLang="en-US" sz="2400" b="1" kern="0" dirty="0" smtClean="0">
                <a:latin typeface="Times New Roman" panose="02020603050405020304" pitchFamily="18" charset="0"/>
                <a:ea typeface="黑体" panose="02010609060101010101" pitchFamily="49" charset="-122"/>
                <a:cs typeface="Times New Roman" panose="02020603050405020304" pitchFamily="18" charset="0"/>
              </a:rPr>
              <a:t>化对</a:t>
            </a:r>
            <a:r>
              <a:rPr lang="en-US" altLang="zh-CN" sz="2400" b="1" kern="0" dirty="0" smtClean="0">
                <a:latin typeface="Times New Roman" panose="02020603050405020304" pitchFamily="18" charset="0"/>
                <a:ea typeface="黑体" panose="02010609060101010101" pitchFamily="49" charset="-122"/>
                <a:cs typeface="Times New Roman" panose="02020603050405020304" pitchFamily="18" charset="0"/>
              </a:rPr>
              <a:t>NSCLC</a:t>
            </a:r>
            <a:r>
              <a:rPr lang="zh-CN" altLang="en-US" sz="2400" b="1" kern="0" dirty="0" smtClean="0">
                <a:latin typeface="Times New Roman" panose="02020603050405020304" pitchFamily="18" charset="0"/>
                <a:ea typeface="黑体" panose="02010609060101010101" pitchFamily="49" charset="-122"/>
                <a:cs typeface="Times New Roman" panose="02020603050405020304" pitchFamily="18" charset="0"/>
              </a:rPr>
              <a:t>的辅助诊断</a:t>
            </a:r>
            <a:r>
              <a:rPr lang="zh-CN" altLang="en-US" sz="2400" b="1" kern="0" dirty="0">
                <a:latin typeface="Times New Roman" panose="02020603050405020304" pitchFamily="18" charset="0"/>
                <a:ea typeface="黑体" panose="02010609060101010101" pitchFamily="49" charset="-122"/>
                <a:cs typeface="Times New Roman" panose="02020603050405020304" pitchFamily="18" charset="0"/>
              </a:rPr>
              <a:t>存在大量</a:t>
            </a:r>
            <a:r>
              <a:rPr lang="zh-CN" altLang="en-US" sz="2400" b="1" kern="0" dirty="0" smtClean="0">
                <a:latin typeface="Times New Roman" panose="02020603050405020304" pitchFamily="18" charset="0"/>
                <a:ea typeface="黑体" panose="02010609060101010101" pitchFamily="49" charset="-122"/>
                <a:cs typeface="Times New Roman" panose="02020603050405020304" pitchFamily="18" charset="0"/>
              </a:rPr>
              <a:t>影响因素</a:t>
            </a:r>
            <a:endParaRPr lang="en-US" altLang="zh-CN" sz="2400" b="1" kern="0" dirty="0" smtClean="0">
              <a:latin typeface="Times New Roman" panose="02020603050405020304" pitchFamily="18" charset="0"/>
              <a:ea typeface="黑体" panose="02010609060101010101" pitchFamily="49" charset="-122"/>
              <a:cs typeface="Times New Roman" panose="02020603050405020304" pitchFamily="18" charset="0"/>
            </a:endParaRPr>
          </a:p>
          <a:p>
            <a:pPr marL="257175" indent="-257175" algn="just">
              <a:lnSpc>
                <a:spcPct val="150000"/>
              </a:lnSpc>
              <a:buFont typeface="Arial" panose="020B0604020202020204" pitchFamily="34" charset="0"/>
              <a:buChar char="•"/>
            </a:pPr>
            <a:r>
              <a:rPr lang="zh-CN" altLang="en-US" sz="2400" b="1" kern="0" dirty="0" smtClean="0">
                <a:latin typeface="Times New Roman" panose="02020603050405020304" pitchFamily="18" charset="0"/>
                <a:ea typeface="黑体" panose="02010609060101010101" pitchFamily="49" charset="-122"/>
                <a:cs typeface="Times New Roman" panose="02020603050405020304" pitchFamily="18" charset="0"/>
              </a:rPr>
              <a:t>单基因</a:t>
            </a:r>
            <a:r>
              <a:rPr lang="en-US" altLang="zh-CN" sz="2400" b="1" kern="0" dirty="0" smtClean="0">
                <a:latin typeface="Times New Roman" panose="02020603050405020304" pitchFamily="18" charset="0"/>
                <a:ea typeface="黑体" panose="02010609060101010101" pitchFamily="49" charset="-122"/>
                <a:cs typeface="Times New Roman" panose="02020603050405020304" pitchFamily="18" charset="0"/>
              </a:rPr>
              <a:t>DNA</a:t>
            </a:r>
            <a:r>
              <a:rPr lang="zh-CN" altLang="en-US" sz="2400" b="1" kern="0" dirty="0" smtClean="0">
                <a:latin typeface="Times New Roman" panose="02020603050405020304" pitchFamily="18" charset="0"/>
                <a:ea typeface="黑体" panose="02010609060101010101" pitchFamily="49" charset="-122"/>
                <a:cs typeface="Times New Roman" panose="02020603050405020304" pitchFamily="18" charset="0"/>
              </a:rPr>
              <a:t>甲基</a:t>
            </a:r>
            <a:r>
              <a:rPr lang="zh-CN" altLang="en-US" sz="2400" b="1" kern="0" dirty="0">
                <a:latin typeface="Times New Roman" panose="02020603050405020304" pitchFamily="18" charset="0"/>
                <a:ea typeface="黑体" panose="02010609060101010101" pitchFamily="49" charset="-122"/>
                <a:cs typeface="Times New Roman" panose="02020603050405020304" pitchFamily="18" charset="0"/>
              </a:rPr>
              <a:t>化对于</a:t>
            </a:r>
            <a:r>
              <a:rPr lang="en-US" altLang="zh-CN" sz="2400" b="1" kern="0" dirty="0">
                <a:latin typeface="Times New Roman" panose="02020603050405020304" pitchFamily="18" charset="0"/>
                <a:ea typeface="黑体" panose="02010609060101010101" pitchFamily="49" charset="-122"/>
                <a:cs typeface="Times New Roman" panose="02020603050405020304" pitchFamily="18" charset="0"/>
              </a:rPr>
              <a:t>NSCLC</a:t>
            </a:r>
            <a:r>
              <a:rPr lang="zh-CN" altLang="en-US" sz="2400" b="1" kern="0" dirty="0">
                <a:latin typeface="Times New Roman" panose="02020603050405020304" pitchFamily="18" charset="0"/>
                <a:ea typeface="黑体" panose="02010609060101010101" pitchFamily="49" charset="-122"/>
                <a:cs typeface="Times New Roman" panose="02020603050405020304" pitchFamily="18" charset="0"/>
              </a:rPr>
              <a:t>仅具</a:t>
            </a:r>
            <a:r>
              <a:rPr lang="zh-CN" altLang="en-US" sz="2400" b="1" kern="0" dirty="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中等水平</a:t>
            </a:r>
            <a:r>
              <a:rPr lang="zh-CN" altLang="en-US" sz="2400" b="1" kern="0" dirty="0">
                <a:latin typeface="Times New Roman" panose="02020603050405020304" pitchFamily="18" charset="0"/>
                <a:ea typeface="黑体" panose="02010609060101010101" pitchFamily="49" charset="-122"/>
                <a:cs typeface="Times New Roman" panose="02020603050405020304" pitchFamily="18" charset="0"/>
              </a:rPr>
              <a:t>的诊断</a:t>
            </a:r>
            <a:r>
              <a:rPr lang="zh-CN" altLang="en-US" sz="2400" b="1" kern="0" dirty="0" smtClean="0">
                <a:latin typeface="Times New Roman" panose="02020603050405020304" pitchFamily="18" charset="0"/>
                <a:ea typeface="黑体" panose="02010609060101010101" pitchFamily="49" charset="-122"/>
                <a:cs typeface="Times New Roman" panose="02020603050405020304" pitchFamily="18" charset="0"/>
              </a:rPr>
              <a:t>能力</a:t>
            </a:r>
            <a:endParaRPr lang="en-US" altLang="zh-CN" sz="2400" b="1" kern="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Text Box 15"/>
          <p:cNvSpPr txBox="1">
            <a:spLocks noChangeArrowheads="1"/>
          </p:cNvSpPr>
          <p:nvPr/>
        </p:nvSpPr>
        <p:spPr bwMode="auto">
          <a:xfrm>
            <a:off x="0" y="6482853"/>
            <a:ext cx="3902351" cy="307777"/>
          </a:xfrm>
          <a:prstGeom prst="rect">
            <a:avLst/>
          </a:prstGeom>
          <a:noFill/>
          <a:ln w="9525" algn="ctr">
            <a:noFill/>
            <a:miter lim="800000"/>
            <a:headEnd/>
            <a:tailEnd/>
          </a:ln>
          <a:effectLst/>
        </p:spPr>
        <p:txBody>
          <a:bodyPr wrap="square">
            <a:spAutoFit/>
          </a:bodyPr>
          <a:lstStyle/>
          <a:p>
            <a:r>
              <a:rPr lang="en-US" altLang="zh-CN" sz="1400" b="1" dirty="0">
                <a:latin typeface="华文楷体" panose="02010600040101010101" pitchFamily="2" charset="-122"/>
                <a:ea typeface="华文楷体" panose="02010600040101010101" pitchFamily="2" charset="-122"/>
              </a:rPr>
              <a:t>DNA</a:t>
            </a:r>
            <a:r>
              <a:rPr lang="zh-CN" altLang="zh-CN" sz="1400" b="1" dirty="0">
                <a:latin typeface="华文楷体" panose="02010600040101010101" pitchFamily="2" charset="-122"/>
                <a:ea typeface="华文楷体" panose="02010600040101010101" pitchFamily="2" charset="-122"/>
              </a:rPr>
              <a:t>甲基化标记物在肺癌诊断中的机遇和挑战</a:t>
            </a:r>
            <a:endParaRPr lang="zh-CN" altLang="en-US" sz="1400" b="1" dirty="0">
              <a:latin typeface="华文楷体" panose="02010600040101010101" pitchFamily="2" charset="-122"/>
              <a:ea typeface="华文楷体" panose="02010600040101010101" pitchFamily="2" charset="-122"/>
            </a:endParaRPr>
          </a:p>
        </p:txBody>
      </p:sp>
      <p:sp>
        <p:nvSpPr>
          <p:cNvPr id="10" name="矩形 9"/>
          <p:cNvSpPr/>
          <p:nvPr/>
        </p:nvSpPr>
        <p:spPr>
          <a:xfrm>
            <a:off x="2872505" y="4166100"/>
            <a:ext cx="3072087" cy="830997"/>
          </a:xfrm>
          <a:prstGeom prst="rect">
            <a:avLst/>
          </a:prstGeom>
        </p:spPr>
        <p:txBody>
          <a:bodyPr wrap="square">
            <a:spAutoFit/>
          </a:bodyPr>
          <a:lstStyle/>
          <a:p>
            <a:pPr algn="ctr">
              <a:lnSpc>
                <a:spcPct val="150000"/>
              </a:lnSpc>
            </a:pPr>
            <a:r>
              <a:rPr lang="zh-CN" altLang="en-US" sz="3200" b="1" dirty="0" smtClean="0">
                <a:solidFill>
                  <a:srgbClr val="FF0000"/>
                </a:solidFill>
              </a:rPr>
              <a:t>多位点预测</a:t>
            </a:r>
            <a:endParaRPr lang="zh-CN" altLang="en-US" sz="3200" b="1" dirty="0">
              <a:solidFill>
                <a:srgbClr val="FF0000"/>
              </a:solidFill>
            </a:endParaRPr>
          </a:p>
        </p:txBody>
      </p:sp>
      <p:sp>
        <p:nvSpPr>
          <p:cNvPr id="11" name="右箭头 10"/>
          <p:cNvSpPr/>
          <p:nvPr/>
        </p:nvSpPr>
        <p:spPr>
          <a:xfrm rot="5400000">
            <a:off x="4345282" y="3126215"/>
            <a:ext cx="126535" cy="1656071"/>
          </a:xfrm>
          <a:prstGeom prst="rightArrow">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Tree>
    <p:extLst>
      <p:ext uri="{BB962C8B-B14F-4D97-AF65-F5344CB8AC3E}">
        <p14:creationId xmlns:p14="http://schemas.microsoft.com/office/powerpoint/2010/main" val="733811434"/>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dirty="0" smtClean="0"/>
              <a:t>复旦大学博士学位论文答辩</a:t>
            </a:r>
            <a:endParaRPr lang="zh-CN" altLang="en-US" b="1" dirty="0"/>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pPr>
                <a:defRPr/>
              </a:pPr>
              <a:t>22</a:t>
            </a:fld>
            <a:endParaRPr lang="zh-CN" altLang="en-US" b="1" dirty="0"/>
          </a:p>
        </p:txBody>
      </p:sp>
      <p:grpSp>
        <p:nvGrpSpPr>
          <p:cNvPr id="5" name="Group 7"/>
          <p:cNvGrpSpPr>
            <a:grpSpLocks/>
          </p:cNvGrpSpPr>
          <p:nvPr/>
        </p:nvGrpSpPr>
        <p:grpSpPr bwMode="auto">
          <a:xfrm>
            <a:off x="359091" y="2623190"/>
            <a:ext cx="719899" cy="633922"/>
            <a:chOff x="3174" y="2656"/>
            <a:chExt cx="1549" cy="1351"/>
          </a:xfrm>
        </p:grpSpPr>
        <p:sp>
          <p:nvSpPr>
            <p:cNvPr id="6"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7"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8"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grpSp>
      <p:grpSp>
        <p:nvGrpSpPr>
          <p:cNvPr id="9" name="Group 7"/>
          <p:cNvGrpSpPr>
            <a:grpSpLocks/>
          </p:cNvGrpSpPr>
          <p:nvPr/>
        </p:nvGrpSpPr>
        <p:grpSpPr bwMode="auto">
          <a:xfrm>
            <a:off x="359091" y="1840181"/>
            <a:ext cx="719899" cy="633922"/>
            <a:chOff x="3174" y="2656"/>
            <a:chExt cx="1549" cy="1351"/>
          </a:xfrm>
        </p:grpSpPr>
        <p:sp>
          <p:nvSpPr>
            <p:cNvPr id="10"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latin typeface="Times New Roman" pitchFamily="18" charset="0"/>
                <a:ea typeface="宋体" pitchFamily="2" charset="-122"/>
                <a:cs typeface="Times New Roman" pitchFamily="18" charset="0"/>
              </a:endParaRPr>
            </a:p>
          </p:txBody>
        </p:sp>
        <p:sp>
          <p:nvSpPr>
            <p:cNvPr id="11"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latin typeface="Times New Roman" pitchFamily="18" charset="0"/>
                <a:ea typeface="宋体" pitchFamily="2" charset="-122"/>
                <a:cs typeface="Times New Roman" pitchFamily="18" charset="0"/>
              </a:endParaRPr>
            </a:p>
          </p:txBody>
        </p:sp>
        <p:sp>
          <p:nvSpPr>
            <p:cNvPr id="12"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latin typeface="Times New Roman" pitchFamily="18" charset="0"/>
                <a:ea typeface="宋体" pitchFamily="2" charset="-122"/>
                <a:cs typeface="Times New Roman" pitchFamily="18" charset="0"/>
              </a:endParaRPr>
            </a:p>
          </p:txBody>
        </p:sp>
      </p:grpSp>
      <p:sp>
        <p:nvSpPr>
          <p:cNvPr id="13" name="Line 11"/>
          <p:cNvSpPr>
            <a:spLocks noChangeShapeType="1"/>
          </p:cNvSpPr>
          <p:nvPr/>
        </p:nvSpPr>
        <p:spPr bwMode="auto">
          <a:xfrm flipV="1">
            <a:off x="782020" y="1628050"/>
            <a:ext cx="7482414" cy="4539"/>
          </a:xfrm>
          <a:prstGeom prst="line">
            <a:avLst/>
          </a:prstGeom>
          <a:noFill/>
          <a:ln w="25400">
            <a:solidFill>
              <a:srgbClr val="C0C0C0"/>
            </a:solidFill>
            <a:prstDash val="sysDot"/>
            <a:round/>
            <a:headEnd/>
            <a:tailEnd type="oval" w="med" len="med"/>
          </a:ln>
        </p:spPr>
        <p:txBody>
          <a:bodyPr wrap="none" anchor="ctr"/>
          <a:lstStyle/>
          <a:p>
            <a:endParaRPr lang="zh-CN" altLang="en-US" sz="2400" b="1" dirty="0">
              <a:latin typeface="Times New Roman" pitchFamily="18" charset="0"/>
              <a:ea typeface="宋体" pitchFamily="2" charset="-122"/>
              <a:cs typeface="Times New Roman" pitchFamily="18" charset="0"/>
            </a:endParaRPr>
          </a:p>
        </p:txBody>
      </p:sp>
      <p:sp>
        <p:nvSpPr>
          <p:cNvPr id="14" name="Text Box 12"/>
          <p:cNvSpPr txBox="1">
            <a:spLocks noChangeArrowheads="1"/>
          </p:cNvSpPr>
          <p:nvPr/>
        </p:nvSpPr>
        <p:spPr bwMode="auto">
          <a:xfrm>
            <a:off x="1159647" y="915301"/>
            <a:ext cx="2525046" cy="492443"/>
          </a:xfrm>
          <a:prstGeom prst="rect">
            <a:avLst/>
          </a:prstGeom>
          <a:noFill/>
          <a:ln w="9525" algn="ctr">
            <a:noFill/>
            <a:miter lim="800000"/>
            <a:headEnd/>
            <a:tailEnd/>
          </a:ln>
        </p:spPr>
        <p:txBody>
          <a:bodyPr wrap="square">
            <a:spAutoFit/>
          </a:bodyPr>
          <a:lstStyle/>
          <a:p>
            <a:pPr eaLnBrk="0" hangingPunct="0"/>
            <a:r>
              <a:rPr lang="zh-CN" altLang="en-US"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rPr>
              <a:t>研究背景</a:t>
            </a:r>
            <a:endParaRPr lang="en-US" altLang="zh-CN"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endParaRPr>
          </a:p>
        </p:txBody>
      </p:sp>
      <p:sp>
        <p:nvSpPr>
          <p:cNvPr id="15" name="Line 14"/>
          <p:cNvSpPr>
            <a:spLocks noChangeShapeType="1"/>
          </p:cNvSpPr>
          <p:nvPr/>
        </p:nvSpPr>
        <p:spPr bwMode="auto">
          <a:xfrm>
            <a:off x="799355" y="2462608"/>
            <a:ext cx="7482414" cy="9078"/>
          </a:xfrm>
          <a:prstGeom prst="line">
            <a:avLst/>
          </a:prstGeom>
          <a:noFill/>
          <a:ln w="25400">
            <a:solidFill>
              <a:srgbClr val="C0C0C0"/>
            </a:solidFill>
            <a:prstDash val="sysDot"/>
            <a:round/>
            <a:headEnd/>
            <a:tailEnd type="oval" w="med" len="med"/>
          </a:ln>
        </p:spPr>
        <p:txBody>
          <a:bodyPr wrap="none" anchor="ctr"/>
          <a:lstStyle/>
          <a:p>
            <a:endParaRPr lang="zh-CN" altLang="en-US" sz="2400" b="1">
              <a:latin typeface="Times New Roman" pitchFamily="18" charset="0"/>
              <a:ea typeface="宋体" pitchFamily="2" charset="-122"/>
              <a:cs typeface="Times New Roman" pitchFamily="18" charset="0"/>
            </a:endParaRPr>
          </a:p>
        </p:txBody>
      </p:sp>
      <p:sp>
        <p:nvSpPr>
          <p:cNvPr id="16" name="Text Box 15"/>
          <p:cNvSpPr txBox="1">
            <a:spLocks noChangeArrowheads="1"/>
          </p:cNvSpPr>
          <p:nvPr/>
        </p:nvSpPr>
        <p:spPr bwMode="auto">
          <a:xfrm>
            <a:off x="1031830" y="2052774"/>
            <a:ext cx="6928614" cy="461665"/>
          </a:xfrm>
          <a:prstGeom prst="rect">
            <a:avLst/>
          </a:prstGeom>
          <a:noFill/>
          <a:ln w="9525" algn="ctr">
            <a:noFill/>
            <a:miter lim="800000"/>
            <a:headEnd/>
            <a:tailEnd/>
          </a:ln>
          <a:effectLst/>
        </p:spPr>
        <p:txBody>
          <a:bodyPr wrap="square">
            <a:spAutoFit/>
          </a:bodyPr>
          <a:lstStyle/>
          <a:p>
            <a:r>
              <a:rPr lang="en-US" altLang="zh-CN" sz="2400" b="1" dirty="0">
                <a:solidFill>
                  <a:schemeClr val="bg1">
                    <a:lumMod val="50000"/>
                    <a:lumOff val="50000"/>
                  </a:schemeClr>
                </a:solidFill>
                <a:latin typeface="华文楷体" panose="02010600040101010101" pitchFamily="2" charset="-122"/>
                <a:ea typeface="华文楷体" panose="02010600040101010101" pitchFamily="2" charset="-122"/>
              </a:rPr>
              <a:t>DNA</a:t>
            </a:r>
            <a:r>
              <a:rPr lang="zh-CN" altLang="zh-CN" sz="2400" b="1" dirty="0">
                <a:solidFill>
                  <a:schemeClr val="bg1">
                    <a:lumMod val="50000"/>
                    <a:lumOff val="50000"/>
                  </a:schemeClr>
                </a:solidFill>
                <a:latin typeface="华文楷体" panose="02010600040101010101" pitchFamily="2" charset="-122"/>
                <a:ea typeface="华文楷体" panose="02010600040101010101" pitchFamily="2" charset="-122"/>
              </a:rPr>
              <a:t>甲基化标记物在肺癌诊断中的机遇和挑战</a:t>
            </a:r>
            <a:endParaRPr lang="zh-CN" altLang="en-US" sz="2400" b="1" dirty="0">
              <a:solidFill>
                <a:schemeClr val="bg1">
                  <a:lumMod val="50000"/>
                  <a:lumOff val="50000"/>
                </a:schemeClr>
              </a:solidFill>
              <a:latin typeface="华文楷体" panose="02010600040101010101" pitchFamily="2" charset="-122"/>
              <a:ea typeface="华文楷体" panose="02010600040101010101" pitchFamily="2" charset="-122"/>
            </a:endParaRPr>
          </a:p>
        </p:txBody>
      </p:sp>
      <p:sp>
        <p:nvSpPr>
          <p:cNvPr id="17" name="Text Box 16"/>
          <p:cNvSpPr txBox="1">
            <a:spLocks noChangeArrowheads="1"/>
          </p:cNvSpPr>
          <p:nvPr/>
        </p:nvSpPr>
        <p:spPr bwMode="gray">
          <a:xfrm>
            <a:off x="479825" y="1950944"/>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latin typeface="Times New Roman" pitchFamily="18" charset="0"/>
                <a:ea typeface="宋体" pitchFamily="2" charset="-122"/>
                <a:cs typeface="Times New Roman" pitchFamily="18" charset="0"/>
              </a:rPr>
              <a:t>2</a:t>
            </a:r>
          </a:p>
        </p:txBody>
      </p:sp>
      <p:grpSp>
        <p:nvGrpSpPr>
          <p:cNvPr id="18" name="Group 21"/>
          <p:cNvGrpSpPr>
            <a:grpSpLocks/>
          </p:cNvGrpSpPr>
          <p:nvPr/>
        </p:nvGrpSpPr>
        <p:grpSpPr bwMode="auto">
          <a:xfrm>
            <a:off x="359091" y="3484430"/>
            <a:ext cx="719899" cy="633922"/>
            <a:chOff x="3174" y="2656"/>
            <a:chExt cx="1549" cy="1351"/>
          </a:xfrm>
        </p:grpSpPr>
        <p:sp>
          <p:nvSpPr>
            <p:cNvPr id="19"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20"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21"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grpSp>
      <p:sp>
        <p:nvSpPr>
          <p:cNvPr id="22" name="Line 25"/>
          <p:cNvSpPr>
            <a:spLocks noChangeShapeType="1"/>
          </p:cNvSpPr>
          <p:nvPr/>
        </p:nvSpPr>
        <p:spPr bwMode="auto">
          <a:xfrm flipV="1">
            <a:off x="845145" y="3215641"/>
            <a:ext cx="7414391" cy="24208"/>
          </a:xfrm>
          <a:prstGeom prst="line">
            <a:avLst/>
          </a:prstGeom>
          <a:noFill/>
          <a:ln w="25400">
            <a:solidFill>
              <a:srgbClr val="C0C0C0"/>
            </a:solidFill>
            <a:prstDash val="sysDot"/>
            <a:round/>
            <a:headEnd/>
            <a:tailEnd type="oval" w="med" len="me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23" name="Text Box 27"/>
          <p:cNvSpPr txBox="1">
            <a:spLocks noChangeArrowheads="1"/>
          </p:cNvSpPr>
          <p:nvPr/>
        </p:nvSpPr>
        <p:spPr bwMode="gray">
          <a:xfrm>
            <a:off x="479825" y="2790760"/>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solidFill>
                  <a:schemeClr val="bg1">
                    <a:lumMod val="50000"/>
                    <a:lumOff val="50000"/>
                  </a:schemeClr>
                </a:solidFill>
                <a:latin typeface="Times New Roman" pitchFamily="18" charset="0"/>
                <a:ea typeface="宋体" pitchFamily="2" charset="-122"/>
                <a:cs typeface="Times New Roman" pitchFamily="18" charset="0"/>
              </a:rPr>
              <a:t>3</a:t>
            </a:r>
          </a:p>
        </p:txBody>
      </p:sp>
      <p:sp>
        <p:nvSpPr>
          <p:cNvPr id="24" name="Line 28"/>
          <p:cNvSpPr>
            <a:spLocks noChangeShapeType="1"/>
          </p:cNvSpPr>
          <p:nvPr/>
        </p:nvSpPr>
        <p:spPr bwMode="auto">
          <a:xfrm flipV="1">
            <a:off x="845144" y="4091384"/>
            <a:ext cx="7380381" cy="10590"/>
          </a:xfrm>
          <a:prstGeom prst="line">
            <a:avLst/>
          </a:prstGeom>
          <a:noFill/>
          <a:ln w="25400">
            <a:solidFill>
              <a:srgbClr val="C0C0C0"/>
            </a:solidFill>
            <a:prstDash val="sysDot"/>
            <a:round/>
            <a:headEnd/>
            <a:tailEnd type="oval" w="med" len="me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25" name="Text Box 30"/>
          <p:cNvSpPr txBox="1">
            <a:spLocks noChangeArrowheads="1"/>
          </p:cNvSpPr>
          <p:nvPr/>
        </p:nvSpPr>
        <p:spPr bwMode="gray">
          <a:xfrm>
            <a:off x="479825" y="3630576"/>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solidFill>
                  <a:schemeClr val="bg1">
                    <a:lumMod val="50000"/>
                    <a:lumOff val="50000"/>
                  </a:schemeClr>
                </a:solidFill>
                <a:latin typeface="Times New Roman" pitchFamily="18" charset="0"/>
                <a:ea typeface="宋体" pitchFamily="2" charset="-122"/>
                <a:cs typeface="Times New Roman" pitchFamily="18" charset="0"/>
              </a:rPr>
              <a:t>4</a:t>
            </a:r>
          </a:p>
        </p:txBody>
      </p:sp>
      <p:sp>
        <p:nvSpPr>
          <p:cNvPr id="26" name="Text Box 15"/>
          <p:cNvSpPr txBox="1">
            <a:spLocks noChangeArrowheads="1"/>
          </p:cNvSpPr>
          <p:nvPr/>
        </p:nvSpPr>
        <p:spPr bwMode="auto">
          <a:xfrm>
            <a:off x="981030" y="2841249"/>
            <a:ext cx="7007520" cy="461665"/>
          </a:xfrm>
          <a:prstGeom prst="rect">
            <a:avLst/>
          </a:prstGeom>
          <a:noFill/>
          <a:ln w="9525" algn="ctr">
            <a:noFill/>
            <a:miter lim="800000"/>
            <a:headEnd/>
            <a:tailEnd/>
          </a:ln>
          <a:effectLst/>
        </p:spPr>
        <p:txBody>
          <a:bodyPr wrap="square">
            <a:spAutoFit/>
          </a:bodyPr>
          <a:lstStyle>
            <a:defPPr>
              <a:defRPr lang="zh-CN"/>
            </a:defPPr>
            <a:lvl1pPr>
              <a:defRPr sz="2400" b="1">
                <a:latin typeface="华文楷体" panose="02010600040101010101" pitchFamily="2" charset="-122"/>
                <a:ea typeface="华文楷体" panose="02010600040101010101" pitchFamily="2" charset="-122"/>
              </a:defRPr>
            </a:lvl1pPr>
          </a:lstStyle>
          <a:p>
            <a:r>
              <a:rPr lang="zh-CN" altLang="zh-CN" dirty="0"/>
              <a:t>基于跨平台甲基化芯片数据建立肺癌早期诊断模型</a:t>
            </a:r>
            <a:endParaRPr lang="zh-CN" altLang="en-US" dirty="0"/>
          </a:p>
        </p:txBody>
      </p:sp>
      <p:sp>
        <p:nvSpPr>
          <p:cNvPr id="27" name="Text Box 15"/>
          <p:cNvSpPr txBox="1">
            <a:spLocks noChangeArrowheads="1"/>
          </p:cNvSpPr>
          <p:nvPr/>
        </p:nvSpPr>
        <p:spPr bwMode="auto">
          <a:xfrm>
            <a:off x="981030" y="3728353"/>
            <a:ext cx="7099059" cy="461665"/>
          </a:xfrm>
          <a:prstGeom prst="rect">
            <a:avLst/>
          </a:prstGeom>
          <a:noFill/>
          <a:ln w="9525" algn="ctr">
            <a:noFill/>
            <a:miter lim="800000"/>
            <a:headEnd/>
            <a:tailEnd/>
          </a:ln>
          <a:effectLst/>
        </p:spPr>
        <p:txBody>
          <a:bodyPr wrap="square">
            <a:spAutoFit/>
          </a:bodyPr>
          <a:lstStyle/>
          <a:p>
            <a:r>
              <a:rPr lang="zh-CN" altLang="en-US" sz="2400" b="1" dirty="0">
                <a:solidFill>
                  <a:schemeClr val="bg1">
                    <a:lumMod val="50000"/>
                    <a:lumOff val="50000"/>
                  </a:schemeClr>
                </a:solidFill>
                <a:latin typeface="华文楷体" panose="02010600040101010101" pitchFamily="2" charset="-122"/>
                <a:ea typeface="华文楷体" panose="02010600040101010101" pitchFamily="2" charset="-122"/>
              </a:rPr>
              <a:t>全基因组甲基化图谱揭示泛癌甲基化特征</a:t>
            </a:r>
          </a:p>
        </p:txBody>
      </p:sp>
      <p:grpSp>
        <p:nvGrpSpPr>
          <p:cNvPr id="28" name="Group 7"/>
          <p:cNvGrpSpPr>
            <a:grpSpLocks/>
          </p:cNvGrpSpPr>
          <p:nvPr/>
        </p:nvGrpSpPr>
        <p:grpSpPr bwMode="auto">
          <a:xfrm>
            <a:off x="359091" y="1028750"/>
            <a:ext cx="719899" cy="633922"/>
            <a:chOff x="3174" y="2656"/>
            <a:chExt cx="1549" cy="1351"/>
          </a:xfrm>
        </p:grpSpPr>
        <p:sp>
          <p:nvSpPr>
            <p:cNvPr id="29"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30"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31" name="AutoShape 10"/>
            <p:cNvSpPr>
              <a:spLocks noChangeArrowheads="1"/>
            </p:cNvSpPr>
            <p:nvPr/>
          </p:nvSpPr>
          <p:spPr bwMode="gray">
            <a:xfrm>
              <a:off x="3264" y="2737"/>
              <a:ext cx="1349" cy="1167"/>
            </a:xfrm>
            <a:prstGeom prst="hexagon">
              <a:avLst>
                <a:gd name="adj" fmla="val 28896"/>
                <a:gd name="vf" fmla="val 115470"/>
              </a:avLst>
            </a:prstGeom>
            <a:solidFill>
              <a:srgbClr val="0070C0"/>
            </a:solidFill>
            <a:ln w="9525">
              <a:solidFill>
                <a:schemeClr val="tx1"/>
              </a:solidFill>
              <a:miter lim="800000"/>
              <a:headEnd/>
              <a:tailEnd/>
            </a:ln>
            <a:effectLst/>
          </p:spPr>
          <p:txBody>
            <a:bodyPr wrap="none" anchor="ctr"/>
            <a:lstStyle/>
            <a:p>
              <a:pPr>
                <a:defRPr/>
              </a:pPr>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grpSp>
      <p:sp>
        <p:nvSpPr>
          <p:cNvPr id="32" name="Text Box 16"/>
          <p:cNvSpPr txBox="1">
            <a:spLocks noChangeArrowheads="1"/>
          </p:cNvSpPr>
          <p:nvPr/>
        </p:nvSpPr>
        <p:spPr bwMode="gray">
          <a:xfrm>
            <a:off x="479826" y="1111128"/>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solidFill>
                  <a:schemeClr val="bg1">
                    <a:lumMod val="50000"/>
                    <a:lumOff val="50000"/>
                  </a:schemeClr>
                </a:solidFill>
                <a:latin typeface="Times New Roman" pitchFamily="18" charset="0"/>
                <a:ea typeface="宋体" pitchFamily="2" charset="-122"/>
                <a:cs typeface="Times New Roman" pitchFamily="18" charset="0"/>
              </a:rPr>
              <a:t>1</a:t>
            </a:r>
          </a:p>
        </p:txBody>
      </p:sp>
      <p:sp>
        <p:nvSpPr>
          <p:cNvPr id="33" name="Text Box 12"/>
          <p:cNvSpPr txBox="1">
            <a:spLocks noChangeArrowheads="1"/>
          </p:cNvSpPr>
          <p:nvPr/>
        </p:nvSpPr>
        <p:spPr bwMode="auto">
          <a:xfrm>
            <a:off x="1159647" y="1621558"/>
            <a:ext cx="2139458" cy="492443"/>
          </a:xfrm>
          <a:prstGeom prst="rect">
            <a:avLst/>
          </a:prstGeom>
          <a:noFill/>
          <a:ln w="9525" algn="ctr">
            <a:noFill/>
            <a:miter lim="800000"/>
            <a:headEnd/>
            <a:tailEnd/>
          </a:ln>
        </p:spPr>
        <p:txBody>
          <a:bodyPr wrap="square">
            <a:spAutoFit/>
          </a:bodyPr>
          <a:lstStyle/>
          <a:p>
            <a:pPr eaLnBrk="0" hangingPunct="0"/>
            <a:r>
              <a:rPr lang="zh-CN" altLang="en-US"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rPr>
              <a:t>第一部分</a:t>
            </a:r>
            <a:endParaRPr lang="en-US" altLang="zh-CN"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endParaRPr>
          </a:p>
        </p:txBody>
      </p:sp>
      <p:sp>
        <p:nvSpPr>
          <p:cNvPr id="34" name="Text Box 12"/>
          <p:cNvSpPr txBox="1">
            <a:spLocks noChangeArrowheads="1"/>
          </p:cNvSpPr>
          <p:nvPr/>
        </p:nvSpPr>
        <p:spPr bwMode="auto">
          <a:xfrm>
            <a:off x="1159647" y="2390116"/>
            <a:ext cx="2140694" cy="492443"/>
          </a:xfrm>
          <a:prstGeom prst="rect">
            <a:avLst/>
          </a:prstGeom>
          <a:noFill/>
          <a:ln w="9525" algn="ctr">
            <a:noFill/>
            <a:miter lim="800000"/>
            <a:headEnd/>
            <a:tailEnd/>
          </a:ln>
        </p:spPr>
        <p:txBody>
          <a:bodyPr wrap="square">
            <a:spAutoFit/>
          </a:bodyPr>
          <a:lstStyle>
            <a:defPPr>
              <a:defRPr lang="zh-CN"/>
            </a:defPPr>
            <a:lvl1pPr eaLnBrk="0" hangingPunct="0">
              <a:defRPr sz="2800" b="1">
                <a:solidFill>
                  <a:srgbClr val="FFFF00"/>
                </a:solidFill>
                <a:latin typeface="黑体" panose="02010609060101010101" pitchFamily="49" charset="-122"/>
                <a:ea typeface="黑体" panose="02010609060101010101" pitchFamily="49" charset="-122"/>
                <a:cs typeface="Times New Roman" pitchFamily="18" charset="0"/>
              </a:defRPr>
            </a:lvl1pPr>
          </a:lstStyle>
          <a:p>
            <a:r>
              <a:rPr lang="zh-CN" altLang="en-US" sz="2600" dirty="0"/>
              <a:t>第二部分</a:t>
            </a:r>
            <a:endParaRPr lang="en-US" altLang="zh-CN" sz="2600" dirty="0"/>
          </a:p>
        </p:txBody>
      </p:sp>
      <p:grpSp>
        <p:nvGrpSpPr>
          <p:cNvPr id="35" name="Group 21"/>
          <p:cNvGrpSpPr>
            <a:grpSpLocks/>
          </p:cNvGrpSpPr>
          <p:nvPr/>
        </p:nvGrpSpPr>
        <p:grpSpPr bwMode="auto">
          <a:xfrm>
            <a:off x="368500" y="4360409"/>
            <a:ext cx="719899" cy="633922"/>
            <a:chOff x="3174" y="2656"/>
            <a:chExt cx="1549" cy="1351"/>
          </a:xfrm>
        </p:grpSpPr>
        <p:sp>
          <p:nvSpPr>
            <p:cNvPr id="36"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37"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38"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grpSp>
      <p:sp>
        <p:nvSpPr>
          <p:cNvPr id="39" name="Line 28"/>
          <p:cNvSpPr>
            <a:spLocks noChangeShapeType="1"/>
          </p:cNvSpPr>
          <p:nvPr/>
        </p:nvSpPr>
        <p:spPr bwMode="auto">
          <a:xfrm flipV="1">
            <a:off x="854553" y="4996541"/>
            <a:ext cx="7380381" cy="10590"/>
          </a:xfrm>
          <a:prstGeom prst="line">
            <a:avLst/>
          </a:prstGeom>
          <a:noFill/>
          <a:ln w="25400">
            <a:solidFill>
              <a:srgbClr val="C0C0C0"/>
            </a:solidFill>
            <a:prstDash val="sysDot"/>
            <a:round/>
            <a:headEnd/>
            <a:tailEnd type="oval" w="med" len="me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40" name="Text Box 30"/>
          <p:cNvSpPr txBox="1">
            <a:spLocks noChangeArrowheads="1"/>
          </p:cNvSpPr>
          <p:nvPr/>
        </p:nvSpPr>
        <p:spPr bwMode="gray">
          <a:xfrm>
            <a:off x="489235" y="4470392"/>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solidFill>
                  <a:schemeClr val="bg1">
                    <a:lumMod val="50000"/>
                    <a:lumOff val="50000"/>
                  </a:schemeClr>
                </a:solidFill>
                <a:latin typeface="Times New Roman" pitchFamily="18" charset="0"/>
                <a:ea typeface="宋体" pitchFamily="2" charset="-122"/>
                <a:cs typeface="Times New Roman" pitchFamily="18" charset="0"/>
              </a:rPr>
              <a:t>5</a:t>
            </a:r>
          </a:p>
        </p:txBody>
      </p:sp>
      <p:sp>
        <p:nvSpPr>
          <p:cNvPr id="41" name="Text Box 15"/>
          <p:cNvSpPr txBox="1">
            <a:spLocks noChangeArrowheads="1"/>
          </p:cNvSpPr>
          <p:nvPr/>
        </p:nvSpPr>
        <p:spPr bwMode="auto">
          <a:xfrm>
            <a:off x="981030" y="4626645"/>
            <a:ext cx="7421290" cy="461665"/>
          </a:xfrm>
          <a:prstGeom prst="rect">
            <a:avLst/>
          </a:prstGeom>
          <a:noFill/>
          <a:ln w="9525" algn="ctr">
            <a:noFill/>
            <a:miter lim="800000"/>
            <a:headEnd/>
            <a:tailEnd/>
          </a:ln>
          <a:effectLst/>
        </p:spPr>
        <p:txBody>
          <a:bodyPr wrap="square">
            <a:spAutoFit/>
          </a:bodyPr>
          <a:lstStyle/>
          <a:p>
            <a:r>
              <a:rPr lang="zh-CN" altLang="en-US" sz="2400" b="1" dirty="0" smtClean="0">
                <a:solidFill>
                  <a:schemeClr val="bg1">
                    <a:lumMod val="50000"/>
                    <a:lumOff val="50000"/>
                  </a:schemeClr>
                </a:solidFill>
                <a:latin typeface="华文楷体" panose="02010600040101010101" pitchFamily="2" charset="-122"/>
                <a:ea typeface="华文楷体" panose="02010600040101010101" pitchFamily="2" charset="-122"/>
              </a:rPr>
              <a:t> 基于甲基</a:t>
            </a:r>
            <a:r>
              <a:rPr lang="zh-CN" altLang="en-US" sz="2400" b="1" dirty="0">
                <a:solidFill>
                  <a:schemeClr val="bg1">
                    <a:lumMod val="50000"/>
                    <a:lumOff val="50000"/>
                  </a:schemeClr>
                </a:solidFill>
                <a:latin typeface="华文楷体" panose="02010600040101010101" pitchFamily="2" charset="-122"/>
                <a:ea typeface="华文楷体" panose="02010600040101010101" pitchFamily="2" charset="-122"/>
              </a:rPr>
              <a:t>化特异富集测序技术鉴定甲基化肿瘤标记物</a:t>
            </a:r>
          </a:p>
        </p:txBody>
      </p:sp>
      <p:sp>
        <p:nvSpPr>
          <p:cNvPr id="42" name="Text Box 12"/>
          <p:cNvSpPr txBox="1">
            <a:spLocks noChangeArrowheads="1"/>
          </p:cNvSpPr>
          <p:nvPr/>
        </p:nvSpPr>
        <p:spPr bwMode="auto">
          <a:xfrm>
            <a:off x="1159646" y="3232835"/>
            <a:ext cx="2742705" cy="492443"/>
          </a:xfrm>
          <a:prstGeom prst="rect">
            <a:avLst/>
          </a:prstGeom>
          <a:noFill/>
          <a:ln w="9525" algn="ctr">
            <a:noFill/>
            <a:miter lim="800000"/>
            <a:headEnd/>
            <a:tailEnd/>
          </a:ln>
        </p:spPr>
        <p:txBody>
          <a:bodyPr wrap="square">
            <a:spAutoFit/>
          </a:bodyPr>
          <a:lstStyle/>
          <a:p>
            <a:pPr eaLnBrk="0" hangingPunct="0"/>
            <a:r>
              <a:rPr lang="zh-CN" altLang="en-US"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rPr>
              <a:t>第三部分</a:t>
            </a:r>
            <a:endParaRPr lang="en-US" altLang="zh-CN"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endParaRPr>
          </a:p>
        </p:txBody>
      </p:sp>
      <p:sp>
        <p:nvSpPr>
          <p:cNvPr id="43" name="Text Box 12"/>
          <p:cNvSpPr txBox="1">
            <a:spLocks noChangeArrowheads="1"/>
          </p:cNvSpPr>
          <p:nvPr/>
        </p:nvSpPr>
        <p:spPr bwMode="auto">
          <a:xfrm>
            <a:off x="1159647" y="4127252"/>
            <a:ext cx="2618356" cy="492443"/>
          </a:xfrm>
          <a:prstGeom prst="rect">
            <a:avLst/>
          </a:prstGeom>
          <a:noFill/>
          <a:ln w="9525" algn="ctr">
            <a:noFill/>
            <a:miter lim="800000"/>
            <a:headEnd/>
            <a:tailEnd/>
          </a:ln>
        </p:spPr>
        <p:txBody>
          <a:bodyPr wrap="square">
            <a:spAutoFit/>
          </a:bodyPr>
          <a:lstStyle/>
          <a:p>
            <a:pPr eaLnBrk="0" hangingPunct="0"/>
            <a:r>
              <a:rPr lang="zh-CN" altLang="en-US"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rPr>
              <a:t>第四部分</a:t>
            </a:r>
            <a:endParaRPr lang="en-US" altLang="zh-CN"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endParaRPr>
          </a:p>
        </p:txBody>
      </p:sp>
      <p:sp>
        <p:nvSpPr>
          <p:cNvPr id="44" name="文本框 43"/>
          <p:cNvSpPr txBox="1"/>
          <p:nvPr/>
        </p:nvSpPr>
        <p:spPr>
          <a:xfrm>
            <a:off x="55359" y="88595"/>
            <a:ext cx="2256338" cy="523220"/>
          </a:xfrm>
          <a:prstGeom prst="rect">
            <a:avLst/>
          </a:prstGeom>
          <a:noFill/>
        </p:spPr>
        <p:txBody>
          <a:bodyPr wrap="square" rtlCol="0">
            <a:spAutoFit/>
          </a:bodyPr>
          <a:lstStyle/>
          <a:p>
            <a:r>
              <a:rPr lang="zh-CN" altLang="en-US" sz="2800" b="1" dirty="0">
                <a:latin typeface="华文楷体" panose="02010600040101010101" pitchFamily="2" charset="-122"/>
                <a:ea typeface="华文楷体" panose="02010600040101010101" pitchFamily="2" charset="-122"/>
              </a:rPr>
              <a:t>答辩提纲</a:t>
            </a:r>
          </a:p>
        </p:txBody>
      </p:sp>
      <p:grpSp>
        <p:nvGrpSpPr>
          <p:cNvPr id="45" name="Group 21"/>
          <p:cNvGrpSpPr>
            <a:grpSpLocks/>
          </p:cNvGrpSpPr>
          <p:nvPr/>
        </p:nvGrpSpPr>
        <p:grpSpPr bwMode="auto">
          <a:xfrm>
            <a:off x="359091" y="5236389"/>
            <a:ext cx="719899" cy="633922"/>
            <a:chOff x="3174" y="2656"/>
            <a:chExt cx="1549" cy="1351"/>
          </a:xfrm>
        </p:grpSpPr>
        <p:sp>
          <p:nvSpPr>
            <p:cNvPr id="46"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47"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48"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grpSp>
      <p:sp>
        <p:nvSpPr>
          <p:cNvPr id="49" name="Text Box 30"/>
          <p:cNvSpPr txBox="1">
            <a:spLocks noChangeArrowheads="1"/>
          </p:cNvSpPr>
          <p:nvPr/>
        </p:nvSpPr>
        <p:spPr bwMode="gray">
          <a:xfrm>
            <a:off x="479826" y="5310207"/>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smtClean="0">
                <a:solidFill>
                  <a:schemeClr val="bg1">
                    <a:lumMod val="50000"/>
                    <a:lumOff val="50000"/>
                  </a:schemeClr>
                </a:solidFill>
                <a:latin typeface="Times New Roman" pitchFamily="18" charset="0"/>
                <a:ea typeface="宋体" pitchFamily="2" charset="-122"/>
                <a:cs typeface="Times New Roman" pitchFamily="18" charset="0"/>
              </a:rPr>
              <a:t>6</a:t>
            </a:r>
            <a:endParaRPr lang="en-US" altLang="zh-CN" sz="2400" b="1" dirty="0">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51" name="Line 28"/>
          <p:cNvSpPr>
            <a:spLocks noChangeShapeType="1"/>
          </p:cNvSpPr>
          <p:nvPr/>
        </p:nvSpPr>
        <p:spPr bwMode="auto">
          <a:xfrm flipV="1">
            <a:off x="855687" y="5837148"/>
            <a:ext cx="7380381" cy="10590"/>
          </a:xfrm>
          <a:prstGeom prst="line">
            <a:avLst/>
          </a:prstGeom>
          <a:noFill/>
          <a:ln w="25400">
            <a:solidFill>
              <a:srgbClr val="C0C0C0"/>
            </a:solidFill>
            <a:prstDash val="sysDot"/>
            <a:round/>
            <a:headEnd/>
            <a:tailEnd type="oval" w="med" len="me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53" name="Text Box 12"/>
          <p:cNvSpPr txBox="1">
            <a:spLocks noChangeArrowheads="1"/>
          </p:cNvSpPr>
          <p:nvPr/>
        </p:nvSpPr>
        <p:spPr bwMode="auto">
          <a:xfrm>
            <a:off x="1159647" y="5301626"/>
            <a:ext cx="1870215" cy="492443"/>
          </a:xfrm>
          <a:prstGeom prst="rect">
            <a:avLst/>
          </a:prstGeom>
          <a:noFill/>
          <a:ln w="9525" algn="ctr">
            <a:noFill/>
            <a:miter lim="800000"/>
            <a:headEnd/>
            <a:tailEnd/>
          </a:ln>
        </p:spPr>
        <p:txBody>
          <a:bodyPr wrap="square">
            <a:spAutoFit/>
          </a:bodyPr>
          <a:lstStyle/>
          <a:p>
            <a:pPr eaLnBrk="0" hangingPunct="0"/>
            <a:r>
              <a:rPr lang="zh-CN" altLang="en-US"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rPr>
              <a:t>展望</a:t>
            </a:r>
            <a:endParaRPr lang="en-US" altLang="zh-CN"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endParaRPr>
          </a:p>
        </p:txBody>
      </p:sp>
    </p:spTree>
    <p:extLst>
      <p:ext uri="{BB962C8B-B14F-4D97-AF65-F5344CB8AC3E}">
        <p14:creationId xmlns:p14="http://schemas.microsoft.com/office/powerpoint/2010/main" val="2278423564"/>
      </p:ext>
    </p:extLst>
  </p:cSld>
  <p:clrMapOvr>
    <a:masterClrMapping/>
  </p:clrMapOvr>
  <p:transition advTm="23797"/>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smtClean="0">
                <a:solidFill>
                  <a:srgbClr val="FFFFFF"/>
                </a:solidFill>
                <a:latin typeface="黑体" panose="02010609060101010101" pitchFamily="49" charset="-122"/>
                <a:ea typeface="黑体" panose="02010609060101010101" pitchFamily="49" charset="-122"/>
              </a:rPr>
              <a:t>复旦大学博士学位论文答辩</a:t>
            </a:r>
            <a:endParaRPr lang="zh-CN" altLang="en-US" dirty="0">
              <a:solidFill>
                <a:srgbClr val="FFFFFF"/>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smtClean="0">
                <a:solidFill>
                  <a:srgbClr val="FFFFFF"/>
                </a:solidFill>
                <a:latin typeface="黑体" panose="02010609060101010101" pitchFamily="49" charset="-122"/>
                <a:ea typeface="黑体" panose="02010609060101010101" pitchFamily="49" charset="-122"/>
              </a:rPr>
              <a:pPr>
                <a:defRPr/>
              </a:pPr>
              <a:t>23</a:t>
            </a:fld>
            <a:endParaRPr lang="zh-CN" altLang="en-US" dirty="0">
              <a:solidFill>
                <a:srgbClr val="FFFFFF"/>
              </a:solidFill>
              <a:latin typeface="黑体" panose="02010609060101010101" pitchFamily="49" charset="-122"/>
              <a:ea typeface="黑体" panose="02010609060101010101" pitchFamily="49" charset="-122"/>
            </a:endParaRPr>
          </a:p>
        </p:txBody>
      </p:sp>
      <p:sp>
        <p:nvSpPr>
          <p:cNvPr id="5" name="文本框 4"/>
          <p:cNvSpPr txBox="1"/>
          <p:nvPr/>
        </p:nvSpPr>
        <p:spPr>
          <a:xfrm>
            <a:off x="0" y="112982"/>
            <a:ext cx="8119530" cy="523220"/>
          </a:xfrm>
          <a:prstGeom prst="rect">
            <a:avLst/>
          </a:prstGeom>
          <a:noFill/>
        </p:spPr>
        <p:txBody>
          <a:bodyPr wrap="none" rtlCol="0">
            <a:spAutoFit/>
          </a:bodyPr>
          <a:lstStyle/>
          <a:p>
            <a:r>
              <a:rPr lang="zh-CN" altLang="zh-CN" sz="2800" b="1" dirty="0">
                <a:latin typeface="黑体" panose="02010609060101010101" pitchFamily="49" charset="-122"/>
                <a:ea typeface="黑体" panose="02010609060101010101" pitchFamily="49" charset="-122"/>
              </a:rPr>
              <a:t>基于跨平台甲基化芯片数据建立肺癌早期</a:t>
            </a:r>
            <a:r>
              <a:rPr lang="zh-CN" altLang="zh-CN" sz="2800" b="1" dirty="0" smtClean="0">
                <a:latin typeface="黑体" panose="02010609060101010101" pitchFamily="49" charset="-122"/>
                <a:ea typeface="黑体" panose="02010609060101010101" pitchFamily="49" charset="-122"/>
              </a:rPr>
              <a:t>诊断模型</a:t>
            </a:r>
            <a:endParaRPr lang="zh-CN" altLang="en-US" sz="3200" b="1" dirty="0">
              <a:latin typeface="黑体" panose="02010609060101010101" pitchFamily="49" charset="-122"/>
              <a:ea typeface="黑体" panose="02010609060101010101" pitchFamily="49" charset="-122"/>
            </a:endParaRPr>
          </a:p>
        </p:txBody>
      </p:sp>
      <p:sp>
        <p:nvSpPr>
          <p:cNvPr id="6" name="文本框 5"/>
          <p:cNvSpPr txBox="1"/>
          <p:nvPr/>
        </p:nvSpPr>
        <p:spPr>
          <a:xfrm>
            <a:off x="2156410" y="916043"/>
            <a:ext cx="2010807" cy="3970318"/>
          </a:xfrm>
          <a:prstGeom prst="rect">
            <a:avLst/>
          </a:prstGeom>
          <a:noFill/>
        </p:spPr>
        <p:txBody>
          <a:bodyPr wrap="none" rtlCol="0">
            <a:spAutoFit/>
          </a:bodyPr>
          <a:lstStyle/>
          <a:p>
            <a:pPr marL="385763" indent="-385763">
              <a:lnSpc>
                <a:spcPct val="150000"/>
              </a:lnSpc>
              <a:buAutoNum type="arabicPeriod"/>
            </a:pPr>
            <a:endParaRPr lang="en-US" altLang="zh-CN" sz="2800" b="1" dirty="0">
              <a:latin typeface="黑体" panose="02010609060101010101" pitchFamily="49" charset="-122"/>
              <a:ea typeface="黑体" panose="02010609060101010101" pitchFamily="49" charset="-122"/>
            </a:endParaRPr>
          </a:p>
          <a:p>
            <a:pPr marL="385763" indent="-385763">
              <a:lnSpc>
                <a:spcPct val="150000"/>
              </a:lnSpc>
              <a:buAutoNum type="arabicPeriod"/>
            </a:pPr>
            <a:r>
              <a:rPr lang="zh-CN" altLang="en-US" sz="2800" b="1" dirty="0" smtClean="0">
                <a:latin typeface="黑体" panose="02010609060101010101" pitchFamily="49" charset="-122"/>
                <a:ea typeface="黑体" panose="02010609060101010101" pitchFamily="49" charset="-122"/>
              </a:rPr>
              <a:t>研究背景</a:t>
            </a:r>
            <a:endParaRPr lang="en-US" altLang="zh-CN" sz="2800" b="1" dirty="0" smtClean="0">
              <a:latin typeface="黑体" panose="02010609060101010101" pitchFamily="49" charset="-122"/>
              <a:ea typeface="黑体" panose="02010609060101010101" pitchFamily="49" charset="-122"/>
            </a:endParaRPr>
          </a:p>
          <a:p>
            <a:pPr marL="385763" indent="-385763">
              <a:lnSpc>
                <a:spcPct val="150000"/>
              </a:lnSpc>
              <a:buAutoNum type="arabicPeriod"/>
            </a:pPr>
            <a:r>
              <a:rPr lang="zh-CN" altLang="en-US" sz="2800" b="1" dirty="0" smtClean="0">
                <a:latin typeface="黑体" panose="02010609060101010101" pitchFamily="49" charset="-122"/>
                <a:ea typeface="黑体" panose="02010609060101010101" pitchFamily="49" charset="-122"/>
              </a:rPr>
              <a:t>科学问题</a:t>
            </a:r>
            <a:endParaRPr lang="en-US" altLang="zh-CN" sz="2800" b="1" dirty="0" smtClean="0">
              <a:latin typeface="黑体" panose="02010609060101010101" pitchFamily="49" charset="-122"/>
              <a:ea typeface="黑体" panose="02010609060101010101" pitchFamily="49" charset="-122"/>
            </a:endParaRPr>
          </a:p>
          <a:p>
            <a:pPr marL="385763" indent="-385763">
              <a:lnSpc>
                <a:spcPct val="150000"/>
              </a:lnSpc>
              <a:buAutoNum type="arabicPeriod"/>
            </a:pPr>
            <a:r>
              <a:rPr lang="zh-CN" altLang="en-US" sz="2800" b="1" dirty="0" smtClean="0">
                <a:latin typeface="黑体" panose="02010609060101010101" pitchFamily="49" charset="-122"/>
                <a:ea typeface="黑体" panose="02010609060101010101" pitchFamily="49" charset="-122"/>
              </a:rPr>
              <a:t>研究策略</a:t>
            </a:r>
            <a:endParaRPr lang="en-US" altLang="zh-CN" sz="2800" b="1" dirty="0">
              <a:latin typeface="黑体" panose="02010609060101010101" pitchFamily="49" charset="-122"/>
              <a:ea typeface="黑体" panose="02010609060101010101" pitchFamily="49" charset="-122"/>
            </a:endParaRPr>
          </a:p>
          <a:p>
            <a:pPr marL="385763" indent="-385763">
              <a:lnSpc>
                <a:spcPct val="150000"/>
              </a:lnSpc>
              <a:buAutoNum type="arabicPeriod"/>
            </a:pPr>
            <a:r>
              <a:rPr lang="zh-CN" altLang="en-US" sz="2800" b="1" dirty="0" smtClean="0">
                <a:latin typeface="黑体" panose="02010609060101010101" pitchFamily="49" charset="-122"/>
                <a:ea typeface="黑体" panose="02010609060101010101" pitchFamily="49" charset="-122"/>
              </a:rPr>
              <a:t>技术路线</a:t>
            </a:r>
            <a:endParaRPr lang="en-US" altLang="zh-CN" sz="2800" b="1" dirty="0" smtClean="0">
              <a:latin typeface="黑体" panose="02010609060101010101" pitchFamily="49" charset="-122"/>
              <a:ea typeface="黑体" panose="02010609060101010101" pitchFamily="49" charset="-122"/>
            </a:endParaRPr>
          </a:p>
          <a:p>
            <a:pPr marL="385763" indent="-385763">
              <a:lnSpc>
                <a:spcPct val="150000"/>
              </a:lnSpc>
              <a:buAutoNum type="arabicPeriod"/>
            </a:pPr>
            <a:r>
              <a:rPr lang="zh-CN" altLang="en-US" sz="2800" b="1" dirty="0" smtClean="0">
                <a:latin typeface="黑体" panose="02010609060101010101" pitchFamily="49" charset="-122"/>
                <a:ea typeface="黑体" panose="02010609060101010101" pitchFamily="49" charset="-122"/>
              </a:rPr>
              <a:t>结果讨论</a:t>
            </a:r>
            <a:endParaRPr lang="en-US" altLang="zh-CN" sz="2800" b="1" dirty="0">
              <a:latin typeface="黑体" panose="02010609060101010101" pitchFamily="49" charset="-122"/>
              <a:ea typeface="黑体" panose="02010609060101010101" pitchFamily="49" charset="-122"/>
            </a:endParaRPr>
          </a:p>
        </p:txBody>
      </p:sp>
      <p:sp>
        <p:nvSpPr>
          <p:cNvPr id="8" name="Text Box 15"/>
          <p:cNvSpPr txBox="1">
            <a:spLocks noChangeArrowheads="1"/>
          </p:cNvSpPr>
          <p:nvPr/>
        </p:nvSpPr>
        <p:spPr bwMode="auto">
          <a:xfrm>
            <a:off x="0" y="6482853"/>
            <a:ext cx="3902351" cy="307777"/>
          </a:xfrm>
          <a:prstGeom prst="rect">
            <a:avLst/>
          </a:prstGeom>
          <a:noFill/>
          <a:ln w="9525" algn="ctr">
            <a:noFill/>
            <a:miter lim="800000"/>
            <a:headEnd/>
            <a:tailEnd/>
          </a:ln>
          <a:effectLst/>
        </p:spPr>
        <p:txBody>
          <a:bodyPr wrap="square">
            <a:spAutoFit/>
          </a:bodyPr>
          <a:lstStyle/>
          <a:p>
            <a:r>
              <a:rPr lang="en-US" altLang="zh-CN" sz="1400" b="1" dirty="0">
                <a:latin typeface="黑体" panose="02010609060101010101" pitchFamily="49" charset="-122"/>
                <a:ea typeface="黑体" panose="02010609060101010101" pitchFamily="49" charset="-122"/>
              </a:rPr>
              <a:t>DNA</a:t>
            </a:r>
            <a:r>
              <a:rPr lang="zh-CN" altLang="zh-CN" sz="1400" b="1" dirty="0">
                <a:latin typeface="黑体" panose="02010609060101010101" pitchFamily="49" charset="-122"/>
                <a:ea typeface="黑体" panose="02010609060101010101" pitchFamily="49" charset="-122"/>
              </a:rPr>
              <a:t>甲基化标记物在肺癌诊断中的机遇和挑战</a:t>
            </a:r>
            <a:endParaRPr lang="zh-CN" altLang="en-US" sz="14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23662365"/>
      </p:ext>
    </p:extLst>
  </p:cSld>
  <p:clrMapOvr>
    <a:masterClrMapping/>
  </p:clrMapOvr>
  <p:transition advTm="23797"/>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defRPr/>
            </a:pPr>
            <a:r>
              <a:rPr lang="zh-CN" altLang="en-US" b="1" smtClean="0">
                <a:solidFill>
                  <a:srgbClr val="FFFFFF"/>
                </a:solidFill>
                <a:latin typeface="Arial Black" panose="020B0A04020102020204" pitchFamily="34" charset="0"/>
                <a:ea typeface="黑体" panose="02010609060101010101" pitchFamily="49" charset="-122"/>
              </a:rPr>
              <a:t>复旦大学博士学位论文答辩</a:t>
            </a:r>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latin typeface="Arial Black" panose="020B0A04020102020204" pitchFamily="34" charset="0"/>
                <a:ea typeface="黑体" panose="02010609060101010101" pitchFamily="49" charset="-122"/>
              </a:rPr>
              <a:pPr>
                <a:defRPr/>
              </a:pPr>
              <a:t>24</a:t>
            </a:fld>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5" name="文本框 4"/>
          <p:cNvSpPr txBox="1"/>
          <p:nvPr/>
        </p:nvSpPr>
        <p:spPr>
          <a:xfrm>
            <a:off x="42329" y="76681"/>
            <a:ext cx="902811" cy="523220"/>
          </a:xfrm>
          <a:prstGeom prst="rect">
            <a:avLst/>
          </a:prstGeom>
          <a:noFill/>
        </p:spPr>
        <p:txBody>
          <a:bodyPr wrap="none" rtlCol="0">
            <a:spAutoFit/>
          </a:bodyPr>
          <a:lstStyle/>
          <a:p>
            <a:r>
              <a:rPr lang="zh-CN" altLang="en-US" sz="2800" b="1" dirty="0" smtClean="0">
                <a:latin typeface="Arial Black" panose="020B0A04020102020204" pitchFamily="34" charset="0"/>
                <a:ea typeface="黑体" panose="02010609060101010101" pitchFamily="49" charset="-122"/>
              </a:rPr>
              <a:t>背景</a:t>
            </a:r>
            <a:endParaRPr lang="zh-CN" altLang="en-US" sz="2800" b="1" dirty="0">
              <a:latin typeface="Arial Black" panose="020B0A04020102020204" pitchFamily="34" charset="0"/>
              <a:ea typeface="黑体" panose="02010609060101010101" pitchFamily="49" charset="-122"/>
            </a:endParaRPr>
          </a:p>
        </p:txBody>
      </p:sp>
      <p:sp>
        <p:nvSpPr>
          <p:cNvPr id="6" name="文本框 5"/>
          <p:cNvSpPr txBox="1"/>
          <p:nvPr/>
        </p:nvSpPr>
        <p:spPr>
          <a:xfrm>
            <a:off x="105022" y="3388118"/>
            <a:ext cx="8475333" cy="2985433"/>
          </a:xfrm>
          <a:prstGeom prst="rect">
            <a:avLst/>
          </a:prstGeom>
          <a:noFill/>
        </p:spPr>
        <p:txBody>
          <a:bodyPr wrap="none" rtlCol="0">
            <a:spAutoFit/>
          </a:bodyPr>
          <a:lstStyle/>
          <a:p>
            <a:pPr marL="457200" indent="-457200">
              <a:buFont typeface="Wingdings" panose="05000000000000000000" pitchFamily="2" charset="2"/>
              <a:buChar char="ü"/>
            </a:pPr>
            <a:r>
              <a:rPr lang="en-US" altLang="zh-CN" sz="2600" b="1" dirty="0" smtClean="0">
                <a:latin typeface="Arial Black" panose="020B0A04020102020204" pitchFamily="34" charset="0"/>
                <a:ea typeface="黑体" panose="02010609060101010101" pitchFamily="49" charset="-122"/>
              </a:rPr>
              <a:t>DNA</a:t>
            </a:r>
            <a:r>
              <a:rPr lang="zh-CN" altLang="en-US" sz="2600" b="1" dirty="0" smtClean="0">
                <a:latin typeface="Arial Black" panose="020B0A04020102020204" pitchFamily="34" charset="0"/>
                <a:ea typeface="黑体" panose="02010609060101010101" pitchFamily="49" charset="-122"/>
              </a:rPr>
              <a:t>甲基化具有肿瘤诊断的巨大潜力</a:t>
            </a:r>
            <a:endParaRPr lang="en-US" altLang="zh-CN" sz="2600" b="1" dirty="0" smtClean="0">
              <a:latin typeface="Arial Black" panose="020B0A04020102020204" pitchFamily="34" charset="0"/>
              <a:ea typeface="黑体" panose="02010609060101010101" pitchFamily="49" charset="-122"/>
            </a:endParaRPr>
          </a:p>
          <a:p>
            <a:pPr marL="457200" indent="-457200">
              <a:buFont typeface="Wingdings" panose="05000000000000000000" pitchFamily="2" charset="2"/>
              <a:buChar char="ü"/>
            </a:pPr>
            <a:r>
              <a:rPr lang="zh-CN" altLang="en-US" sz="2600" b="1" dirty="0" smtClean="0">
                <a:latin typeface="Arial Black" panose="020B0A04020102020204" pitchFamily="34" charset="0"/>
                <a:ea typeface="黑体" panose="02010609060101010101" pitchFamily="49" charset="-122"/>
              </a:rPr>
              <a:t>单基因</a:t>
            </a:r>
            <a:r>
              <a:rPr lang="en-US" altLang="zh-CN" sz="2600" b="1" dirty="0" smtClean="0">
                <a:latin typeface="Arial Black" panose="020B0A04020102020204" pitchFamily="34" charset="0"/>
                <a:ea typeface="黑体" panose="02010609060101010101" pitchFamily="49" charset="-122"/>
              </a:rPr>
              <a:t>DNA</a:t>
            </a:r>
            <a:r>
              <a:rPr lang="zh-CN" altLang="en-US" sz="2600" b="1" dirty="0" smtClean="0">
                <a:latin typeface="Arial Black" panose="020B0A04020102020204" pitchFamily="34" charset="0"/>
                <a:ea typeface="黑体" panose="02010609060101010101" pitchFamily="49" charset="-122"/>
              </a:rPr>
              <a:t>甲基化只能提供中等水平的肿瘤诊断能力</a:t>
            </a:r>
            <a:endParaRPr lang="en-US" altLang="zh-CN" sz="2600" b="1" dirty="0" smtClean="0">
              <a:latin typeface="Arial Black" panose="020B0A04020102020204" pitchFamily="34" charset="0"/>
              <a:ea typeface="黑体" panose="02010609060101010101" pitchFamily="49" charset="-122"/>
            </a:endParaRPr>
          </a:p>
          <a:p>
            <a:pPr marL="457200" indent="-457200">
              <a:buFont typeface="Wingdings" panose="05000000000000000000" pitchFamily="2" charset="2"/>
              <a:buChar char="ü"/>
            </a:pPr>
            <a:endParaRPr lang="en-US" altLang="zh-CN" sz="2800" b="1" dirty="0" smtClean="0">
              <a:latin typeface="Arial Black" panose="020B0A04020102020204" pitchFamily="34" charset="0"/>
              <a:ea typeface="黑体" panose="02010609060101010101" pitchFamily="49" charset="-122"/>
            </a:endParaRPr>
          </a:p>
          <a:p>
            <a:pPr algn="ctr"/>
            <a:r>
              <a:rPr lang="zh-CN" altLang="en-US" sz="2800" b="1" dirty="0">
                <a:solidFill>
                  <a:srgbClr val="FFFF00"/>
                </a:solidFill>
                <a:latin typeface="Arial Black" panose="020B0A04020102020204" pitchFamily="34" charset="0"/>
                <a:ea typeface="黑体" panose="02010609060101010101" pitchFamily="49" charset="-122"/>
                <a:cs typeface="Times New Roman" panose="02020603050405020304" pitchFamily="18" charset="0"/>
              </a:rPr>
              <a:t>多基因甲基</a:t>
            </a:r>
            <a:r>
              <a:rPr lang="zh-CN" altLang="en-US" sz="28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化组合是诊断发展方向</a:t>
            </a:r>
            <a:endParaRPr lang="en-US" altLang="zh-CN" sz="2800" b="1" dirty="0">
              <a:solidFill>
                <a:srgbClr val="FFFF00"/>
              </a:solidFill>
              <a:latin typeface="Arial Black" panose="020B0A04020102020204" pitchFamily="34" charset="0"/>
              <a:ea typeface="黑体" panose="02010609060101010101" pitchFamily="49" charset="-122"/>
              <a:cs typeface="Times New Roman" panose="02020603050405020304" pitchFamily="18" charset="0"/>
            </a:endParaRPr>
          </a:p>
          <a:p>
            <a:pPr marL="457200" indent="-457200">
              <a:buFont typeface="Wingdings" panose="05000000000000000000" pitchFamily="2" charset="2"/>
              <a:buChar char="ü"/>
            </a:pPr>
            <a:endParaRPr lang="en-US" altLang="zh-CN" sz="2800" b="1" dirty="0" smtClean="0">
              <a:latin typeface="Arial Black" panose="020B0A04020102020204" pitchFamily="34" charset="0"/>
              <a:ea typeface="黑体" panose="02010609060101010101" pitchFamily="49" charset="-122"/>
            </a:endParaRPr>
          </a:p>
          <a:p>
            <a:pPr marL="457200" indent="-457200">
              <a:buFont typeface="Wingdings" panose="05000000000000000000" pitchFamily="2" charset="2"/>
              <a:buChar char="ü"/>
            </a:pPr>
            <a:r>
              <a:rPr lang="zh-CN" altLang="en-US" sz="2600" b="1" dirty="0" smtClean="0">
                <a:latin typeface="Arial Black" panose="020B0A04020102020204" pitchFamily="34" charset="0"/>
                <a:ea typeface="黑体" panose="02010609060101010101" pitchFamily="49" charset="-122"/>
              </a:rPr>
              <a:t>最优</a:t>
            </a:r>
            <a:r>
              <a:rPr lang="zh-CN" altLang="en-US" sz="2600" b="1" dirty="0">
                <a:latin typeface="Arial Black" panose="020B0A04020102020204" pitchFamily="34" charset="0"/>
                <a:ea typeface="黑体" panose="02010609060101010101" pitchFamily="49" charset="-122"/>
              </a:rPr>
              <a:t>的多基因甲基化</a:t>
            </a:r>
            <a:r>
              <a:rPr lang="zh-CN" altLang="en-US" sz="2600" b="1" dirty="0" smtClean="0">
                <a:latin typeface="Arial Black" panose="020B0A04020102020204" pitchFamily="34" charset="0"/>
                <a:ea typeface="黑体" panose="02010609060101010101" pitchFamily="49" charset="-122"/>
              </a:rPr>
              <a:t>组合的筛选具有挑战性</a:t>
            </a:r>
            <a:endParaRPr lang="en-US" altLang="zh-CN" sz="2600" b="1" dirty="0" smtClean="0">
              <a:latin typeface="Arial Black" panose="020B0A04020102020204" pitchFamily="34" charset="0"/>
              <a:ea typeface="黑体" panose="02010609060101010101" pitchFamily="49" charset="-122"/>
            </a:endParaRPr>
          </a:p>
          <a:p>
            <a:pPr marL="457200" indent="-457200">
              <a:buFont typeface="Wingdings" panose="05000000000000000000" pitchFamily="2" charset="2"/>
              <a:buChar char="ü"/>
            </a:pPr>
            <a:r>
              <a:rPr lang="zh-CN" altLang="en-US" sz="2600" b="1" dirty="0">
                <a:latin typeface="Arial Black" panose="020B0A04020102020204" pitchFamily="34" charset="0"/>
                <a:ea typeface="黑体" panose="02010609060101010101" pitchFamily="49" charset="-122"/>
              </a:rPr>
              <a:t>大量基于</a:t>
            </a:r>
            <a:r>
              <a:rPr lang="en-US" altLang="zh-CN" sz="2600" b="1" dirty="0">
                <a:latin typeface="Arial Black" panose="020B0A04020102020204" pitchFamily="34" charset="0"/>
                <a:ea typeface="黑体" panose="02010609060101010101" pitchFamily="49" charset="-122"/>
              </a:rPr>
              <a:t>DNA</a:t>
            </a:r>
            <a:r>
              <a:rPr lang="zh-CN" altLang="en-US" sz="2600" b="1" dirty="0">
                <a:latin typeface="Arial Black" panose="020B0A04020102020204" pitchFamily="34" charset="0"/>
                <a:ea typeface="黑体" panose="02010609060101010101" pitchFamily="49" charset="-122"/>
              </a:rPr>
              <a:t>甲基化的诊断模型可重复性</a:t>
            </a:r>
            <a:r>
              <a:rPr lang="zh-CN" altLang="en-US" sz="2600" b="1" dirty="0" smtClean="0">
                <a:latin typeface="Arial Black" panose="020B0A04020102020204" pitchFamily="34" charset="0"/>
                <a:ea typeface="黑体" panose="02010609060101010101" pitchFamily="49" charset="-122"/>
              </a:rPr>
              <a:t>差</a:t>
            </a:r>
            <a:endParaRPr lang="en-US" altLang="zh-CN" sz="2600" b="1" dirty="0">
              <a:latin typeface="Arial Black" panose="020B0A04020102020204" pitchFamily="34" charset="0"/>
              <a:ea typeface="黑体" panose="02010609060101010101" pitchFamily="49" charset="-122"/>
            </a:endParaRPr>
          </a:p>
        </p:txBody>
      </p:sp>
      <p:grpSp>
        <p:nvGrpSpPr>
          <p:cNvPr id="14" name="组合 13"/>
          <p:cNvGrpSpPr/>
          <p:nvPr/>
        </p:nvGrpSpPr>
        <p:grpSpPr>
          <a:xfrm>
            <a:off x="315597" y="808189"/>
            <a:ext cx="3639211" cy="2131118"/>
            <a:chOff x="389170" y="790336"/>
            <a:chExt cx="3639211" cy="2131118"/>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0414" y="1225316"/>
              <a:ext cx="1757967" cy="1551695"/>
            </a:xfrm>
            <a:prstGeom prst="rect">
              <a:avLst/>
            </a:prstGeom>
          </p:spPr>
        </p:pic>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l="8989" r="14453"/>
            <a:stretch/>
          </p:blipFill>
          <p:spPr>
            <a:xfrm>
              <a:off x="389170" y="1019070"/>
              <a:ext cx="1944413" cy="1902384"/>
            </a:xfrm>
            <a:prstGeom prst="rect">
              <a:avLst/>
            </a:prstGeom>
          </p:spPr>
        </p:pic>
        <p:sp>
          <p:nvSpPr>
            <p:cNvPr id="13" name="文本框 12"/>
            <p:cNvSpPr txBox="1"/>
            <p:nvPr/>
          </p:nvSpPr>
          <p:spPr>
            <a:xfrm>
              <a:off x="1087514" y="790336"/>
              <a:ext cx="2427716" cy="369332"/>
            </a:xfrm>
            <a:prstGeom prst="rect">
              <a:avLst/>
            </a:prstGeom>
            <a:noFill/>
          </p:spPr>
          <p:txBody>
            <a:bodyPr wrap="none" rtlCol="0">
              <a:spAutoFit/>
            </a:bodyPr>
            <a:lstStyle/>
            <a:p>
              <a:r>
                <a:rPr lang="en-US" altLang="zh-CN" dirty="0" smtClean="0">
                  <a:latin typeface="Arial Black" panose="020B0A04020102020204" pitchFamily="34" charset="0"/>
                  <a:ea typeface="黑体" panose="02010609060101010101" pitchFamily="49" charset="-122"/>
                </a:rPr>
                <a:t>Find Cancer Early</a:t>
              </a:r>
              <a:endParaRPr lang="zh-CN" altLang="en-US" dirty="0">
                <a:latin typeface="Arial Black" panose="020B0A04020102020204" pitchFamily="34" charset="0"/>
                <a:ea typeface="黑体" panose="02010609060101010101" pitchFamily="49" charset="-122"/>
              </a:endParaRPr>
            </a:p>
          </p:txBody>
        </p:sp>
      </p:grpSp>
      <p:grpSp>
        <p:nvGrpSpPr>
          <p:cNvPr id="29" name="组合 28"/>
          <p:cNvGrpSpPr/>
          <p:nvPr/>
        </p:nvGrpSpPr>
        <p:grpSpPr>
          <a:xfrm>
            <a:off x="4749402" y="682187"/>
            <a:ext cx="3967374" cy="2346503"/>
            <a:chOff x="4749402" y="682187"/>
            <a:chExt cx="3967374" cy="2346503"/>
          </a:xfrm>
        </p:grpSpPr>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94833" y="726137"/>
              <a:ext cx="1692914" cy="20051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文本框 16"/>
            <p:cNvSpPr txBox="1"/>
            <p:nvPr/>
          </p:nvSpPr>
          <p:spPr>
            <a:xfrm>
              <a:off x="5393333" y="979820"/>
              <a:ext cx="710451" cy="369332"/>
            </a:xfrm>
            <a:prstGeom prst="rect">
              <a:avLst/>
            </a:prstGeom>
            <a:noFill/>
          </p:spPr>
          <p:txBody>
            <a:bodyPr wrap="none" rtlCol="0">
              <a:spAutoFit/>
            </a:bodyPr>
            <a:lstStyle/>
            <a:p>
              <a:r>
                <a:rPr lang="en-US" altLang="zh-CN" dirty="0" smtClean="0">
                  <a:latin typeface="Arial Black" panose="020B0A04020102020204" pitchFamily="34" charset="0"/>
                  <a:ea typeface="黑体" panose="02010609060101010101" pitchFamily="49" charset="-122"/>
                </a:rPr>
                <a:t>APC</a:t>
              </a:r>
              <a:endParaRPr lang="zh-CN" altLang="en-US" dirty="0">
                <a:latin typeface="Arial Black" panose="020B0A04020102020204" pitchFamily="34" charset="0"/>
                <a:ea typeface="黑体" panose="02010609060101010101" pitchFamily="49" charset="-122"/>
              </a:endParaRPr>
            </a:p>
          </p:txBody>
        </p:sp>
        <p:sp>
          <p:nvSpPr>
            <p:cNvPr id="18" name="文本框 17"/>
            <p:cNvSpPr txBox="1"/>
            <p:nvPr/>
          </p:nvSpPr>
          <p:spPr>
            <a:xfrm>
              <a:off x="5193638" y="1357726"/>
              <a:ext cx="825867" cy="369332"/>
            </a:xfrm>
            <a:prstGeom prst="rect">
              <a:avLst/>
            </a:prstGeom>
            <a:noFill/>
          </p:spPr>
          <p:txBody>
            <a:bodyPr wrap="none" rtlCol="0">
              <a:spAutoFit/>
            </a:bodyPr>
            <a:lstStyle/>
            <a:p>
              <a:r>
                <a:rPr lang="en-US" altLang="zh-CN" dirty="0" smtClean="0">
                  <a:latin typeface="Arial Black" panose="020B0A04020102020204" pitchFamily="34" charset="0"/>
                  <a:ea typeface="黑体" panose="02010609060101010101" pitchFamily="49" charset="-122"/>
                </a:rPr>
                <a:t>TP53</a:t>
              </a:r>
              <a:endParaRPr lang="zh-CN" altLang="en-US" dirty="0">
                <a:latin typeface="Arial Black" panose="020B0A04020102020204" pitchFamily="34" charset="0"/>
                <a:ea typeface="黑体" panose="02010609060101010101" pitchFamily="49" charset="-122"/>
              </a:endParaRPr>
            </a:p>
          </p:txBody>
        </p:sp>
        <p:sp>
          <p:nvSpPr>
            <p:cNvPr id="21" name="矩形 20"/>
            <p:cNvSpPr/>
            <p:nvPr/>
          </p:nvSpPr>
          <p:spPr>
            <a:xfrm>
              <a:off x="4749402" y="1788776"/>
              <a:ext cx="1364476" cy="369332"/>
            </a:xfrm>
            <a:prstGeom prst="rect">
              <a:avLst/>
            </a:prstGeom>
          </p:spPr>
          <p:txBody>
            <a:bodyPr wrap="none">
              <a:spAutoFit/>
            </a:bodyPr>
            <a:lstStyle/>
            <a:p>
              <a:r>
                <a:rPr lang="en-US" altLang="zh-CN" dirty="0" smtClean="0">
                  <a:latin typeface="Arial Black" panose="020B0A04020102020204" pitchFamily="34" charset="0"/>
                  <a:ea typeface="黑体" panose="02010609060101010101" pitchFamily="49" charset="-122"/>
                </a:rPr>
                <a:t>RASSF1A</a:t>
              </a:r>
              <a:endParaRPr lang="zh-CN" altLang="en-US" dirty="0">
                <a:latin typeface="Arial Black" panose="020B0A04020102020204" pitchFamily="34" charset="0"/>
                <a:ea typeface="黑体" panose="02010609060101010101" pitchFamily="49" charset="-122"/>
              </a:endParaRPr>
            </a:p>
          </p:txBody>
        </p:sp>
        <p:sp>
          <p:nvSpPr>
            <p:cNvPr id="22" name="矩形 21"/>
            <p:cNvSpPr/>
            <p:nvPr/>
          </p:nvSpPr>
          <p:spPr>
            <a:xfrm>
              <a:off x="5256103" y="2237766"/>
              <a:ext cx="979755" cy="369332"/>
            </a:xfrm>
            <a:prstGeom prst="rect">
              <a:avLst/>
            </a:prstGeom>
          </p:spPr>
          <p:txBody>
            <a:bodyPr wrap="none">
              <a:spAutoFit/>
            </a:bodyPr>
            <a:lstStyle/>
            <a:p>
              <a:r>
                <a:rPr lang="en-US" altLang="zh-CN" dirty="0" smtClean="0">
                  <a:latin typeface="Arial Black" panose="020B0A04020102020204" pitchFamily="34" charset="0"/>
                  <a:ea typeface="黑体" panose="02010609060101010101" pitchFamily="49" charset="-122"/>
                </a:rPr>
                <a:t>MGMT</a:t>
              </a:r>
              <a:endParaRPr lang="zh-CN" altLang="en-US" dirty="0">
                <a:latin typeface="Arial Black" panose="020B0A04020102020204" pitchFamily="34" charset="0"/>
                <a:ea typeface="黑体" panose="02010609060101010101" pitchFamily="49" charset="-122"/>
              </a:endParaRPr>
            </a:p>
          </p:txBody>
        </p:sp>
        <p:sp>
          <p:nvSpPr>
            <p:cNvPr id="23" name="矩形 22"/>
            <p:cNvSpPr/>
            <p:nvPr/>
          </p:nvSpPr>
          <p:spPr>
            <a:xfrm>
              <a:off x="5687919" y="2659358"/>
              <a:ext cx="1025152" cy="369332"/>
            </a:xfrm>
            <a:prstGeom prst="rect">
              <a:avLst/>
            </a:prstGeom>
          </p:spPr>
          <p:txBody>
            <a:bodyPr wrap="none">
              <a:spAutoFit/>
            </a:bodyPr>
            <a:lstStyle/>
            <a:p>
              <a:r>
                <a:rPr lang="en-US" altLang="zh-CN" dirty="0" smtClean="0">
                  <a:latin typeface="Arial Black" panose="020B0A04020102020204" pitchFamily="34" charset="0"/>
                  <a:ea typeface="黑体" panose="02010609060101010101" pitchFamily="49" charset="-122"/>
                </a:rPr>
                <a:t>GATA4</a:t>
              </a:r>
              <a:endParaRPr lang="zh-CN" altLang="en-US" dirty="0">
                <a:latin typeface="Arial Black" panose="020B0A04020102020204" pitchFamily="34" charset="0"/>
                <a:ea typeface="黑体" panose="02010609060101010101" pitchFamily="49" charset="-122"/>
              </a:endParaRPr>
            </a:p>
          </p:txBody>
        </p:sp>
        <p:sp>
          <p:nvSpPr>
            <p:cNvPr id="24" name="矩形 23"/>
            <p:cNvSpPr/>
            <p:nvPr/>
          </p:nvSpPr>
          <p:spPr>
            <a:xfrm>
              <a:off x="6801876" y="2648936"/>
              <a:ext cx="892873" cy="369332"/>
            </a:xfrm>
            <a:prstGeom prst="rect">
              <a:avLst/>
            </a:prstGeom>
          </p:spPr>
          <p:txBody>
            <a:bodyPr wrap="none">
              <a:spAutoFit/>
            </a:bodyPr>
            <a:lstStyle/>
            <a:p>
              <a:r>
                <a:rPr lang="en-US" altLang="zh-CN" dirty="0" smtClean="0">
                  <a:latin typeface="Arial Black" panose="020B0A04020102020204" pitchFamily="34" charset="0"/>
                  <a:ea typeface="黑体" panose="02010609060101010101" pitchFamily="49" charset="-122"/>
                </a:rPr>
                <a:t>DAPK</a:t>
              </a:r>
              <a:endParaRPr lang="zh-CN" altLang="en-US" dirty="0">
                <a:latin typeface="Arial Black" panose="020B0A04020102020204" pitchFamily="34" charset="0"/>
                <a:ea typeface="黑体" panose="02010609060101010101" pitchFamily="49" charset="-122"/>
              </a:endParaRPr>
            </a:p>
          </p:txBody>
        </p:sp>
        <p:sp>
          <p:nvSpPr>
            <p:cNvPr id="25" name="矩形 24"/>
            <p:cNvSpPr/>
            <p:nvPr/>
          </p:nvSpPr>
          <p:spPr>
            <a:xfrm>
              <a:off x="7365578" y="2156145"/>
              <a:ext cx="844718" cy="369332"/>
            </a:xfrm>
            <a:prstGeom prst="rect">
              <a:avLst/>
            </a:prstGeom>
          </p:spPr>
          <p:txBody>
            <a:bodyPr wrap="none">
              <a:spAutoFit/>
            </a:bodyPr>
            <a:lstStyle/>
            <a:p>
              <a:r>
                <a:rPr lang="en-US" altLang="zh-CN" dirty="0" smtClean="0">
                  <a:latin typeface="Arial Black" panose="020B0A04020102020204" pitchFamily="34" charset="0"/>
                  <a:ea typeface="黑体" panose="02010609060101010101" pitchFamily="49" charset="-122"/>
                </a:rPr>
                <a:t>PAX5</a:t>
              </a:r>
              <a:endParaRPr lang="zh-CN" altLang="en-US" dirty="0">
                <a:latin typeface="Arial Black" panose="020B0A04020102020204" pitchFamily="34" charset="0"/>
                <a:ea typeface="黑体" panose="02010609060101010101" pitchFamily="49" charset="-122"/>
              </a:endParaRPr>
            </a:p>
          </p:txBody>
        </p:sp>
        <p:sp>
          <p:nvSpPr>
            <p:cNvPr id="26" name="矩形 25"/>
            <p:cNvSpPr/>
            <p:nvPr/>
          </p:nvSpPr>
          <p:spPr>
            <a:xfrm>
              <a:off x="7539723" y="1663276"/>
              <a:ext cx="1177053" cy="369332"/>
            </a:xfrm>
            <a:prstGeom prst="rect">
              <a:avLst/>
            </a:prstGeom>
          </p:spPr>
          <p:txBody>
            <a:bodyPr wrap="none">
              <a:spAutoFit/>
            </a:bodyPr>
            <a:lstStyle/>
            <a:p>
              <a:r>
                <a:rPr lang="en-US" altLang="zh-CN" dirty="0" smtClean="0">
                  <a:latin typeface="Arial Black" panose="020B0A04020102020204" pitchFamily="34" charset="0"/>
                  <a:ea typeface="黑体" panose="02010609060101010101" pitchFamily="49" charset="-122"/>
                </a:rPr>
                <a:t>CXCL14</a:t>
              </a:r>
              <a:endParaRPr lang="zh-CN" altLang="en-US" dirty="0">
                <a:latin typeface="Arial Black" panose="020B0A04020102020204" pitchFamily="34" charset="0"/>
                <a:ea typeface="黑体" panose="02010609060101010101" pitchFamily="49" charset="-122"/>
              </a:endParaRPr>
            </a:p>
          </p:txBody>
        </p:sp>
        <p:sp>
          <p:nvSpPr>
            <p:cNvPr id="27" name="矩形 26"/>
            <p:cNvSpPr/>
            <p:nvPr/>
          </p:nvSpPr>
          <p:spPr>
            <a:xfrm>
              <a:off x="7491013" y="1140107"/>
              <a:ext cx="1210588" cy="369332"/>
            </a:xfrm>
            <a:prstGeom prst="rect">
              <a:avLst/>
            </a:prstGeom>
          </p:spPr>
          <p:txBody>
            <a:bodyPr wrap="none">
              <a:spAutoFit/>
            </a:bodyPr>
            <a:lstStyle/>
            <a:p>
              <a:r>
                <a:rPr lang="en-US" altLang="zh-CN" dirty="0" smtClean="0">
                  <a:latin typeface="Arial Black" panose="020B0A04020102020204" pitchFamily="34" charset="0"/>
                  <a:ea typeface="黑体" panose="02010609060101010101" pitchFamily="49" charset="-122"/>
                </a:rPr>
                <a:t>PCDH20</a:t>
              </a:r>
              <a:endParaRPr lang="zh-CN" altLang="en-US" dirty="0">
                <a:latin typeface="Arial Black" panose="020B0A04020102020204" pitchFamily="34" charset="0"/>
                <a:ea typeface="黑体" panose="02010609060101010101" pitchFamily="49" charset="-122"/>
              </a:endParaRPr>
            </a:p>
          </p:txBody>
        </p:sp>
        <p:sp>
          <p:nvSpPr>
            <p:cNvPr id="28" name="矩形 27"/>
            <p:cNvSpPr/>
            <p:nvPr/>
          </p:nvSpPr>
          <p:spPr>
            <a:xfrm>
              <a:off x="7243240" y="682187"/>
              <a:ext cx="1069524" cy="369332"/>
            </a:xfrm>
            <a:prstGeom prst="rect">
              <a:avLst/>
            </a:prstGeom>
          </p:spPr>
          <p:txBody>
            <a:bodyPr wrap="none">
              <a:spAutoFit/>
            </a:bodyPr>
            <a:lstStyle/>
            <a:p>
              <a:r>
                <a:rPr lang="en-US" altLang="zh-CN" dirty="0" smtClean="0">
                  <a:latin typeface="Arial Black" panose="020B0A04020102020204" pitchFamily="34" charset="0"/>
                  <a:ea typeface="黑体" panose="02010609060101010101" pitchFamily="49" charset="-122"/>
                </a:rPr>
                <a:t>LAMC2</a:t>
              </a:r>
              <a:endParaRPr lang="zh-CN" altLang="en-US" dirty="0">
                <a:latin typeface="Arial Black" panose="020B0A04020102020204" pitchFamily="34" charset="0"/>
                <a:ea typeface="黑体" panose="02010609060101010101" pitchFamily="49" charset="-122"/>
              </a:endParaRPr>
            </a:p>
          </p:txBody>
        </p:sp>
      </p:grpSp>
      <p:sp>
        <p:nvSpPr>
          <p:cNvPr id="31" name="矩形 30"/>
          <p:cNvSpPr/>
          <p:nvPr/>
        </p:nvSpPr>
        <p:spPr>
          <a:xfrm>
            <a:off x="-53728" y="6495210"/>
            <a:ext cx="4134465" cy="523220"/>
          </a:xfrm>
          <a:prstGeom prst="rect">
            <a:avLst/>
          </a:prstGeom>
        </p:spPr>
        <p:txBody>
          <a:bodyPr wrap="none">
            <a:spAutoFit/>
          </a:bodyPr>
          <a:lstStyle/>
          <a:p>
            <a:r>
              <a:rPr lang="zh-CN" altLang="zh-CN" sz="1400" b="1" dirty="0" smtClean="0">
                <a:latin typeface="Arial Black" panose="020B0A04020102020204" pitchFamily="34" charset="0"/>
                <a:ea typeface="黑体" panose="02010609060101010101" pitchFamily="49" charset="-122"/>
              </a:rPr>
              <a:t>基于</a:t>
            </a:r>
            <a:r>
              <a:rPr lang="zh-CN" altLang="zh-CN" sz="1400" b="1" dirty="0">
                <a:latin typeface="Arial Black" panose="020B0A04020102020204" pitchFamily="34" charset="0"/>
                <a:ea typeface="黑体" panose="02010609060101010101" pitchFamily="49" charset="-122"/>
              </a:rPr>
              <a:t>跨平台甲基化芯片数据建立肺癌早期诊断模型</a:t>
            </a:r>
            <a:endParaRPr lang="zh-CN" altLang="en-US" sz="1400" b="1" dirty="0">
              <a:latin typeface="Arial Black" panose="020B0A04020102020204" pitchFamily="34" charset="0"/>
              <a:ea typeface="黑体" panose="02010609060101010101" pitchFamily="49" charset="-122"/>
            </a:endParaRPr>
          </a:p>
          <a:p>
            <a:endParaRPr lang="zh-CN" altLang="en-US" sz="1400" b="1" dirty="0">
              <a:latin typeface="Arial Black" panose="020B0A04020102020204" pitchFamily="34" charset="0"/>
              <a:ea typeface="黑体" panose="02010609060101010101" pitchFamily="49" charset="-122"/>
            </a:endParaRPr>
          </a:p>
        </p:txBody>
      </p:sp>
      <p:sp>
        <p:nvSpPr>
          <p:cNvPr id="30" name="下箭头 29"/>
          <p:cNvSpPr/>
          <p:nvPr/>
        </p:nvSpPr>
        <p:spPr>
          <a:xfrm>
            <a:off x="3567856" y="4312075"/>
            <a:ext cx="1808480" cy="203200"/>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2658755164"/>
      </p:ext>
    </p:extLst>
  </p:cSld>
  <p:clrMapOvr>
    <a:masterClrMapping/>
  </p:clrMapOvr>
  <p:transition advTm="23797"/>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latin typeface="黑体" panose="02010609060101010101" pitchFamily="49" charset="-122"/>
                <a:ea typeface="黑体" panose="02010609060101010101" pitchFamily="49" charset="-122"/>
              </a:rPr>
              <a:t>复旦大学博士学位论文答辩</a:t>
            </a:r>
            <a:endParaRPr lang="zh-CN" altLang="en-US" b="1" dirty="0">
              <a:solidFill>
                <a:srgbClr val="FFFFFF"/>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latin typeface="黑体" panose="02010609060101010101" pitchFamily="49" charset="-122"/>
                <a:ea typeface="黑体" panose="02010609060101010101" pitchFamily="49" charset="-122"/>
              </a:rPr>
              <a:pPr>
                <a:defRPr/>
              </a:pPr>
              <a:t>25</a:t>
            </a:fld>
            <a:endParaRPr lang="zh-CN" altLang="en-US" b="1" dirty="0">
              <a:solidFill>
                <a:srgbClr val="FFFFFF"/>
              </a:solidFill>
              <a:latin typeface="黑体" panose="02010609060101010101" pitchFamily="49" charset="-122"/>
              <a:ea typeface="黑体" panose="02010609060101010101" pitchFamily="49" charset="-122"/>
            </a:endParaRPr>
          </a:p>
        </p:txBody>
      </p:sp>
      <p:sp>
        <p:nvSpPr>
          <p:cNvPr id="5" name="文本框 4"/>
          <p:cNvSpPr txBox="1"/>
          <p:nvPr/>
        </p:nvSpPr>
        <p:spPr>
          <a:xfrm>
            <a:off x="399370" y="865211"/>
            <a:ext cx="3057247" cy="523220"/>
          </a:xfrm>
          <a:prstGeom prst="rect">
            <a:avLst/>
          </a:prstGeom>
          <a:noFill/>
        </p:spPr>
        <p:txBody>
          <a:bodyPr wrap="none" rtlCol="0">
            <a:spAutoFit/>
          </a:bodyPr>
          <a:lstStyle/>
          <a:p>
            <a:r>
              <a:rPr lang="zh-CN" altLang="en-US" sz="2800" b="1" dirty="0">
                <a:solidFill>
                  <a:srgbClr val="FFFF00"/>
                </a:solidFill>
                <a:latin typeface="黑体" panose="02010609060101010101" pitchFamily="49" charset="-122"/>
                <a:ea typeface="黑体" panose="02010609060101010101" pitchFamily="49" charset="-122"/>
              </a:rPr>
              <a:t>拟解决的科学问题</a:t>
            </a:r>
            <a:endParaRPr lang="en-US" altLang="zh-CN" sz="2800" b="1" dirty="0">
              <a:solidFill>
                <a:srgbClr val="FFFF00"/>
              </a:solidFill>
              <a:latin typeface="黑体" panose="02010609060101010101" pitchFamily="49" charset="-122"/>
              <a:ea typeface="黑体" panose="02010609060101010101" pitchFamily="49" charset="-122"/>
            </a:endParaRPr>
          </a:p>
        </p:txBody>
      </p:sp>
      <p:sp>
        <p:nvSpPr>
          <p:cNvPr id="6" name="文本框 5"/>
          <p:cNvSpPr txBox="1"/>
          <p:nvPr/>
        </p:nvSpPr>
        <p:spPr>
          <a:xfrm>
            <a:off x="251894" y="1509324"/>
            <a:ext cx="8231741" cy="461665"/>
          </a:xfrm>
          <a:prstGeom prst="rect">
            <a:avLst/>
          </a:prstGeom>
          <a:noFill/>
        </p:spPr>
        <p:txBody>
          <a:bodyPr wrap="none" rtlCol="0">
            <a:spAutoFit/>
          </a:bodyPr>
          <a:lstStyle/>
          <a:p>
            <a:pPr algn="just"/>
            <a:r>
              <a:rPr lang="en-US" altLang="zh-CN" sz="2400" b="1" dirty="0" smtClean="0">
                <a:latin typeface="黑体" panose="02010609060101010101" pitchFamily="49" charset="-122"/>
                <a:ea typeface="黑体" panose="02010609060101010101" pitchFamily="49" charset="-122"/>
              </a:rPr>
              <a:t>1. </a:t>
            </a:r>
            <a:r>
              <a:rPr lang="zh-CN" altLang="en-US" sz="2400" b="1" dirty="0" smtClean="0">
                <a:latin typeface="黑体" panose="02010609060101010101" pitchFamily="49" charset="-122"/>
                <a:ea typeface="黑体" panose="02010609060101010101" pitchFamily="49" charset="-122"/>
              </a:rPr>
              <a:t> 解决单个研究样本量低导致的研究</a:t>
            </a:r>
            <a:r>
              <a:rPr lang="zh-CN" altLang="en-US" sz="2400" b="1" dirty="0">
                <a:latin typeface="黑体" panose="02010609060101010101" pitchFamily="49" charset="-122"/>
                <a:ea typeface="黑体" panose="02010609060101010101" pitchFamily="49" charset="-122"/>
              </a:rPr>
              <a:t>结果</a:t>
            </a:r>
            <a:r>
              <a:rPr lang="zh-CN" altLang="en-US" sz="2400" b="1" dirty="0" smtClean="0">
                <a:latin typeface="黑体" panose="02010609060101010101" pitchFamily="49" charset="-122"/>
                <a:ea typeface="黑体" panose="02010609060101010101" pitchFamily="49" charset="-122"/>
              </a:rPr>
              <a:t>重复性</a:t>
            </a:r>
            <a:r>
              <a:rPr lang="zh-CN" altLang="en-US" sz="2400" b="1" dirty="0">
                <a:latin typeface="黑体" panose="02010609060101010101" pitchFamily="49" charset="-122"/>
                <a:ea typeface="黑体" panose="02010609060101010101" pitchFamily="49" charset="-122"/>
              </a:rPr>
              <a:t>差的问题</a:t>
            </a:r>
          </a:p>
        </p:txBody>
      </p:sp>
      <p:sp>
        <p:nvSpPr>
          <p:cNvPr id="7" name="文本框 6"/>
          <p:cNvSpPr txBox="1"/>
          <p:nvPr/>
        </p:nvSpPr>
        <p:spPr>
          <a:xfrm>
            <a:off x="399370" y="2091882"/>
            <a:ext cx="8076250" cy="461665"/>
          </a:xfrm>
          <a:prstGeom prst="rect">
            <a:avLst/>
          </a:prstGeom>
          <a:noFill/>
        </p:spPr>
        <p:txBody>
          <a:bodyPr wrap="none" rtlCol="0">
            <a:spAutoFit/>
          </a:bodyPr>
          <a:lstStyle/>
          <a:p>
            <a:r>
              <a:rPr lang="en-US" altLang="zh-CN" sz="2400" b="1" dirty="0" smtClean="0">
                <a:latin typeface="黑体" panose="02010609060101010101" pitchFamily="49" charset="-122"/>
                <a:ea typeface="黑体" panose="02010609060101010101" pitchFamily="49" charset="-122"/>
              </a:rPr>
              <a:t>2. </a:t>
            </a:r>
            <a:r>
              <a:rPr lang="zh-CN" altLang="en-US" sz="2400" b="1" dirty="0" smtClean="0">
                <a:latin typeface="黑体" panose="02010609060101010101" pitchFamily="49" charset="-122"/>
                <a:ea typeface="黑体" panose="02010609060101010101" pitchFamily="49" charset="-122"/>
              </a:rPr>
              <a:t>筛选</a:t>
            </a:r>
            <a:r>
              <a:rPr lang="zh-CN" altLang="en-US" sz="2400" b="1" dirty="0">
                <a:latin typeface="黑体" panose="02010609060101010101" pitchFamily="49" charset="-122"/>
                <a:ea typeface="黑体" panose="02010609060101010101" pitchFamily="49" charset="-122"/>
              </a:rPr>
              <a:t>最佳</a:t>
            </a:r>
            <a:r>
              <a:rPr lang="zh-CN" altLang="en-US" sz="2400" b="1" dirty="0" smtClean="0">
                <a:latin typeface="黑体" panose="02010609060101010101" pitchFamily="49" charset="-122"/>
                <a:ea typeface="黑体" panose="02010609060101010101" pitchFamily="49" charset="-122"/>
              </a:rPr>
              <a:t>的甲基化生</a:t>
            </a:r>
            <a:r>
              <a:rPr lang="zh-CN" altLang="en-US" sz="2400" b="1" dirty="0">
                <a:latin typeface="黑体" panose="02010609060101010101" pitchFamily="49" charset="-122"/>
                <a:ea typeface="黑体" panose="02010609060101010101" pitchFamily="49" charset="-122"/>
              </a:rPr>
              <a:t>物标记物组合</a:t>
            </a:r>
            <a:r>
              <a:rPr lang="zh-CN" altLang="en-US" sz="2400" b="1" dirty="0" smtClean="0">
                <a:latin typeface="黑体" panose="02010609060101010101" pitchFamily="49" charset="-122"/>
                <a:ea typeface="黑体" panose="02010609060101010101" pitchFamily="49" charset="-122"/>
              </a:rPr>
              <a:t>以获取最</a:t>
            </a:r>
            <a:r>
              <a:rPr lang="zh-CN" altLang="en-US" sz="2400" b="1" dirty="0">
                <a:latin typeface="黑体" panose="02010609060101010101" pitchFamily="49" charset="-122"/>
                <a:ea typeface="黑体" panose="02010609060101010101" pitchFamily="49" charset="-122"/>
              </a:rPr>
              <a:t>优诊断模型</a:t>
            </a:r>
          </a:p>
        </p:txBody>
      </p:sp>
      <p:sp>
        <p:nvSpPr>
          <p:cNvPr id="9" name="矩形 8"/>
          <p:cNvSpPr/>
          <p:nvPr/>
        </p:nvSpPr>
        <p:spPr>
          <a:xfrm>
            <a:off x="-53728" y="6495210"/>
            <a:ext cx="4134465" cy="523220"/>
          </a:xfrm>
          <a:prstGeom prst="rect">
            <a:avLst/>
          </a:prstGeom>
        </p:spPr>
        <p:txBody>
          <a:bodyPr wrap="none">
            <a:spAutoFit/>
          </a:bodyPr>
          <a:lstStyle/>
          <a:p>
            <a:r>
              <a:rPr lang="zh-CN" altLang="zh-CN" sz="1400" b="1" dirty="0" smtClean="0">
                <a:latin typeface="黑体" panose="02010609060101010101" pitchFamily="49" charset="-122"/>
                <a:ea typeface="黑体" panose="02010609060101010101" pitchFamily="49" charset="-122"/>
              </a:rPr>
              <a:t>基于</a:t>
            </a:r>
            <a:r>
              <a:rPr lang="zh-CN" altLang="zh-CN" sz="1400" b="1" dirty="0">
                <a:latin typeface="黑体" panose="02010609060101010101" pitchFamily="49" charset="-122"/>
                <a:ea typeface="黑体" panose="02010609060101010101" pitchFamily="49" charset="-122"/>
              </a:rPr>
              <a:t>跨平台甲基化芯片数据建立肺癌早期诊断模型</a:t>
            </a:r>
            <a:endParaRPr lang="zh-CN" altLang="en-US" sz="1400" b="1" dirty="0">
              <a:latin typeface="黑体" panose="02010609060101010101" pitchFamily="49" charset="-122"/>
              <a:ea typeface="黑体" panose="02010609060101010101" pitchFamily="49" charset="-122"/>
            </a:endParaRPr>
          </a:p>
          <a:p>
            <a:endParaRPr lang="zh-CN" altLang="en-US" sz="1400" b="1" dirty="0">
              <a:latin typeface="黑体" panose="02010609060101010101" pitchFamily="49" charset="-122"/>
              <a:ea typeface="黑体" panose="02010609060101010101" pitchFamily="49" charset="-122"/>
            </a:endParaRPr>
          </a:p>
        </p:txBody>
      </p:sp>
      <p:sp>
        <p:nvSpPr>
          <p:cNvPr id="8" name="文本框 7"/>
          <p:cNvSpPr txBox="1"/>
          <p:nvPr/>
        </p:nvSpPr>
        <p:spPr>
          <a:xfrm>
            <a:off x="399370" y="2948011"/>
            <a:ext cx="1620957" cy="523220"/>
          </a:xfrm>
          <a:prstGeom prst="rect">
            <a:avLst/>
          </a:prstGeom>
          <a:noFill/>
        </p:spPr>
        <p:txBody>
          <a:bodyPr wrap="none" rtlCol="0">
            <a:spAutoFit/>
          </a:bodyPr>
          <a:lstStyle/>
          <a:p>
            <a:r>
              <a:rPr lang="zh-CN" altLang="en-US" sz="2800" b="1" dirty="0" smtClean="0">
                <a:solidFill>
                  <a:srgbClr val="FFFF00"/>
                </a:solidFill>
                <a:latin typeface="黑体" panose="02010609060101010101" pitchFamily="49" charset="-122"/>
                <a:ea typeface="黑体" panose="02010609060101010101" pitchFamily="49" charset="-122"/>
              </a:rPr>
              <a:t>研究策略</a:t>
            </a:r>
            <a:endParaRPr lang="en-US" altLang="zh-CN" sz="2800" b="1" dirty="0">
              <a:solidFill>
                <a:srgbClr val="FFFF00"/>
              </a:solidFill>
              <a:latin typeface="黑体" panose="02010609060101010101" pitchFamily="49" charset="-122"/>
              <a:ea typeface="黑体" panose="02010609060101010101" pitchFamily="49" charset="-122"/>
            </a:endParaRPr>
          </a:p>
        </p:txBody>
      </p:sp>
      <p:sp>
        <p:nvSpPr>
          <p:cNvPr id="10" name="文本框 9"/>
          <p:cNvSpPr txBox="1"/>
          <p:nvPr/>
        </p:nvSpPr>
        <p:spPr>
          <a:xfrm>
            <a:off x="79140" y="3566240"/>
            <a:ext cx="8965916" cy="2308324"/>
          </a:xfrm>
          <a:prstGeom prst="rect">
            <a:avLst/>
          </a:prstGeom>
          <a:noFill/>
        </p:spPr>
        <p:txBody>
          <a:bodyPr wrap="none" rtlCol="0">
            <a:spAutoFit/>
          </a:bodyPr>
          <a:lstStyle/>
          <a:p>
            <a:pPr marL="457200" indent="-457200">
              <a:lnSpc>
                <a:spcPct val="150000"/>
              </a:lnSpc>
              <a:buAutoNum type="arabicPeriod"/>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增加</a:t>
            </a:r>
            <a:r>
              <a:rPr lang="zh-CN" altLang="en-US" sz="2400" b="1" dirty="0" smtClean="0">
                <a:latin typeface="黑体" panose="02010609060101010101" pitchFamily="49" charset="-122"/>
                <a:ea typeface="黑体" panose="02010609060101010101" pitchFamily="49" charset="-122"/>
                <a:cs typeface="Times New Roman" panose="02020603050405020304" pitchFamily="18" charset="0"/>
              </a:rPr>
              <a:t>样本数量</a:t>
            </a:r>
            <a:r>
              <a:rPr lang="zh-CN" altLang="en-US" sz="2400" b="1" dirty="0" smtClean="0">
                <a:latin typeface="黑体" panose="02010609060101010101" pitchFamily="49" charset="-122"/>
                <a:ea typeface="黑体" panose="02010609060101010101" pitchFamily="49" charset="-122"/>
              </a:rPr>
              <a:t>：合并多个独立研究的全基因组甲基化芯片数据</a:t>
            </a:r>
            <a:endParaRPr lang="en-US" altLang="zh-CN" sz="2400" b="1" dirty="0" smtClean="0">
              <a:latin typeface="黑体" panose="02010609060101010101" pitchFamily="49" charset="-122"/>
              <a:ea typeface="黑体" panose="02010609060101010101" pitchFamily="49" charset="-122"/>
            </a:endParaRPr>
          </a:p>
          <a:p>
            <a:pPr marL="457200" indent="-457200">
              <a:lnSpc>
                <a:spcPct val="150000"/>
              </a:lnSpc>
              <a:buAutoNum type="arabicPeriod"/>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消除批次效应</a:t>
            </a:r>
            <a:r>
              <a:rPr lang="zh-CN" altLang="en-US" sz="2400" b="1" dirty="0" smtClean="0">
                <a:latin typeface="黑体" panose="02010609060101010101" pitchFamily="49" charset="-122"/>
                <a:ea typeface="黑体" panose="02010609060101010101" pitchFamily="49" charset="-122"/>
              </a:rPr>
              <a:t>：采用</a:t>
            </a:r>
            <a:r>
              <a:rPr lang="en-US" altLang="zh-CN" sz="2400" b="1" dirty="0" smtClean="0">
                <a:latin typeface="黑体" panose="02010609060101010101" pitchFamily="49" charset="-122"/>
                <a:ea typeface="黑体" panose="02010609060101010101" pitchFamily="49" charset="-122"/>
              </a:rPr>
              <a:t>Combat</a:t>
            </a:r>
            <a:r>
              <a:rPr lang="zh-CN" altLang="en-US" sz="2400" b="1" dirty="0">
                <a:latin typeface="黑体" panose="02010609060101010101" pitchFamily="49" charset="-122"/>
                <a:ea typeface="黑体" panose="02010609060101010101" pitchFamily="49" charset="-122"/>
              </a:rPr>
              <a:t>算法降低噪音</a:t>
            </a:r>
            <a:endParaRPr lang="en-US" altLang="zh-CN" sz="2400" b="1" dirty="0">
              <a:latin typeface="黑体" panose="02010609060101010101" pitchFamily="49" charset="-122"/>
              <a:ea typeface="黑体" panose="02010609060101010101" pitchFamily="49" charset="-122"/>
            </a:endParaRPr>
          </a:p>
          <a:p>
            <a:pPr marL="457200" indent="-457200">
              <a:lnSpc>
                <a:spcPct val="150000"/>
              </a:lnSpc>
              <a:buFontTx/>
              <a:buAutoNum type="arabicPeriod"/>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获取最</a:t>
            </a:r>
            <a:r>
              <a:rPr lang="zh-CN" altLang="en-US" sz="2400" b="1" dirty="0" smtClean="0">
                <a:latin typeface="黑体" panose="02010609060101010101" pitchFamily="49" charset="-122"/>
                <a:ea typeface="黑体" panose="02010609060101010101" pitchFamily="49" charset="-122"/>
                <a:cs typeface="Times New Roman" panose="02020603050405020304" pitchFamily="18" charset="0"/>
              </a:rPr>
              <a:t>优模型</a:t>
            </a:r>
            <a:r>
              <a:rPr lang="zh-CN" altLang="en-US" sz="2400" b="1" dirty="0" smtClean="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采用变量选择方法</a:t>
            </a:r>
            <a:r>
              <a:rPr lang="zh-CN" altLang="en-US" sz="2400" b="1" dirty="0" smtClean="0">
                <a:latin typeface="黑体" panose="02010609060101010101" pitchFamily="49" charset="-122"/>
                <a:ea typeface="黑体" panose="02010609060101010101" pitchFamily="49" charset="-122"/>
              </a:rPr>
              <a:t>筛选最佳生物</a:t>
            </a:r>
            <a:r>
              <a:rPr lang="zh-CN" altLang="en-US" sz="2400" b="1" dirty="0">
                <a:latin typeface="黑体" panose="02010609060101010101" pitchFamily="49" charset="-122"/>
                <a:ea typeface="黑体" panose="02010609060101010101" pitchFamily="49" charset="-122"/>
              </a:rPr>
              <a:t>标记物</a:t>
            </a:r>
            <a:r>
              <a:rPr lang="zh-CN" altLang="en-US" sz="2400" b="1" dirty="0" smtClean="0">
                <a:latin typeface="黑体" panose="02010609060101010101" pitchFamily="49" charset="-122"/>
                <a:ea typeface="黑体" panose="02010609060101010101" pitchFamily="49" charset="-122"/>
              </a:rPr>
              <a:t>组合</a:t>
            </a:r>
            <a:endParaRPr lang="en-US" altLang="zh-CN" sz="2400" b="1" dirty="0" smtClean="0">
              <a:latin typeface="黑体" panose="02010609060101010101" pitchFamily="49" charset="-122"/>
              <a:ea typeface="黑体" panose="02010609060101010101" pitchFamily="49" charset="-122"/>
            </a:endParaRPr>
          </a:p>
          <a:p>
            <a:pPr marL="457200" indent="-457200">
              <a:lnSpc>
                <a:spcPct val="150000"/>
              </a:lnSpc>
              <a:buAutoNum type="arabicPeriod"/>
            </a:pPr>
            <a:r>
              <a:rPr lang="zh-CN" altLang="en-US" sz="2400" b="1" dirty="0" smtClean="0">
                <a:latin typeface="黑体" panose="02010609060101010101" pitchFamily="49" charset="-122"/>
                <a:ea typeface="黑体" panose="02010609060101010101" pitchFamily="49" charset="-122"/>
                <a:cs typeface="Times New Roman" panose="02020603050405020304" pitchFamily="18" charset="0"/>
              </a:rPr>
              <a:t>独立样本验证</a:t>
            </a:r>
            <a:r>
              <a:rPr lang="zh-CN" altLang="en-US" sz="2400" b="1" dirty="0" smtClean="0">
                <a:latin typeface="黑体" panose="02010609060101010101" pitchFamily="49" charset="-122"/>
                <a:ea typeface="黑体" panose="02010609060101010101" pitchFamily="49" charset="-122"/>
              </a:rPr>
              <a:t>：中国汉族人群</a:t>
            </a:r>
            <a:r>
              <a:rPr lang="en-US" altLang="zh-CN" sz="2400" b="1" dirty="0" smtClean="0">
                <a:latin typeface="黑体" panose="02010609060101010101" pitchFamily="49" charset="-122"/>
                <a:ea typeface="黑体" panose="02010609060101010101" pitchFamily="49" charset="-122"/>
              </a:rPr>
              <a:t>NSCLC</a:t>
            </a:r>
            <a:r>
              <a:rPr lang="zh-CN" altLang="en-US" sz="2400" b="1" dirty="0" smtClean="0">
                <a:latin typeface="黑体" panose="02010609060101010101" pitchFamily="49" charset="-122"/>
                <a:ea typeface="黑体" panose="02010609060101010101" pitchFamily="49" charset="-122"/>
              </a:rPr>
              <a:t>组织样本中验证</a:t>
            </a:r>
            <a:endParaRPr lang="zh-CN" altLang="en-US" sz="24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07838317"/>
      </p:ext>
    </p:extLst>
  </p:cSld>
  <p:clrMapOvr>
    <a:masterClrMapping/>
  </p:clrMapOvr>
  <p:transition advTm="23797"/>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latin typeface="Arial Black" panose="020B0A04020102020204" pitchFamily="34" charset="0"/>
                <a:ea typeface="黑体" panose="02010609060101010101" pitchFamily="49" charset="-122"/>
              </a:rPr>
              <a:t>复旦大学博士学位论文答辩</a:t>
            </a:r>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latin typeface="Arial Black" panose="020B0A04020102020204" pitchFamily="34" charset="0"/>
                <a:ea typeface="黑体" panose="02010609060101010101" pitchFamily="49" charset="-122"/>
              </a:rPr>
              <a:pPr>
                <a:defRPr/>
              </a:pPr>
              <a:t>26</a:t>
            </a:fld>
            <a:endParaRPr lang="zh-CN" altLang="en-US" b="1" dirty="0">
              <a:solidFill>
                <a:srgbClr val="FFFFFF"/>
              </a:solidFill>
              <a:latin typeface="Arial Black" panose="020B0A04020102020204" pitchFamily="34" charset="0"/>
              <a:ea typeface="黑体" panose="02010609060101010101" pitchFamily="49" charset="-122"/>
            </a:endParaRPr>
          </a:p>
        </p:txBody>
      </p:sp>
      <p:pic>
        <p:nvPicPr>
          <p:cNvPr id="6" name="图片 5"/>
          <p:cNvPicPr>
            <a:picLocks noChangeAspect="1"/>
          </p:cNvPicPr>
          <p:nvPr/>
        </p:nvPicPr>
        <p:blipFill>
          <a:blip r:embed="rId4" cstate="print"/>
          <a:stretch>
            <a:fillRect/>
          </a:stretch>
        </p:blipFill>
        <p:spPr>
          <a:xfrm>
            <a:off x="79784" y="843348"/>
            <a:ext cx="4707086" cy="5002306"/>
          </a:xfrm>
          <a:prstGeom prst="rect">
            <a:avLst/>
          </a:prstGeom>
        </p:spPr>
      </p:pic>
      <p:sp>
        <p:nvSpPr>
          <p:cNvPr id="7" name="文本框 6"/>
          <p:cNvSpPr txBox="1"/>
          <p:nvPr/>
        </p:nvSpPr>
        <p:spPr>
          <a:xfrm>
            <a:off x="65214" y="133435"/>
            <a:ext cx="2698175" cy="523220"/>
          </a:xfrm>
          <a:prstGeom prst="rect">
            <a:avLst/>
          </a:prstGeom>
          <a:noFill/>
        </p:spPr>
        <p:txBody>
          <a:bodyPr wrap="none" rtlCol="0">
            <a:spAutoFit/>
          </a:bodyPr>
          <a:lstStyle/>
          <a:p>
            <a:r>
              <a:rPr lang="zh-CN" altLang="en-US" sz="2800" dirty="0">
                <a:latin typeface="Arial Black" panose="020B0A04020102020204" pitchFamily="34" charset="0"/>
                <a:ea typeface="黑体" panose="02010609060101010101" pitchFamily="49" charset="-122"/>
              </a:rPr>
              <a:t>研究方法和流程</a:t>
            </a:r>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7228" y="897849"/>
            <a:ext cx="3979346" cy="1185716"/>
          </a:xfrm>
          <a:prstGeom prst="rect">
            <a:avLst/>
          </a:prstGeom>
        </p:spPr>
      </p:pic>
      <p:grpSp>
        <p:nvGrpSpPr>
          <p:cNvPr id="18" name="组合 17"/>
          <p:cNvGrpSpPr/>
          <p:nvPr/>
        </p:nvGrpSpPr>
        <p:grpSpPr>
          <a:xfrm>
            <a:off x="4757977" y="2361949"/>
            <a:ext cx="4302193" cy="2661658"/>
            <a:chOff x="6050844" y="2701491"/>
            <a:chExt cx="5736257" cy="3548880"/>
          </a:xfrm>
        </p:grpSpPr>
        <mc:AlternateContent xmlns:mc="http://schemas.openxmlformats.org/markup-compatibility/2006" xmlns:a14="http://schemas.microsoft.com/office/drawing/2010/main">
          <mc:Choice Requires="a14">
            <p:sp>
              <p:nvSpPr>
                <p:cNvPr id="13" name="矩形 12"/>
                <p:cNvSpPr/>
                <p:nvPr/>
              </p:nvSpPr>
              <p:spPr>
                <a:xfrm>
                  <a:off x="6444741" y="2701491"/>
                  <a:ext cx="5236818" cy="5889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𝑌</m:t>
                            </m:r>
                          </m:e>
                          <m:sub>
                            <m:r>
                              <a:rPr lang="zh-CN" altLang="en-US" sz="2100" i="1">
                                <a:latin typeface="Cambria Math" panose="02040503050406030204" pitchFamily="18" charset="0"/>
                              </a:rPr>
                              <m:t>𝑖𝑗𝑔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𝛼</m:t>
                            </m:r>
                          </m:e>
                          <m:sub>
                            <m:r>
                              <a:rPr lang="zh-CN" altLang="en-US" sz="2100" i="1">
                                <a:latin typeface="Cambria Math" panose="02040503050406030204" pitchFamily="18" charset="0"/>
                              </a:rPr>
                              <m:t>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𝑋</m:t>
                            </m:r>
                            <m:r>
                              <a:rPr lang="zh-CN" altLang="en-US" sz="2100" i="1">
                                <a:latin typeface="Cambria Math" panose="02040503050406030204" pitchFamily="18" charset="0"/>
                              </a:rPr>
                              <m:t>𝛽</m:t>
                            </m:r>
                          </m:e>
                          <m:sub>
                            <m:r>
                              <a:rPr lang="zh-CN" altLang="en-US" sz="2100" i="1">
                                <a:latin typeface="Cambria Math" panose="02040503050406030204" pitchFamily="18" charset="0"/>
                              </a:rPr>
                              <m:t>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𝛾</m:t>
                            </m:r>
                          </m:e>
                          <m:sub>
                            <m:r>
                              <a:rPr lang="zh-CN" altLang="en-US" sz="2100" i="1">
                                <a:latin typeface="Cambria Math" panose="02040503050406030204" pitchFamily="18" charset="0"/>
                              </a:rPr>
                              <m:t>𝑖𝑔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𝛿</m:t>
                            </m:r>
                          </m:e>
                          <m:sub>
                            <m:r>
                              <a:rPr lang="zh-CN" altLang="en-US" sz="2100" i="1">
                                <a:latin typeface="Cambria Math" panose="02040503050406030204" pitchFamily="18" charset="0"/>
                              </a:rPr>
                              <m:t>𝑖𝑔</m:t>
                            </m:r>
                          </m:sub>
                        </m:sSub>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𝜀</m:t>
                            </m:r>
                          </m:e>
                          <m:sub>
                            <m:r>
                              <a:rPr lang="zh-CN" altLang="en-US" sz="2100" i="1">
                                <a:latin typeface="Cambria Math" panose="02040503050406030204" pitchFamily="18" charset="0"/>
                              </a:rPr>
                              <m:t>𝑖𝑗𝑔</m:t>
                            </m:r>
                          </m:sub>
                        </m:sSub>
                      </m:oMath>
                    </m:oMathPara>
                  </a14:m>
                  <a:endParaRPr lang="zh-CN" altLang="en-US" sz="2100" dirty="0">
                    <a:latin typeface="Arial Black" panose="020B0A04020102020204" pitchFamily="34" charset="0"/>
                    <a:ea typeface="黑体" panose="02010609060101010101" pitchFamily="49" charset="-122"/>
                  </a:endParaRPr>
                </a:p>
              </p:txBody>
            </p:sp>
          </mc:Choice>
          <mc:Fallback xmlns="">
            <p:sp>
              <p:nvSpPr>
                <p:cNvPr id="13" name="矩形 12"/>
                <p:cNvSpPr>
                  <a:spLocks noRot="1" noChangeAspect="1" noMove="1" noResize="1" noEditPoints="1" noAdjustHandles="1" noChangeArrowheads="1" noChangeShapeType="1" noTextEdit="1"/>
                </p:cNvSpPr>
                <p:nvPr/>
              </p:nvSpPr>
              <p:spPr>
                <a:xfrm>
                  <a:off x="6444741" y="2701491"/>
                  <a:ext cx="5236818" cy="588966"/>
                </a:xfrm>
                <a:prstGeom prst="rect">
                  <a:avLst/>
                </a:prstGeom>
                <a:blipFill rotWithShape="0">
                  <a:blip r:embed="rId6"/>
                  <a:stretch>
                    <a:fillRect b="-10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050844" y="3286389"/>
                  <a:ext cx="5736257" cy="1464332"/>
                </a:xfrm>
                <a:prstGeom prst="rect">
                  <a:avLst/>
                </a:prstGeom>
              </p:spPr>
              <p:txBody>
                <a:bodyPr wrap="square">
                  <a:spAutoFit/>
                </a:bodyPr>
                <a:lstStyle/>
                <a:p>
                  <a:pPr indent="228600" algn="just">
                    <a:spcBef>
                      <a:spcPts val="585"/>
                    </a:spcBef>
                  </a:pPr>
                  <a:r>
                    <a:rPr lang="zh-CN" altLang="zh-CN" sz="1500" dirty="0">
                      <a:latin typeface="Arial Black" panose="020B0A04020102020204" pitchFamily="34" charset="0"/>
                      <a:ea typeface="黑体" panose="02010609060101010101" pitchFamily="49" charset="-122"/>
                      <a:cs typeface="Times New Roman" panose="02020603050405020304" pitchFamily="18" charset="0"/>
                    </a:rPr>
                    <a:t>其中</a:t>
                  </a:r>
                  <a14:m>
                    <m:oMath xmlns:m="http://schemas.openxmlformats.org/officeDocument/2006/math">
                      <m:sSub>
                        <m:sSubPr>
                          <m:ctrlPr>
                            <a:rPr lang="zh-CN" altLang="zh-CN" sz="15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1500" i="1">
                              <a:latin typeface="Cambria Math" panose="02040503050406030204" pitchFamily="18" charset="0"/>
                              <a:ea typeface="宋体" panose="02010600030101010101" pitchFamily="2" charset="-122"/>
                              <a:cs typeface="Times New Roman" panose="02020603050405020304" pitchFamily="18" charset="0"/>
                            </a:rPr>
                            <m:t>𝑖𝑗𝑔</m:t>
                          </m:r>
                        </m:sub>
                      </m:sSub>
                    </m:oMath>
                  </a14:m>
                  <a:r>
                    <a:rPr lang="zh-CN" altLang="zh-CN" sz="1500" dirty="0">
                      <a:latin typeface="Arial Black" panose="020B0A04020102020204" pitchFamily="34" charset="0"/>
                      <a:ea typeface="黑体" panose="02010609060101010101" pitchFamily="49" charset="-122"/>
                      <a:cs typeface="Times New Roman" panose="02020603050405020304" pitchFamily="18" charset="0"/>
                    </a:rPr>
                    <a:t>是总体信号值，</a:t>
                  </a:r>
                  <a14:m>
                    <m:oMath xmlns:m="http://schemas.openxmlformats.org/officeDocument/2006/math">
                      <m:sSub>
                        <m:sSubPr>
                          <m:ctrlPr>
                            <a:rPr lang="zh-CN" altLang="zh-CN" sz="1500" i="1">
                              <a:latin typeface="Cambria Math" panose="02040503050406030204" pitchFamily="18" charset="0"/>
                            </a:rPr>
                          </m:ctrlPr>
                        </m:sSubPr>
                        <m:e>
                          <m:r>
                            <m:rPr>
                              <m:sty m:val="p"/>
                            </m:rPr>
                            <a:rPr lang="en-US" altLang="zh-CN" sz="1500">
                              <a:latin typeface="Cambria Math" panose="02040503050406030204" pitchFamily="18" charset="0"/>
                            </a:rPr>
                            <m:t>α</m:t>
                          </m:r>
                        </m:e>
                        <m:sub>
                          <m:r>
                            <m:rPr>
                              <m:sty m:val="p"/>
                            </m:rPr>
                            <a:rPr lang="en-US" altLang="zh-CN" sz="1500">
                              <a:latin typeface="Cambria Math" panose="02040503050406030204" pitchFamily="18" charset="0"/>
                            </a:rPr>
                            <m:t>g</m:t>
                          </m:r>
                        </m:sub>
                      </m:sSub>
                    </m:oMath>
                  </a14:m>
                  <a:r>
                    <a:rPr lang="zh-CN" altLang="zh-CN" sz="1500" dirty="0">
                      <a:latin typeface="Arial Black" panose="020B0A04020102020204" pitchFamily="34" charset="0"/>
                      <a:ea typeface="黑体" panose="02010609060101010101" pitchFamily="49" charset="-122"/>
                    </a:rPr>
                    <a:t>是平均信号值，</a:t>
                  </a:r>
                  <a14:m>
                    <m:oMath xmlns:m="http://schemas.openxmlformats.org/officeDocument/2006/math">
                      <m:r>
                        <a:rPr lang="en-US" altLang="zh-CN" sz="1500" i="1">
                          <a:latin typeface="Cambria Math" panose="02040503050406030204" pitchFamily="18" charset="0"/>
                        </a:rPr>
                        <m:t>𝑋</m:t>
                      </m:r>
                    </m:oMath>
                  </a14:m>
                  <a:r>
                    <a:rPr lang="zh-CN" altLang="zh-CN" sz="1500" dirty="0">
                      <a:latin typeface="Arial Black" panose="020B0A04020102020204" pitchFamily="34" charset="0"/>
                      <a:ea typeface="黑体" panose="02010609060101010101" pitchFamily="49" charset="-122"/>
                    </a:rPr>
                    <a:t>是样本状态矩阵，</a:t>
                  </a:r>
                  <a14:m>
                    <m:oMath xmlns:m="http://schemas.openxmlformats.org/officeDocument/2006/math">
                      <m:sSub>
                        <m:sSubPr>
                          <m:ctrlPr>
                            <a:rPr lang="zh-CN" altLang="zh-CN" sz="1500" i="1">
                              <a:latin typeface="Cambria Math" panose="02040503050406030204" pitchFamily="18" charset="0"/>
                            </a:rPr>
                          </m:ctrlPr>
                        </m:sSubPr>
                        <m:e>
                          <m:r>
                            <a:rPr lang="en-US" altLang="zh-CN" sz="1500" i="1">
                              <a:latin typeface="Cambria Math" panose="02040503050406030204" pitchFamily="18" charset="0"/>
                            </a:rPr>
                            <m:t>𝛾</m:t>
                          </m:r>
                        </m:e>
                        <m:sub>
                          <m:r>
                            <a:rPr lang="en-US" altLang="zh-CN" sz="1500" i="1">
                              <a:latin typeface="Cambria Math" panose="02040503050406030204" pitchFamily="18" charset="0"/>
                            </a:rPr>
                            <m:t>𝑖𝑔</m:t>
                          </m:r>
                        </m:sub>
                      </m:sSub>
                    </m:oMath>
                  </a14:m>
                  <a:r>
                    <a:rPr lang="zh-CN" altLang="zh-CN" sz="1500" dirty="0">
                      <a:latin typeface="Arial Black" panose="020B0A04020102020204" pitchFamily="34" charset="0"/>
                      <a:ea typeface="黑体" panose="02010609060101010101" pitchFamily="49" charset="-122"/>
                    </a:rPr>
                    <a:t>和</a:t>
                  </a:r>
                  <a14:m>
                    <m:oMath xmlns:m="http://schemas.openxmlformats.org/officeDocument/2006/math">
                      <m:sSub>
                        <m:sSubPr>
                          <m:ctrlPr>
                            <a:rPr lang="zh-CN" altLang="zh-CN" sz="1500" i="1">
                              <a:latin typeface="Cambria Math" panose="02040503050406030204" pitchFamily="18" charset="0"/>
                            </a:rPr>
                          </m:ctrlPr>
                        </m:sSubPr>
                        <m:e>
                          <m:r>
                            <a:rPr lang="en-US" altLang="zh-CN" sz="1500" i="1">
                              <a:latin typeface="Cambria Math" panose="02040503050406030204" pitchFamily="18" charset="0"/>
                            </a:rPr>
                            <m:t>𝛿</m:t>
                          </m:r>
                        </m:e>
                        <m:sub>
                          <m:r>
                            <a:rPr lang="en-US" altLang="zh-CN" sz="1500" i="1">
                              <a:latin typeface="Cambria Math" panose="02040503050406030204" pitchFamily="18" charset="0"/>
                            </a:rPr>
                            <m:t>𝑖𝑔</m:t>
                          </m:r>
                        </m:sub>
                      </m:sSub>
                    </m:oMath>
                  </a14:m>
                  <a:r>
                    <a:rPr lang="zh-CN" altLang="zh-CN" sz="1500" dirty="0">
                      <a:latin typeface="Arial Black" panose="020B0A04020102020204" pitchFamily="34" charset="0"/>
                      <a:ea typeface="黑体" panose="02010609060101010101" pitchFamily="49" charset="-122"/>
                    </a:rPr>
                    <a:t>分别代表第</a:t>
                  </a:r>
                  <a14:m>
                    <m:oMath xmlns:m="http://schemas.openxmlformats.org/officeDocument/2006/math">
                      <m:r>
                        <a:rPr lang="en-US" altLang="zh-CN" sz="1500" i="1">
                          <a:latin typeface="Cambria Math" panose="02040503050406030204" pitchFamily="18" charset="0"/>
                        </a:rPr>
                        <m:t>𝑖</m:t>
                      </m:r>
                    </m:oMath>
                  </a14:m>
                  <a:r>
                    <a:rPr lang="zh-CN" altLang="zh-CN" sz="1500" dirty="0">
                      <a:latin typeface="Arial Black" panose="020B0A04020102020204" pitchFamily="34" charset="0"/>
                      <a:ea typeface="黑体" panose="02010609060101010101" pitchFamily="49" charset="-122"/>
                    </a:rPr>
                    <a:t>个批次的加性和乘性效应。</a:t>
                  </a:r>
                  <a14:m>
                    <m:oMath xmlns:m="http://schemas.openxmlformats.org/officeDocument/2006/math">
                      <m:sSub>
                        <m:sSubPr>
                          <m:ctrlPr>
                            <a:rPr lang="zh-CN" altLang="zh-CN" sz="1500" i="1">
                              <a:latin typeface="Cambria Math" panose="02040503050406030204" pitchFamily="18" charset="0"/>
                            </a:rPr>
                          </m:ctrlPr>
                        </m:sSubPr>
                        <m:e>
                          <m:r>
                            <a:rPr lang="en-US" altLang="zh-CN" sz="1500" i="1">
                              <a:latin typeface="Cambria Math" panose="02040503050406030204" pitchFamily="18" charset="0"/>
                            </a:rPr>
                            <m:t>𝜀</m:t>
                          </m:r>
                        </m:e>
                        <m:sub>
                          <m:r>
                            <a:rPr lang="en-US" altLang="zh-CN" sz="1500" i="1">
                              <a:latin typeface="Cambria Math" panose="02040503050406030204" pitchFamily="18" charset="0"/>
                            </a:rPr>
                            <m:t>𝑖𝑗𝑔</m:t>
                          </m:r>
                        </m:sub>
                      </m:sSub>
                    </m:oMath>
                  </a14:m>
                  <a:r>
                    <a:rPr lang="zh-CN" altLang="zh-CN" sz="1500" dirty="0">
                      <a:latin typeface="Arial Black" panose="020B0A04020102020204" pitchFamily="34" charset="0"/>
                      <a:ea typeface="黑体" panose="02010609060101010101" pitchFamily="49" charset="-122"/>
                    </a:rPr>
                    <a:t>是随机误差，默认服从均值为</a:t>
                  </a:r>
                  <a:r>
                    <a:rPr lang="en-US" altLang="zh-CN" sz="1500" dirty="0">
                      <a:latin typeface="Arial Black" panose="020B0A04020102020204" pitchFamily="34" charset="0"/>
                      <a:ea typeface="黑体" panose="02010609060101010101" pitchFamily="49" charset="-122"/>
                    </a:rPr>
                    <a:t>0</a:t>
                  </a:r>
                  <a:r>
                    <a:rPr lang="zh-CN" altLang="zh-CN" sz="1500" dirty="0">
                      <a:latin typeface="Arial Black" panose="020B0A04020102020204" pitchFamily="34" charset="0"/>
                      <a:ea typeface="黑体" panose="02010609060101010101" pitchFamily="49" charset="-122"/>
                    </a:rPr>
                    <a:t>，方差为</a:t>
                  </a:r>
                  <a14:m>
                    <m:oMath xmlns:m="http://schemas.openxmlformats.org/officeDocument/2006/math">
                      <m:sSup>
                        <m:sSupPr>
                          <m:ctrlPr>
                            <a:rPr lang="zh-CN" altLang="zh-CN" sz="1500" i="1">
                              <a:latin typeface="Cambria Math" panose="02040503050406030204" pitchFamily="18" charset="0"/>
                            </a:rPr>
                          </m:ctrlPr>
                        </m:sSupPr>
                        <m:e>
                          <m:sSub>
                            <m:sSubPr>
                              <m:ctrlPr>
                                <a:rPr lang="zh-CN" altLang="zh-CN" sz="1500" i="1">
                                  <a:latin typeface="Cambria Math" panose="02040503050406030204" pitchFamily="18" charset="0"/>
                                </a:rPr>
                              </m:ctrlPr>
                            </m:sSubPr>
                            <m:e>
                              <m:r>
                                <a:rPr lang="en-US" altLang="zh-CN" sz="1500" i="1">
                                  <a:latin typeface="Cambria Math" panose="02040503050406030204" pitchFamily="18" charset="0"/>
                                </a:rPr>
                                <m:t>𝜎</m:t>
                              </m:r>
                            </m:e>
                            <m:sub>
                              <m:r>
                                <a:rPr lang="en-US" altLang="zh-CN" sz="1500" i="1">
                                  <a:latin typeface="Cambria Math" panose="02040503050406030204" pitchFamily="18" charset="0"/>
                                </a:rPr>
                                <m:t>𝑔</m:t>
                              </m:r>
                            </m:sub>
                          </m:sSub>
                        </m:e>
                        <m:sup>
                          <m:r>
                            <a:rPr lang="en-US" altLang="zh-CN" sz="1500" i="1">
                              <a:latin typeface="Cambria Math" panose="02040503050406030204" pitchFamily="18" charset="0"/>
                            </a:rPr>
                            <m:t>2</m:t>
                          </m:r>
                        </m:sup>
                      </m:sSup>
                    </m:oMath>
                  </a14:m>
                  <a:endParaRPr lang="zh-CN" altLang="zh-CN" sz="1500" dirty="0">
                    <a:latin typeface="Arial Black" panose="020B0A04020102020204" pitchFamily="34" charset="0"/>
                    <a:ea typeface="黑体" panose="02010609060101010101" pitchFamily="49"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6050844" y="3286389"/>
                  <a:ext cx="5736257" cy="1433469"/>
                </a:xfrm>
                <a:prstGeom prst="rect">
                  <a:avLst/>
                </a:prstGeom>
                <a:blipFill rotWithShape="0">
                  <a:blip r:embed="rId7" cstate="print"/>
                  <a:stretch>
                    <a:fillRect l="-1169" t="-3404" r="-1063" b="-3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6531655" y="4793511"/>
                  <a:ext cx="5034797" cy="8886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500" b="1" i="1">
                                <a:latin typeface="Cambria Math" panose="02040503050406030204" pitchFamily="18" charset="0"/>
                              </a:rPr>
                            </m:ctrlPr>
                          </m:sSubSupPr>
                          <m:e>
                            <m:r>
                              <a:rPr lang="zh-CN" altLang="en-US" sz="1500" b="1" i="1">
                                <a:latin typeface="Cambria Math" panose="02040503050406030204" pitchFamily="18" charset="0"/>
                              </a:rPr>
                              <m:t>𝒀</m:t>
                            </m:r>
                          </m:e>
                          <m:sub>
                            <m:r>
                              <a:rPr lang="zh-CN" altLang="en-US" sz="1500" b="1">
                                <a:latin typeface="Cambria Math" panose="02040503050406030204" pitchFamily="18" charset="0"/>
                              </a:rPr>
                              <m:t>𝐢𝐣𝐠</m:t>
                            </m:r>
                          </m:sub>
                          <m:sup>
                            <m:r>
                              <a:rPr lang="zh-CN" altLang="en-US" sz="1500" b="1">
                                <a:latin typeface="Cambria Math" panose="02040503050406030204" pitchFamily="18" charset="0"/>
                              </a:rPr>
                              <m:t>∗</m:t>
                            </m:r>
                          </m:sup>
                        </m:sSubSup>
                        <m:r>
                          <a:rPr lang="zh-CN" altLang="en-US" sz="1500" b="1">
                            <a:latin typeface="Cambria Math" panose="02040503050406030204" pitchFamily="18" charset="0"/>
                          </a:rPr>
                          <m:t>=</m:t>
                        </m:r>
                        <m:f>
                          <m:fPr>
                            <m:ctrlPr>
                              <a:rPr lang="zh-CN" altLang="en-US" sz="1500" b="1" i="1">
                                <a:latin typeface="Cambria Math" panose="02040503050406030204" pitchFamily="18" charset="0"/>
                              </a:rPr>
                            </m:ctrlPr>
                          </m:fPr>
                          <m:num>
                            <m:sSub>
                              <m:sSubPr>
                                <m:ctrlPr>
                                  <a:rPr lang="zh-CN" altLang="en-US" sz="1500" b="1" i="1">
                                    <a:latin typeface="Cambria Math" panose="02040503050406030204" pitchFamily="18" charset="0"/>
                                  </a:rPr>
                                </m:ctrlPr>
                              </m:sSubPr>
                              <m:e>
                                <m:r>
                                  <a:rPr lang="zh-CN" altLang="en-US" sz="1500" b="1" i="1">
                                    <a:latin typeface="Cambria Math" panose="02040503050406030204" pitchFamily="18" charset="0"/>
                                  </a:rPr>
                                  <m:t>𝒀</m:t>
                                </m:r>
                              </m:e>
                              <m:sub>
                                <m:r>
                                  <a:rPr lang="zh-CN" altLang="en-US" sz="1500" b="1" i="1">
                                    <a:latin typeface="Cambria Math" panose="02040503050406030204" pitchFamily="18" charset="0"/>
                                  </a:rPr>
                                  <m:t>𝒊𝒋𝒈</m:t>
                                </m:r>
                              </m:sub>
                            </m:sSub>
                            <m:r>
                              <a:rPr lang="zh-CN" altLang="en-US" sz="1500" b="1">
                                <a:latin typeface="Cambria Math" panose="02040503050406030204" pitchFamily="18" charset="0"/>
                              </a:rPr>
                              <m:t>−</m:t>
                            </m:r>
                            <m:acc>
                              <m:accPr>
                                <m:chr m:val="̂"/>
                                <m:ctrlPr>
                                  <a:rPr lang="zh-CN" altLang="en-US" sz="1500" b="1" i="1">
                                    <a:latin typeface="Cambria Math" panose="02040503050406030204" pitchFamily="18" charset="0"/>
                                  </a:rPr>
                                </m:ctrlPr>
                              </m:accPr>
                              <m:e>
                                <m:sSub>
                                  <m:sSubPr>
                                    <m:ctrlPr>
                                      <a:rPr lang="zh-CN" altLang="en-US" sz="1500" b="1" i="1">
                                        <a:latin typeface="Cambria Math" panose="02040503050406030204" pitchFamily="18" charset="0"/>
                                      </a:rPr>
                                    </m:ctrlPr>
                                  </m:sSubPr>
                                  <m:e>
                                    <m:r>
                                      <a:rPr lang="zh-CN" altLang="en-US" sz="1500" b="1" i="1">
                                        <a:latin typeface="Cambria Math" panose="02040503050406030204" pitchFamily="18" charset="0"/>
                                      </a:rPr>
                                      <m:t>𝜶</m:t>
                                    </m:r>
                                  </m:e>
                                  <m:sub>
                                    <m:r>
                                      <a:rPr lang="zh-CN" altLang="en-US" sz="1500" b="1" i="1">
                                        <a:latin typeface="Cambria Math" panose="02040503050406030204" pitchFamily="18" charset="0"/>
                                      </a:rPr>
                                      <m:t>𝒈</m:t>
                                    </m:r>
                                  </m:sub>
                                </m:sSub>
                              </m:e>
                            </m:acc>
                            <m:r>
                              <a:rPr lang="zh-CN" altLang="en-US" sz="1500" b="1">
                                <a:latin typeface="Cambria Math" panose="02040503050406030204" pitchFamily="18" charset="0"/>
                              </a:rPr>
                              <m:t>−</m:t>
                            </m:r>
                            <m:r>
                              <a:rPr lang="zh-CN" altLang="en-US" sz="1500" b="1" i="1">
                                <a:latin typeface="Cambria Math" panose="02040503050406030204" pitchFamily="18" charset="0"/>
                              </a:rPr>
                              <m:t>𝑿</m:t>
                            </m:r>
                            <m:acc>
                              <m:accPr>
                                <m:chr m:val="̂"/>
                                <m:ctrlPr>
                                  <a:rPr lang="zh-CN" altLang="en-US" sz="1500" b="1" i="1">
                                    <a:latin typeface="Cambria Math" panose="02040503050406030204" pitchFamily="18" charset="0"/>
                                  </a:rPr>
                                </m:ctrlPr>
                              </m:accPr>
                              <m:e>
                                <m:sSub>
                                  <m:sSubPr>
                                    <m:ctrlPr>
                                      <a:rPr lang="zh-CN" altLang="en-US" sz="1500" b="1" i="1">
                                        <a:latin typeface="Cambria Math" panose="02040503050406030204" pitchFamily="18" charset="0"/>
                                      </a:rPr>
                                    </m:ctrlPr>
                                  </m:sSubPr>
                                  <m:e>
                                    <m:r>
                                      <a:rPr lang="zh-CN" altLang="en-US" sz="1500" b="1" i="1">
                                        <a:latin typeface="Cambria Math" panose="02040503050406030204" pitchFamily="18" charset="0"/>
                                      </a:rPr>
                                      <m:t>𝜷</m:t>
                                    </m:r>
                                  </m:e>
                                  <m:sub>
                                    <m:r>
                                      <a:rPr lang="zh-CN" altLang="en-US" sz="1500" b="1" i="1">
                                        <a:latin typeface="Cambria Math" panose="02040503050406030204" pitchFamily="18" charset="0"/>
                                      </a:rPr>
                                      <m:t>𝒈</m:t>
                                    </m:r>
                                  </m:sub>
                                </m:sSub>
                              </m:e>
                            </m:acc>
                            <m:r>
                              <a:rPr lang="zh-CN" altLang="en-US" sz="1500" b="1">
                                <a:latin typeface="Cambria Math" panose="02040503050406030204" pitchFamily="18" charset="0"/>
                              </a:rPr>
                              <m:t>−</m:t>
                            </m:r>
                            <m:acc>
                              <m:accPr>
                                <m:chr m:val="̂"/>
                                <m:ctrlPr>
                                  <a:rPr lang="zh-CN" altLang="en-US" sz="1500" b="1" i="1">
                                    <a:latin typeface="Cambria Math" panose="02040503050406030204" pitchFamily="18" charset="0"/>
                                  </a:rPr>
                                </m:ctrlPr>
                              </m:accPr>
                              <m:e>
                                <m:sSub>
                                  <m:sSubPr>
                                    <m:ctrlPr>
                                      <a:rPr lang="zh-CN" altLang="en-US" sz="1500" b="1" i="1">
                                        <a:latin typeface="Cambria Math" panose="02040503050406030204" pitchFamily="18" charset="0"/>
                                      </a:rPr>
                                    </m:ctrlPr>
                                  </m:sSubPr>
                                  <m:e>
                                    <m:r>
                                      <a:rPr lang="zh-CN" altLang="en-US" sz="1500" b="1" i="1">
                                        <a:latin typeface="Cambria Math" panose="02040503050406030204" pitchFamily="18" charset="0"/>
                                      </a:rPr>
                                      <m:t>𝜸</m:t>
                                    </m:r>
                                  </m:e>
                                  <m:sub>
                                    <m:r>
                                      <a:rPr lang="zh-CN" altLang="en-US" sz="1500" b="1" i="1">
                                        <a:latin typeface="Cambria Math" panose="02040503050406030204" pitchFamily="18" charset="0"/>
                                      </a:rPr>
                                      <m:t>𝒊𝒈</m:t>
                                    </m:r>
                                  </m:sub>
                                </m:sSub>
                              </m:e>
                            </m:acc>
                          </m:num>
                          <m:den>
                            <m:acc>
                              <m:accPr>
                                <m:chr m:val="̂"/>
                                <m:ctrlPr>
                                  <a:rPr lang="zh-CN" altLang="en-US" sz="1500" b="1" i="1">
                                    <a:latin typeface="Cambria Math" panose="02040503050406030204" pitchFamily="18" charset="0"/>
                                  </a:rPr>
                                </m:ctrlPr>
                              </m:accPr>
                              <m:e>
                                <m:sSub>
                                  <m:sSubPr>
                                    <m:ctrlPr>
                                      <a:rPr lang="zh-CN" altLang="en-US" sz="1500" b="1" i="1">
                                        <a:latin typeface="Cambria Math" panose="02040503050406030204" pitchFamily="18" charset="0"/>
                                      </a:rPr>
                                    </m:ctrlPr>
                                  </m:sSubPr>
                                  <m:e>
                                    <m:r>
                                      <a:rPr lang="zh-CN" altLang="en-US" sz="1500" b="1" i="1">
                                        <a:latin typeface="Cambria Math" panose="02040503050406030204" pitchFamily="18" charset="0"/>
                                      </a:rPr>
                                      <m:t>𝜹</m:t>
                                    </m:r>
                                  </m:e>
                                  <m:sub>
                                    <m:r>
                                      <a:rPr lang="zh-CN" altLang="en-US" sz="1500" b="1" i="1">
                                        <a:latin typeface="Cambria Math" panose="02040503050406030204" pitchFamily="18" charset="0"/>
                                      </a:rPr>
                                      <m:t>𝒊𝒈</m:t>
                                    </m:r>
                                  </m:sub>
                                </m:sSub>
                              </m:e>
                            </m:acc>
                          </m:den>
                        </m:f>
                        <m:r>
                          <a:rPr lang="zh-CN" altLang="en-US" sz="1500" b="1">
                            <a:latin typeface="Cambria Math" panose="02040503050406030204" pitchFamily="18" charset="0"/>
                          </a:rPr>
                          <m:t>+</m:t>
                        </m:r>
                        <m:acc>
                          <m:accPr>
                            <m:chr m:val="̂"/>
                            <m:ctrlPr>
                              <a:rPr lang="zh-CN" altLang="en-US" sz="1500" b="1" i="1">
                                <a:latin typeface="Cambria Math" panose="02040503050406030204" pitchFamily="18" charset="0"/>
                              </a:rPr>
                            </m:ctrlPr>
                          </m:accPr>
                          <m:e>
                            <m:sSub>
                              <m:sSubPr>
                                <m:ctrlPr>
                                  <a:rPr lang="zh-CN" altLang="en-US" sz="1500" b="1" i="1">
                                    <a:latin typeface="Cambria Math" panose="02040503050406030204" pitchFamily="18" charset="0"/>
                                  </a:rPr>
                                </m:ctrlPr>
                              </m:sSubPr>
                              <m:e>
                                <m:r>
                                  <a:rPr lang="zh-CN" altLang="en-US" sz="1500" b="1" i="1">
                                    <a:latin typeface="Cambria Math" panose="02040503050406030204" pitchFamily="18" charset="0"/>
                                  </a:rPr>
                                  <m:t>𝜶</m:t>
                                </m:r>
                              </m:e>
                              <m:sub>
                                <m:r>
                                  <a:rPr lang="zh-CN" altLang="en-US" sz="1500" b="1" i="1">
                                    <a:latin typeface="Cambria Math" panose="02040503050406030204" pitchFamily="18" charset="0"/>
                                  </a:rPr>
                                  <m:t>𝒈</m:t>
                                </m:r>
                              </m:sub>
                            </m:sSub>
                          </m:e>
                        </m:acc>
                        <m:r>
                          <a:rPr lang="zh-CN" altLang="en-US" sz="1500" b="1">
                            <a:latin typeface="Cambria Math" panose="02040503050406030204" pitchFamily="18" charset="0"/>
                          </a:rPr>
                          <m:t>+</m:t>
                        </m:r>
                        <m:acc>
                          <m:accPr>
                            <m:chr m:val="̂"/>
                            <m:ctrlPr>
                              <a:rPr lang="zh-CN" altLang="en-US" sz="1500" b="1" i="1">
                                <a:latin typeface="Cambria Math" panose="02040503050406030204" pitchFamily="18" charset="0"/>
                              </a:rPr>
                            </m:ctrlPr>
                          </m:accPr>
                          <m:e>
                            <m:r>
                              <a:rPr lang="zh-CN" altLang="en-US" sz="1500" b="1" i="1">
                                <a:latin typeface="Cambria Math" panose="02040503050406030204" pitchFamily="18" charset="0"/>
                              </a:rPr>
                              <m:t>𝑿</m:t>
                            </m:r>
                            <m:sSub>
                              <m:sSubPr>
                                <m:ctrlPr>
                                  <a:rPr lang="zh-CN" altLang="en-US" sz="1500" b="1" i="1">
                                    <a:latin typeface="Cambria Math" panose="02040503050406030204" pitchFamily="18" charset="0"/>
                                  </a:rPr>
                                </m:ctrlPr>
                              </m:sSubPr>
                              <m:e>
                                <m:r>
                                  <a:rPr lang="zh-CN" altLang="en-US" sz="1500" b="1" i="1">
                                    <a:latin typeface="Cambria Math" panose="02040503050406030204" pitchFamily="18" charset="0"/>
                                  </a:rPr>
                                  <m:t>𝜷</m:t>
                                </m:r>
                              </m:e>
                              <m:sub>
                                <m:r>
                                  <a:rPr lang="zh-CN" altLang="en-US" sz="1500" b="1" i="1">
                                    <a:latin typeface="Cambria Math" panose="02040503050406030204" pitchFamily="18" charset="0"/>
                                  </a:rPr>
                                  <m:t>𝒈</m:t>
                                </m:r>
                              </m:sub>
                            </m:sSub>
                          </m:e>
                        </m:acc>
                      </m:oMath>
                    </m:oMathPara>
                  </a14:m>
                  <a:endParaRPr lang="zh-CN" altLang="en-US" sz="1500" b="1" dirty="0">
                    <a:latin typeface="Arial Black" panose="020B0A04020102020204" pitchFamily="34" charset="0"/>
                    <a:ea typeface="黑体" panose="02010609060101010101" pitchFamily="49" charset="-122"/>
                  </a:endParaRPr>
                </a:p>
              </p:txBody>
            </p:sp>
          </mc:Choice>
          <mc:Fallback xmlns="">
            <p:sp>
              <p:nvSpPr>
                <p:cNvPr id="16" name="矩形 15"/>
                <p:cNvSpPr>
                  <a:spLocks noRot="1" noChangeAspect="1" noMove="1" noResize="1" noEditPoints="1" noAdjustHandles="1" noChangeArrowheads="1" noChangeShapeType="1" noTextEdit="1"/>
                </p:cNvSpPr>
                <p:nvPr/>
              </p:nvSpPr>
              <p:spPr>
                <a:xfrm>
                  <a:off x="6531655" y="4793510"/>
                  <a:ext cx="4913461" cy="857927"/>
                </a:xfrm>
                <a:prstGeom prst="rect">
                  <a:avLst/>
                </a:prstGeom>
                <a:blipFill rotWithShape="0">
                  <a:blip r:embed="rId8"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6118991" y="5770411"/>
                  <a:ext cx="5465856" cy="479960"/>
                </a:xfrm>
                <a:prstGeom prst="rect">
                  <a:avLst/>
                </a:prstGeom>
              </p:spPr>
              <p:txBody>
                <a:bodyPr wrap="none">
                  <a:spAutoFit/>
                </a:bodyPr>
                <a:lstStyle/>
                <a:p>
                  <a:r>
                    <a:rPr lang="zh-CN" altLang="zh-CN" sz="1500" kern="0" dirty="0">
                      <a:latin typeface="Arial Black" panose="020B0A04020102020204" pitchFamily="34" charset="0"/>
                      <a:ea typeface="黑体" panose="02010609060101010101" pitchFamily="49" charset="-122"/>
                      <a:cs typeface="Times New Roman" panose="02020603050405020304" pitchFamily="18" charset="0"/>
                    </a:rPr>
                    <a:t>其中</a:t>
                  </a:r>
                  <a14:m>
                    <m:oMath xmlns:m="http://schemas.openxmlformats.org/officeDocument/2006/math">
                      <m:acc>
                        <m:accPr>
                          <m:chr m:val="̂"/>
                          <m:ctrlPr>
                            <a:rPr lang="zh-CN" altLang="zh-CN" sz="1500" i="1">
                              <a:latin typeface="Cambria Math" panose="02040503050406030204" pitchFamily="18" charset="0"/>
                              <a:ea typeface="Cambria Math" panose="02040503050406030204" pitchFamily="18" charset="0"/>
                            </a:rPr>
                          </m:ctrlPr>
                        </m:accPr>
                        <m:e>
                          <m:sSub>
                            <m:sSubPr>
                              <m:ctrlPr>
                                <a:rPr lang="zh-CN" altLang="zh-CN" sz="1500" i="1">
                                  <a:latin typeface="Cambria Math" panose="02040503050406030204" pitchFamily="18" charset="0"/>
                                  <a:ea typeface="Cambria Math" panose="02040503050406030204" pitchFamily="18" charset="0"/>
                                </a:rPr>
                              </m:ctrlPr>
                            </m:sSubPr>
                            <m:e>
                              <m:r>
                                <a:rPr lang="en-US" altLang="zh-CN" sz="1500" i="1" kern="0">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1500" i="1" kern="0">
                                  <a:latin typeface="Cambria Math" panose="02040503050406030204" pitchFamily="18" charset="0"/>
                                  <a:ea typeface="宋体" panose="02010600030101010101" pitchFamily="2" charset="-122"/>
                                  <a:cs typeface="Times New Roman" panose="02020603050405020304" pitchFamily="18" charset="0"/>
                                </a:rPr>
                                <m:t>𝑔</m:t>
                              </m:r>
                            </m:sub>
                          </m:sSub>
                        </m:e>
                      </m:acc>
                      <m:r>
                        <a:rPr lang="en-US" altLang="zh-CN" sz="1500" kern="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1500" i="1">
                              <a:latin typeface="Cambria Math" panose="02040503050406030204" pitchFamily="18" charset="0"/>
                              <a:ea typeface="Cambria Math" panose="02040503050406030204" pitchFamily="18" charset="0"/>
                            </a:rPr>
                          </m:ctrlPr>
                        </m:accPr>
                        <m:e>
                          <m:sSub>
                            <m:sSubPr>
                              <m:ctrlPr>
                                <a:rPr lang="zh-CN" altLang="zh-CN" sz="1500" i="1">
                                  <a:latin typeface="Cambria Math" panose="02040503050406030204" pitchFamily="18" charset="0"/>
                                  <a:ea typeface="Cambria Math" panose="02040503050406030204" pitchFamily="18" charset="0"/>
                                </a:rPr>
                              </m:ctrlPr>
                            </m:sSubPr>
                            <m:e>
                              <m:r>
                                <a:rPr lang="en-US" altLang="zh-CN" sz="1500" i="1" kern="0">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1500" i="1" kern="0">
                                  <a:latin typeface="Cambria Math" panose="02040503050406030204" pitchFamily="18" charset="0"/>
                                  <a:ea typeface="宋体" panose="02010600030101010101" pitchFamily="2" charset="-122"/>
                                  <a:cs typeface="Times New Roman" panose="02020603050405020304" pitchFamily="18" charset="0"/>
                                </a:rPr>
                                <m:t>𝑔</m:t>
                              </m:r>
                            </m:sub>
                          </m:sSub>
                        </m:e>
                      </m:acc>
                      <m:r>
                        <a:rPr lang="en-US" altLang="zh-CN" sz="1500" i="1" kern="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1500" i="1">
                              <a:latin typeface="Cambria Math" panose="02040503050406030204" pitchFamily="18" charset="0"/>
                              <a:ea typeface="Cambria Math" panose="02040503050406030204" pitchFamily="18" charset="0"/>
                            </a:rPr>
                          </m:ctrlPr>
                        </m:accPr>
                        <m:e>
                          <m:sSub>
                            <m:sSubPr>
                              <m:ctrlPr>
                                <a:rPr lang="zh-CN" altLang="zh-CN" sz="1500" i="1">
                                  <a:latin typeface="Cambria Math" panose="02040503050406030204" pitchFamily="18" charset="0"/>
                                  <a:ea typeface="Cambria Math" panose="02040503050406030204" pitchFamily="18" charset="0"/>
                                </a:rPr>
                              </m:ctrlPr>
                            </m:sSubPr>
                            <m:e>
                              <m:r>
                                <a:rPr lang="en-US" altLang="zh-CN" sz="1500" i="1" kern="0">
                                  <a:latin typeface="Cambria Math" panose="02040503050406030204" pitchFamily="18" charset="0"/>
                                  <a:ea typeface="宋体" panose="02010600030101010101" pitchFamily="2" charset="-122"/>
                                  <a:cs typeface="Times New Roman" panose="02020603050405020304" pitchFamily="18" charset="0"/>
                                </a:rPr>
                                <m:t>𝛾</m:t>
                              </m:r>
                            </m:e>
                            <m:sub>
                              <m:r>
                                <a:rPr lang="en-US" altLang="zh-CN" sz="1500" i="1" kern="0">
                                  <a:latin typeface="Cambria Math" panose="02040503050406030204" pitchFamily="18" charset="0"/>
                                  <a:ea typeface="宋体" panose="02010600030101010101" pitchFamily="2" charset="-122"/>
                                  <a:cs typeface="Times New Roman" panose="02020603050405020304" pitchFamily="18" charset="0"/>
                                </a:rPr>
                                <m:t>𝑖𝑔</m:t>
                              </m:r>
                            </m:sub>
                          </m:sSub>
                        </m:e>
                      </m:acc>
                    </m:oMath>
                  </a14:m>
                  <a:r>
                    <a:rPr lang="zh-CN" altLang="zh-CN" sz="1500" kern="0" dirty="0">
                      <a:latin typeface="Arial Black" panose="020B0A04020102020204" pitchFamily="34" charset="0"/>
                      <a:ea typeface="黑体" panose="02010609060101010101" pitchFamily="49" charset="-122"/>
                      <a:cs typeface="Times New Roman" panose="02020603050405020304" pitchFamily="18" charset="0"/>
                    </a:rPr>
                    <a:t>和</a:t>
                  </a:r>
                  <a14:m>
                    <m:oMath xmlns:m="http://schemas.openxmlformats.org/officeDocument/2006/math">
                      <m:acc>
                        <m:accPr>
                          <m:chr m:val="̂"/>
                          <m:ctrlPr>
                            <a:rPr lang="zh-CN" altLang="zh-CN" sz="1500" i="1">
                              <a:latin typeface="Cambria Math" panose="02040503050406030204" pitchFamily="18" charset="0"/>
                              <a:ea typeface="Cambria Math" panose="02040503050406030204" pitchFamily="18" charset="0"/>
                            </a:rPr>
                          </m:ctrlPr>
                        </m:accPr>
                        <m:e>
                          <m:sSub>
                            <m:sSubPr>
                              <m:ctrlPr>
                                <a:rPr lang="zh-CN" altLang="zh-CN" sz="1500" i="1">
                                  <a:latin typeface="Cambria Math" panose="02040503050406030204" pitchFamily="18" charset="0"/>
                                  <a:ea typeface="Cambria Math" panose="02040503050406030204" pitchFamily="18" charset="0"/>
                                </a:rPr>
                              </m:ctrlPr>
                            </m:sSubPr>
                            <m:e>
                              <m:r>
                                <a:rPr lang="en-US" altLang="zh-CN" sz="1500" i="1" kern="0">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1500" i="1" kern="0">
                                  <a:latin typeface="Cambria Math" panose="02040503050406030204" pitchFamily="18" charset="0"/>
                                  <a:ea typeface="宋体" panose="02010600030101010101" pitchFamily="2" charset="-122"/>
                                  <a:cs typeface="Times New Roman" panose="02020603050405020304" pitchFamily="18" charset="0"/>
                                </a:rPr>
                                <m:t>𝑖𝑔</m:t>
                              </m:r>
                            </m:sub>
                          </m:sSub>
                        </m:e>
                      </m:acc>
                    </m:oMath>
                  </a14:m>
                  <a:r>
                    <a:rPr lang="zh-CN" altLang="zh-CN" sz="1500" kern="0" dirty="0">
                      <a:latin typeface="Arial Black" panose="020B0A04020102020204" pitchFamily="34" charset="0"/>
                      <a:ea typeface="黑体" panose="02010609060101010101" pitchFamily="49" charset="-122"/>
                      <a:cs typeface="Times New Roman" panose="02020603050405020304" pitchFamily="18" charset="0"/>
                    </a:rPr>
                    <a:t>分别为</a:t>
                  </a:r>
                  <a14:m>
                    <m:oMath xmlns:m="http://schemas.openxmlformats.org/officeDocument/2006/math">
                      <m:sSub>
                        <m:sSubPr>
                          <m:ctrlPr>
                            <a:rPr lang="zh-CN" altLang="zh-CN" sz="1500" i="1">
                              <a:latin typeface="Cambria Math" panose="02040503050406030204" pitchFamily="18" charset="0"/>
                              <a:ea typeface="Cambria Math" panose="02040503050406030204" pitchFamily="18" charset="0"/>
                            </a:rPr>
                          </m:ctrlPr>
                        </m:sSubPr>
                        <m:e>
                          <m:r>
                            <a:rPr lang="en-US" altLang="zh-CN" sz="1500" i="1" kern="0">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1500" i="1" kern="0">
                              <a:latin typeface="Cambria Math" panose="02040503050406030204" pitchFamily="18" charset="0"/>
                              <a:ea typeface="宋体" panose="02010600030101010101" pitchFamily="2" charset="-122"/>
                              <a:cs typeface="Times New Roman" panose="02020603050405020304" pitchFamily="18" charset="0"/>
                            </a:rPr>
                            <m:t>𝑔</m:t>
                          </m:r>
                        </m:sub>
                      </m:sSub>
                      <m:r>
                        <a:rPr lang="en-US" altLang="zh-CN" sz="1500" kern="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500" i="1">
                              <a:latin typeface="Cambria Math" panose="02040503050406030204" pitchFamily="18" charset="0"/>
                              <a:ea typeface="Cambria Math" panose="02040503050406030204" pitchFamily="18" charset="0"/>
                            </a:rPr>
                          </m:ctrlPr>
                        </m:sSubPr>
                        <m:e>
                          <m:r>
                            <a:rPr lang="en-US" altLang="zh-CN" sz="1500" i="1" kern="0">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1500" i="1" kern="0">
                              <a:latin typeface="Cambria Math" panose="02040503050406030204" pitchFamily="18" charset="0"/>
                              <a:ea typeface="宋体" panose="02010600030101010101" pitchFamily="2" charset="-122"/>
                              <a:cs typeface="Times New Roman" panose="02020603050405020304" pitchFamily="18" charset="0"/>
                            </a:rPr>
                            <m:t>𝑔</m:t>
                          </m:r>
                        </m:sub>
                      </m:sSub>
                      <m:r>
                        <a:rPr lang="en-US" altLang="zh-CN" sz="1500" i="1" kern="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500" i="1">
                              <a:latin typeface="Cambria Math" panose="02040503050406030204" pitchFamily="18" charset="0"/>
                              <a:ea typeface="Cambria Math" panose="02040503050406030204" pitchFamily="18" charset="0"/>
                            </a:rPr>
                          </m:ctrlPr>
                        </m:sSubPr>
                        <m:e>
                          <m:r>
                            <a:rPr lang="en-US" altLang="zh-CN" sz="1500" i="1" kern="0">
                              <a:latin typeface="Cambria Math" panose="02040503050406030204" pitchFamily="18" charset="0"/>
                              <a:ea typeface="宋体" panose="02010600030101010101" pitchFamily="2" charset="-122"/>
                              <a:cs typeface="Times New Roman" panose="02020603050405020304" pitchFamily="18" charset="0"/>
                            </a:rPr>
                            <m:t>𝛾</m:t>
                          </m:r>
                        </m:e>
                        <m:sub>
                          <m:r>
                            <a:rPr lang="en-US" altLang="zh-CN" sz="1500" i="1" kern="0">
                              <a:latin typeface="Cambria Math" panose="02040503050406030204" pitchFamily="18" charset="0"/>
                              <a:ea typeface="宋体" panose="02010600030101010101" pitchFamily="2" charset="-122"/>
                              <a:cs typeface="Times New Roman" panose="02020603050405020304" pitchFamily="18" charset="0"/>
                            </a:rPr>
                            <m:t>𝑖𝑔</m:t>
                          </m:r>
                        </m:sub>
                      </m:sSub>
                      <m:r>
                        <a:rPr lang="en-US" altLang="zh-CN" sz="1500" kern="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500" i="1">
                              <a:latin typeface="Cambria Math" panose="02040503050406030204" pitchFamily="18" charset="0"/>
                              <a:ea typeface="Cambria Math" panose="02040503050406030204" pitchFamily="18" charset="0"/>
                            </a:rPr>
                          </m:ctrlPr>
                        </m:sSubPr>
                        <m:e>
                          <m:r>
                            <a:rPr lang="en-US" altLang="zh-CN" sz="1500" i="1" kern="0">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1500" i="1" kern="0">
                              <a:latin typeface="Cambria Math" panose="02040503050406030204" pitchFamily="18" charset="0"/>
                              <a:ea typeface="宋体" panose="02010600030101010101" pitchFamily="2" charset="-122"/>
                              <a:cs typeface="Times New Roman" panose="02020603050405020304" pitchFamily="18" charset="0"/>
                            </a:rPr>
                            <m:t>𝑖𝑔</m:t>
                          </m:r>
                        </m:sub>
                      </m:sSub>
                    </m:oMath>
                  </a14:m>
                  <a:r>
                    <a:rPr lang="zh-CN" altLang="zh-CN" sz="1500" kern="0" dirty="0">
                      <a:latin typeface="Arial Black" panose="020B0A04020102020204" pitchFamily="34" charset="0"/>
                      <a:ea typeface="黑体" panose="02010609060101010101" pitchFamily="49" charset="-122"/>
                      <a:cs typeface="Times New Roman" panose="02020603050405020304" pitchFamily="18" charset="0"/>
                    </a:rPr>
                    <a:t>的估计</a:t>
                  </a:r>
                  <a:endParaRPr lang="zh-CN" altLang="en-US" sz="1500" dirty="0">
                    <a:latin typeface="Arial Black" panose="020B0A04020102020204" pitchFamily="34" charset="0"/>
                    <a:ea typeface="黑体" panose="02010609060101010101" pitchFamily="49" charset="-122"/>
                  </a:endParaRPr>
                </a:p>
              </p:txBody>
            </p:sp>
          </mc:Choice>
          <mc:Fallback xmlns="">
            <p:sp>
              <p:nvSpPr>
                <p:cNvPr id="17" name="矩形 16"/>
                <p:cNvSpPr>
                  <a:spLocks noRot="1" noChangeAspect="1" noMove="1" noResize="1" noEditPoints="1" noAdjustHandles="1" noChangeArrowheads="1" noChangeShapeType="1" noTextEdit="1"/>
                </p:cNvSpPr>
                <p:nvPr/>
              </p:nvSpPr>
              <p:spPr>
                <a:xfrm>
                  <a:off x="6118991" y="5770410"/>
                  <a:ext cx="5392117" cy="449162"/>
                </a:xfrm>
                <a:prstGeom prst="rect">
                  <a:avLst/>
                </a:prstGeom>
                <a:blipFill rotWithShape="0">
                  <a:blip r:embed="rId9" cstate="print"/>
                  <a:stretch>
                    <a:fillRect l="-1244" t="-6849" r="-566" b="-15068"/>
                  </a:stretch>
                </a:blipFill>
              </p:spPr>
              <p:txBody>
                <a:bodyPr/>
                <a:lstStyle/>
                <a:p>
                  <a:r>
                    <a:rPr lang="zh-CN" altLang="en-US">
                      <a:noFill/>
                    </a:rPr>
                    <a:t> </a:t>
                  </a:r>
                </a:p>
              </p:txBody>
            </p:sp>
          </mc:Fallback>
        </mc:AlternateContent>
      </p:grpSp>
      <p:sp>
        <p:nvSpPr>
          <p:cNvPr id="20" name="矩形 19"/>
          <p:cNvSpPr/>
          <p:nvPr/>
        </p:nvSpPr>
        <p:spPr>
          <a:xfrm>
            <a:off x="4681373" y="5470556"/>
            <a:ext cx="4453655" cy="290657"/>
          </a:xfrm>
          <a:prstGeom prst="rect">
            <a:avLst/>
          </a:prstGeom>
        </p:spPr>
        <p:txBody>
          <a:bodyPr wrap="none">
            <a:spAutoFit/>
          </a:bodyPr>
          <a:lstStyle/>
          <a:p>
            <a:pPr indent="200978" algn="ctr">
              <a:lnSpc>
                <a:spcPts val="1500"/>
              </a:lnSpc>
            </a:pPr>
            <a:r>
              <a:rPr lang="en-US" altLang="zh-CN" sz="1600" b="1" dirty="0" smtClean="0">
                <a:latin typeface="Arial Black" panose="020B0A04020102020204" pitchFamily="34" charset="0"/>
                <a:ea typeface="黑体" panose="02010609060101010101" pitchFamily="49" charset="-122"/>
              </a:rPr>
              <a:t>Feature Selection and Classification</a:t>
            </a:r>
            <a:endParaRPr lang="zh-CN" altLang="zh-CN" sz="1600" b="1" dirty="0">
              <a:latin typeface="Arial Black" panose="020B0A04020102020204" pitchFamily="34" charset="0"/>
              <a:ea typeface="黑体" panose="02010609060101010101" pitchFamily="49" charset="-122"/>
            </a:endParaRPr>
          </a:p>
        </p:txBody>
      </p:sp>
      <p:sp>
        <p:nvSpPr>
          <p:cNvPr id="42" name="矩形 41"/>
          <p:cNvSpPr/>
          <p:nvPr/>
        </p:nvSpPr>
        <p:spPr>
          <a:xfrm>
            <a:off x="6030575" y="6095968"/>
            <a:ext cx="1656415" cy="284693"/>
          </a:xfrm>
          <a:prstGeom prst="rect">
            <a:avLst/>
          </a:prstGeom>
        </p:spPr>
        <p:txBody>
          <a:bodyPr wrap="none">
            <a:spAutoFit/>
          </a:bodyPr>
          <a:lstStyle/>
          <a:p>
            <a:pPr indent="200978" algn="ctr">
              <a:lnSpc>
                <a:spcPts val="1500"/>
              </a:lnSpc>
            </a:pPr>
            <a:r>
              <a:rPr lang="en-US" altLang="zh-CN" b="1" dirty="0" smtClean="0">
                <a:latin typeface="Arial Black" panose="020B0A04020102020204" pitchFamily="34" charset="0"/>
                <a:ea typeface="黑体" panose="02010609060101010101" pitchFamily="49" charset="-122"/>
              </a:rPr>
              <a:t>Validation</a:t>
            </a:r>
            <a:endParaRPr lang="zh-CN" altLang="zh-CN" b="1" dirty="0">
              <a:latin typeface="Arial Black" panose="020B0A04020102020204" pitchFamily="34" charset="0"/>
              <a:ea typeface="黑体" panose="02010609060101010101" pitchFamily="49" charset="-122"/>
            </a:endParaRPr>
          </a:p>
        </p:txBody>
      </p:sp>
      <p:sp>
        <p:nvSpPr>
          <p:cNvPr id="5" name="椭圆 4"/>
          <p:cNvSpPr/>
          <p:nvPr/>
        </p:nvSpPr>
        <p:spPr>
          <a:xfrm>
            <a:off x="2834661" y="1194615"/>
            <a:ext cx="1466665" cy="2604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Black" panose="020B0A04020102020204" pitchFamily="34" charset="0"/>
              <a:ea typeface="黑体" panose="02010609060101010101" pitchFamily="49" charset="-122"/>
            </a:endParaRPr>
          </a:p>
        </p:txBody>
      </p:sp>
      <p:sp>
        <p:nvSpPr>
          <p:cNvPr id="22" name="矩形 21"/>
          <p:cNvSpPr/>
          <p:nvPr/>
        </p:nvSpPr>
        <p:spPr>
          <a:xfrm>
            <a:off x="-53728" y="6495210"/>
            <a:ext cx="4134465" cy="523220"/>
          </a:xfrm>
          <a:prstGeom prst="rect">
            <a:avLst/>
          </a:prstGeom>
        </p:spPr>
        <p:txBody>
          <a:bodyPr wrap="none">
            <a:spAutoFit/>
          </a:bodyPr>
          <a:lstStyle/>
          <a:p>
            <a:r>
              <a:rPr lang="zh-CN" altLang="zh-CN" sz="1400" b="1" dirty="0" smtClean="0">
                <a:latin typeface="Arial Black" panose="020B0A04020102020204" pitchFamily="34" charset="0"/>
                <a:ea typeface="黑体" panose="02010609060101010101" pitchFamily="49" charset="-122"/>
              </a:rPr>
              <a:t>基于</a:t>
            </a:r>
            <a:r>
              <a:rPr lang="zh-CN" altLang="zh-CN" sz="1400" b="1" dirty="0">
                <a:latin typeface="Arial Black" panose="020B0A04020102020204" pitchFamily="34" charset="0"/>
                <a:ea typeface="黑体" panose="02010609060101010101" pitchFamily="49" charset="-122"/>
              </a:rPr>
              <a:t>跨平台甲基化芯片数据建立肺癌早期诊断模型</a:t>
            </a:r>
            <a:endParaRPr lang="zh-CN" altLang="en-US" sz="1400" b="1" dirty="0">
              <a:latin typeface="Arial Black" panose="020B0A04020102020204" pitchFamily="34" charset="0"/>
              <a:ea typeface="黑体" panose="02010609060101010101" pitchFamily="49" charset="-122"/>
            </a:endParaRPr>
          </a:p>
          <a:p>
            <a:endParaRPr lang="zh-CN" altLang="en-US" sz="1400" b="1" dirty="0">
              <a:latin typeface="Arial Black" panose="020B0A04020102020204" pitchFamily="34" charset="0"/>
              <a:ea typeface="黑体" panose="02010609060101010101" pitchFamily="49" charset="-122"/>
            </a:endParaRPr>
          </a:p>
        </p:txBody>
      </p:sp>
      <p:sp>
        <p:nvSpPr>
          <p:cNvPr id="2" name="矩形 1"/>
          <p:cNvSpPr/>
          <p:nvPr/>
        </p:nvSpPr>
        <p:spPr>
          <a:xfrm>
            <a:off x="193517" y="4340471"/>
            <a:ext cx="762074" cy="646331"/>
          </a:xfrm>
          <a:prstGeom prst="rect">
            <a:avLst/>
          </a:prstGeom>
        </p:spPr>
        <p:txBody>
          <a:bodyPr wrap="square">
            <a:spAutoFit/>
          </a:bodyPr>
          <a:lstStyle/>
          <a:p>
            <a:pPr>
              <a:lnSpc>
                <a:spcPct val="200000"/>
              </a:lnSpc>
            </a:pPr>
            <a:r>
              <a:rPr lang="zh-CN" altLang="en-US" b="1" dirty="0" smtClean="0">
                <a:solidFill>
                  <a:srgbClr val="FF0000"/>
                </a:solidFill>
                <a:latin typeface="Arial Black" panose="020B0A04020102020204" pitchFamily="34" charset="0"/>
                <a:ea typeface="黑体" panose="02010609060101010101" pitchFamily="49" charset="-122"/>
              </a:rPr>
              <a:t>验证</a:t>
            </a:r>
            <a:endParaRPr lang="zh-CN" altLang="en-US" b="1" dirty="0">
              <a:solidFill>
                <a:srgbClr val="FF0000"/>
              </a:solidFill>
              <a:latin typeface="Arial Black" panose="020B0A04020102020204" pitchFamily="34" charset="0"/>
              <a:ea typeface="黑体" panose="02010609060101010101" pitchFamily="49" charset="-122"/>
            </a:endParaRPr>
          </a:p>
        </p:txBody>
      </p:sp>
      <p:sp>
        <p:nvSpPr>
          <p:cNvPr id="8" name="矩形 7"/>
          <p:cNvSpPr/>
          <p:nvPr/>
        </p:nvSpPr>
        <p:spPr>
          <a:xfrm>
            <a:off x="3262595" y="674629"/>
            <a:ext cx="1569660" cy="646331"/>
          </a:xfrm>
          <a:prstGeom prst="rect">
            <a:avLst/>
          </a:prstGeom>
        </p:spPr>
        <p:txBody>
          <a:bodyPr wrap="none">
            <a:spAutoFit/>
          </a:bodyPr>
          <a:lstStyle/>
          <a:p>
            <a:pPr>
              <a:lnSpc>
                <a:spcPct val="200000"/>
              </a:lnSpc>
            </a:pPr>
            <a:r>
              <a:rPr lang="zh-CN" altLang="en-US" b="1" dirty="0">
                <a:solidFill>
                  <a:srgbClr val="FF0000"/>
                </a:solidFill>
                <a:latin typeface="Arial Black" panose="020B0A04020102020204" pitchFamily="34" charset="0"/>
                <a:ea typeface="黑体" panose="02010609060101010101" pitchFamily="49" charset="-122"/>
              </a:rPr>
              <a:t>增加</a:t>
            </a:r>
            <a:r>
              <a:rPr lang="zh-CN" altLang="en-US" b="1" dirty="0" smtClean="0">
                <a:solidFill>
                  <a:srgbClr val="FF0000"/>
                </a:solidFill>
                <a:latin typeface="Arial Black" panose="020B0A04020102020204" pitchFamily="34" charset="0"/>
                <a:ea typeface="黑体" panose="02010609060101010101" pitchFamily="49" charset="-122"/>
              </a:rPr>
              <a:t>样本数量</a:t>
            </a:r>
            <a:endParaRPr lang="zh-CN" altLang="en-US" b="1" dirty="0">
              <a:solidFill>
                <a:srgbClr val="FF0000"/>
              </a:solidFill>
              <a:latin typeface="Arial Black" panose="020B0A04020102020204" pitchFamily="34" charset="0"/>
              <a:ea typeface="黑体" panose="02010609060101010101" pitchFamily="49" charset="-122"/>
            </a:endParaRPr>
          </a:p>
        </p:txBody>
      </p:sp>
      <p:sp>
        <p:nvSpPr>
          <p:cNvPr id="14" name="矩形 13"/>
          <p:cNvSpPr/>
          <p:nvPr/>
        </p:nvSpPr>
        <p:spPr>
          <a:xfrm>
            <a:off x="3242092" y="1833221"/>
            <a:ext cx="1569660" cy="646331"/>
          </a:xfrm>
          <a:prstGeom prst="rect">
            <a:avLst/>
          </a:prstGeom>
        </p:spPr>
        <p:txBody>
          <a:bodyPr wrap="none">
            <a:spAutoFit/>
          </a:bodyPr>
          <a:lstStyle/>
          <a:p>
            <a:pPr>
              <a:lnSpc>
                <a:spcPct val="200000"/>
              </a:lnSpc>
            </a:pPr>
            <a:r>
              <a:rPr lang="zh-CN" altLang="en-US" b="1" dirty="0">
                <a:solidFill>
                  <a:srgbClr val="FF0000"/>
                </a:solidFill>
                <a:latin typeface="Arial Black" panose="020B0A04020102020204" pitchFamily="34" charset="0"/>
                <a:ea typeface="黑体" panose="02010609060101010101" pitchFamily="49" charset="-122"/>
              </a:rPr>
              <a:t>消除批次效应</a:t>
            </a:r>
          </a:p>
        </p:txBody>
      </p:sp>
      <p:sp>
        <p:nvSpPr>
          <p:cNvPr id="21" name="矩形 20"/>
          <p:cNvSpPr/>
          <p:nvPr/>
        </p:nvSpPr>
        <p:spPr>
          <a:xfrm>
            <a:off x="3276898" y="2872931"/>
            <a:ext cx="1579278" cy="646331"/>
          </a:xfrm>
          <a:prstGeom prst="rect">
            <a:avLst/>
          </a:prstGeom>
        </p:spPr>
        <p:txBody>
          <a:bodyPr wrap="none">
            <a:spAutoFit/>
          </a:bodyPr>
          <a:lstStyle/>
          <a:p>
            <a:pPr>
              <a:lnSpc>
                <a:spcPct val="200000"/>
              </a:lnSpc>
            </a:pPr>
            <a:r>
              <a:rPr lang="zh-CN" altLang="en-US" b="1" dirty="0">
                <a:solidFill>
                  <a:srgbClr val="FF0000"/>
                </a:solidFill>
                <a:latin typeface="Arial Black" panose="020B0A04020102020204" pitchFamily="34" charset="0"/>
                <a:ea typeface="黑体" panose="02010609060101010101" pitchFamily="49" charset="-122"/>
              </a:rPr>
              <a:t>获取最优模型</a:t>
            </a:r>
          </a:p>
        </p:txBody>
      </p:sp>
      <p:sp>
        <p:nvSpPr>
          <p:cNvPr id="25" name="矩形 24"/>
          <p:cNvSpPr/>
          <p:nvPr/>
        </p:nvSpPr>
        <p:spPr>
          <a:xfrm>
            <a:off x="7356889" y="414149"/>
            <a:ext cx="1670043" cy="646331"/>
          </a:xfrm>
          <a:prstGeom prst="rect">
            <a:avLst/>
          </a:prstGeom>
        </p:spPr>
        <p:txBody>
          <a:bodyPr wrap="square">
            <a:spAutoFit/>
          </a:bodyPr>
          <a:lstStyle/>
          <a:p>
            <a:pPr>
              <a:lnSpc>
                <a:spcPct val="200000"/>
              </a:lnSpc>
            </a:pPr>
            <a:r>
              <a:rPr lang="zh-CN" altLang="en-US" b="1" dirty="0">
                <a:solidFill>
                  <a:srgbClr val="FFFF00"/>
                </a:solidFill>
                <a:latin typeface="Arial Black" panose="020B0A04020102020204" pitchFamily="34" charset="0"/>
                <a:ea typeface="黑体" panose="02010609060101010101" pitchFamily="49" charset="-122"/>
              </a:rPr>
              <a:t>增加</a:t>
            </a:r>
            <a:r>
              <a:rPr lang="zh-CN" altLang="en-US" b="1" dirty="0" smtClean="0">
                <a:solidFill>
                  <a:srgbClr val="FFFF00"/>
                </a:solidFill>
                <a:latin typeface="Arial Black" panose="020B0A04020102020204" pitchFamily="34" charset="0"/>
                <a:ea typeface="黑体" panose="02010609060101010101" pitchFamily="49" charset="-122"/>
              </a:rPr>
              <a:t>样本数量</a:t>
            </a:r>
            <a:endParaRPr lang="zh-CN" altLang="en-US" b="1" dirty="0">
              <a:solidFill>
                <a:srgbClr val="FFFF00"/>
              </a:solidFill>
              <a:latin typeface="Arial Black" panose="020B0A04020102020204" pitchFamily="34" charset="0"/>
              <a:ea typeface="黑体" panose="02010609060101010101" pitchFamily="49" charset="-122"/>
            </a:endParaRPr>
          </a:p>
        </p:txBody>
      </p:sp>
      <p:sp>
        <p:nvSpPr>
          <p:cNvPr id="26" name="矩形 25"/>
          <p:cNvSpPr/>
          <p:nvPr/>
        </p:nvSpPr>
        <p:spPr>
          <a:xfrm>
            <a:off x="6030575" y="1922684"/>
            <a:ext cx="3040448" cy="646331"/>
          </a:xfrm>
          <a:prstGeom prst="rect">
            <a:avLst/>
          </a:prstGeom>
        </p:spPr>
        <p:txBody>
          <a:bodyPr wrap="none">
            <a:spAutoFit/>
          </a:bodyPr>
          <a:lstStyle/>
          <a:p>
            <a:pPr>
              <a:lnSpc>
                <a:spcPct val="200000"/>
              </a:lnSpc>
            </a:pPr>
            <a:r>
              <a:rPr lang="en-US" altLang="zh-CN" b="1" dirty="0" err="1" smtClean="0">
                <a:solidFill>
                  <a:srgbClr val="FFFF00"/>
                </a:solidFill>
                <a:latin typeface="Arial Black" panose="020B0A04020102020204" pitchFamily="34" charset="0"/>
                <a:ea typeface="黑体" panose="02010609060101010101" pitchFamily="49" charset="-122"/>
              </a:rPr>
              <a:t>ComBat</a:t>
            </a:r>
            <a:r>
              <a:rPr lang="zh-CN" altLang="en-US" b="1" dirty="0" smtClean="0">
                <a:solidFill>
                  <a:srgbClr val="FFFF00"/>
                </a:solidFill>
                <a:latin typeface="Arial Black" panose="020B0A04020102020204" pitchFamily="34" charset="0"/>
                <a:ea typeface="黑体" panose="02010609060101010101" pitchFamily="49" charset="-122"/>
              </a:rPr>
              <a:t>算法消除</a:t>
            </a:r>
            <a:r>
              <a:rPr lang="zh-CN" altLang="en-US" b="1" dirty="0">
                <a:solidFill>
                  <a:srgbClr val="FFFF00"/>
                </a:solidFill>
                <a:latin typeface="Arial Black" panose="020B0A04020102020204" pitchFamily="34" charset="0"/>
                <a:ea typeface="黑体" panose="02010609060101010101" pitchFamily="49" charset="-122"/>
              </a:rPr>
              <a:t>批次效应</a:t>
            </a:r>
          </a:p>
        </p:txBody>
      </p:sp>
      <p:sp>
        <p:nvSpPr>
          <p:cNvPr id="29" name="矩形 28"/>
          <p:cNvSpPr/>
          <p:nvPr/>
        </p:nvSpPr>
        <p:spPr>
          <a:xfrm>
            <a:off x="3492242" y="2399925"/>
            <a:ext cx="902811" cy="523220"/>
          </a:xfrm>
          <a:prstGeom prst="rect">
            <a:avLst/>
          </a:prstGeom>
        </p:spPr>
        <p:txBody>
          <a:bodyPr wrap="none">
            <a:spAutoFit/>
          </a:bodyPr>
          <a:lstStyle/>
          <a:p>
            <a:pPr>
              <a:lnSpc>
                <a:spcPct val="200000"/>
              </a:lnSpc>
            </a:pPr>
            <a:r>
              <a:rPr lang="zh-CN" altLang="en-US" sz="1400" b="1" dirty="0" smtClean="0">
                <a:solidFill>
                  <a:srgbClr val="FF0000"/>
                </a:solidFill>
                <a:latin typeface="Arial Black" panose="020B0A04020102020204" pitchFamily="34" charset="0"/>
                <a:ea typeface="黑体" panose="02010609060101010101" pitchFamily="49" charset="-122"/>
              </a:rPr>
              <a:t>变量选择</a:t>
            </a:r>
            <a:endParaRPr lang="zh-CN" altLang="en-US" sz="1400" b="1" dirty="0">
              <a:solidFill>
                <a:srgbClr val="FF0000"/>
              </a:solidFill>
              <a:latin typeface="Arial Black" panose="020B0A04020102020204" pitchFamily="34" charset="0"/>
              <a:ea typeface="黑体" panose="02010609060101010101" pitchFamily="49" charset="-122"/>
            </a:endParaRPr>
          </a:p>
        </p:txBody>
      </p:sp>
      <p:sp>
        <p:nvSpPr>
          <p:cNvPr id="10" name="文本框 9"/>
          <p:cNvSpPr txBox="1"/>
          <p:nvPr/>
        </p:nvSpPr>
        <p:spPr>
          <a:xfrm>
            <a:off x="1414301" y="1488841"/>
            <a:ext cx="1598515" cy="261610"/>
          </a:xfrm>
          <a:prstGeom prst="rect">
            <a:avLst/>
          </a:prstGeom>
          <a:noFill/>
        </p:spPr>
        <p:txBody>
          <a:bodyPr wrap="none" rtlCol="0">
            <a:spAutoFit/>
          </a:bodyPr>
          <a:lstStyle/>
          <a:p>
            <a:r>
              <a:rPr lang="en-US" altLang="zh-CN" sz="1100" b="1" dirty="0" smtClean="0">
                <a:solidFill>
                  <a:srgbClr val="FF0000"/>
                </a:solidFill>
                <a:latin typeface="Arial Black" panose="020B0A04020102020204" pitchFamily="34" charset="0"/>
                <a:ea typeface="黑体" panose="02010609060101010101" pitchFamily="49" charset="-122"/>
              </a:rPr>
              <a:t>107</a:t>
            </a:r>
            <a:r>
              <a:rPr lang="zh-CN" altLang="en-US" sz="1100" b="1" dirty="0" smtClean="0">
                <a:solidFill>
                  <a:srgbClr val="FF0000"/>
                </a:solidFill>
                <a:latin typeface="Arial Black" panose="020B0A04020102020204" pitchFamily="34" charset="0"/>
                <a:ea typeface="黑体" panose="02010609060101010101" pitchFamily="49" charset="-122"/>
              </a:rPr>
              <a:t>基因，</a:t>
            </a:r>
            <a:r>
              <a:rPr lang="en-US" altLang="zh-CN" sz="1100" b="1" dirty="0" smtClean="0">
                <a:solidFill>
                  <a:srgbClr val="FF0000"/>
                </a:solidFill>
                <a:latin typeface="Arial Black" panose="020B0A04020102020204" pitchFamily="34" charset="0"/>
                <a:ea typeface="黑体" panose="02010609060101010101" pitchFamily="49" charset="-122"/>
              </a:rPr>
              <a:t>458</a:t>
            </a:r>
            <a:r>
              <a:rPr lang="zh-CN" altLang="en-US" sz="1100" b="1" dirty="0" smtClean="0">
                <a:solidFill>
                  <a:srgbClr val="FF0000"/>
                </a:solidFill>
                <a:latin typeface="Arial Black" panose="020B0A04020102020204" pitchFamily="34" charset="0"/>
                <a:ea typeface="黑体" panose="02010609060101010101" pitchFamily="49" charset="-122"/>
              </a:rPr>
              <a:t>个样本</a:t>
            </a:r>
            <a:endParaRPr lang="zh-CN" altLang="en-US" sz="1100" b="1" dirty="0">
              <a:solidFill>
                <a:srgbClr val="FF0000"/>
              </a:solidFill>
              <a:latin typeface="Arial Black" panose="020B0A04020102020204" pitchFamily="34" charset="0"/>
              <a:ea typeface="黑体" panose="02010609060101010101" pitchFamily="49" charset="-122"/>
            </a:endParaRPr>
          </a:p>
        </p:txBody>
      </p:sp>
      <p:sp>
        <p:nvSpPr>
          <p:cNvPr id="11" name="下箭头 10"/>
          <p:cNvSpPr/>
          <p:nvPr/>
        </p:nvSpPr>
        <p:spPr>
          <a:xfrm>
            <a:off x="6568044" y="5214979"/>
            <a:ext cx="746363" cy="132202"/>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30" name="下箭头 29"/>
          <p:cNvSpPr/>
          <p:nvPr/>
        </p:nvSpPr>
        <p:spPr>
          <a:xfrm>
            <a:off x="6588240" y="5852125"/>
            <a:ext cx="746363" cy="132202"/>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27" name="矩形 26"/>
          <p:cNvSpPr/>
          <p:nvPr/>
        </p:nvSpPr>
        <p:spPr>
          <a:xfrm>
            <a:off x="193517" y="2076759"/>
            <a:ext cx="762074" cy="568617"/>
          </a:xfrm>
          <a:prstGeom prst="rect">
            <a:avLst/>
          </a:prstGeom>
        </p:spPr>
        <p:txBody>
          <a:bodyPr wrap="square">
            <a:spAutoFit/>
          </a:bodyPr>
          <a:lstStyle/>
          <a:p>
            <a:pPr>
              <a:lnSpc>
                <a:spcPct val="200000"/>
              </a:lnSpc>
            </a:pPr>
            <a:r>
              <a:rPr lang="zh-CN" altLang="en-US" b="1" dirty="0" smtClean="0">
                <a:solidFill>
                  <a:srgbClr val="FF0000"/>
                </a:solidFill>
                <a:latin typeface="Arial Black" panose="020B0A04020102020204" pitchFamily="34" charset="0"/>
                <a:ea typeface="黑体" panose="02010609060101010101" pitchFamily="49" charset="-122"/>
              </a:rPr>
              <a:t>探索</a:t>
            </a:r>
            <a:endParaRPr lang="zh-CN" altLang="en-US" b="1" dirty="0">
              <a:solidFill>
                <a:srgbClr val="FF0000"/>
              </a:solidFill>
              <a:latin typeface="Arial Black" panose="020B0A04020102020204" pitchFamily="34" charset="0"/>
              <a:ea typeface="黑体" panose="02010609060101010101" pitchFamily="49" charset="-122"/>
            </a:endParaRPr>
          </a:p>
        </p:txBody>
      </p:sp>
      <p:sp>
        <p:nvSpPr>
          <p:cNvPr id="12" name="矩形 11"/>
          <p:cNvSpPr/>
          <p:nvPr/>
        </p:nvSpPr>
        <p:spPr>
          <a:xfrm>
            <a:off x="1079651" y="3489850"/>
            <a:ext cx="3678325" cy="23558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215706" y="4060672"/>
            <a:ext cx="298480" cy="1600438"/>
          </a:xfrm>
          <a:prstGeom prst="rect">
            <a:avLst/>
          </a:prstGeom>
          <a:noFill/>
        </p:spPr>
        <p:txBody>
          <a:bodyPr wrap="none" rtlCol="0">
            <a:spAutoFit/>
          </a:bodyPr>
          <a:lstStyle/>
          <a:p>
            <a:r>
              <a:rPr lang="en-US" altLang="zh-CN" sz="1600" b="1" dirty="0" smtClean="0">
                <a:solidFill>
                  <a:srgbClr val="FF0000"/>
                </a:solidFill>
              </a:rPr>
              <a:t>1</a:t>
            </a:r>
          </a:p>
          <a:p>
            <a:endParaRPr lang="en-US" altLang="zh-CN" sz="1600" b="1" dirty="0">
              <a:solidFill>
                <a:srgbClr val="FF0000"/>
              </a:solidFill>
            </a:endParaRPr>
          </a:p>
          <a:p>
            <a:r>
              <a:rPr lang="en-US" altLang="zh-CN" sz="1600" b="1" dirty="0" smtClean="0">
                <a:solidFill>
                  <a:srgbClr val="FF0000"/>
                </a:solidFill>
              </a:rPr>
              <a:t>2</a:t>
            </a:r>
          </a:p>
          <a:p>
            <a:endParaRPr lang="en-US" altLang="zh-CN" sz="1600" b="1" dirty="0">
              <a:solidFill>
                <a:srgbClr val="FF0000"/>
              </a:solidFill>
            </a:endParaRPr>
          </a:p>
          <a:p>
            <a:r>
              <a:rPr lang="en-US" altLang="zh-CN" sz="1600" b="1" dirty="0" smtClean="0">
                <a:solidFill>
                  <a:srgbClr val="FF0000"/>
                </a:solidFill>
              </a:rPr>
              <a:t>3</a:t>
            </a:r>
          </a:p>
          <a:p>
            <a:endParaRPr lang="zh-CN" altLang="en-US" sz="1600" b="1" dirty="0">
              <a:solidFill>
                <a:srgbClr val="FF0000"/>
              </a:solidFill>
            </a:endParaRPr>
          </a:p>
        </p:txBody>
      </p:sp>
    </p:spTree>
    <p:custDataLst>
      <p:tags r:id="rId1"/>
    </p:custDataLst>
    <p:extLst>
      <p:ext uri="{BB962C8B-B14F-4D97-AF65-F5344CB8AC3E}">
        <p14:creationId xmlns:p14="http://schemas.microsoft.com/office/powerpoint/2010/main" val="3357712209"/>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2" grpId="0"/>
      <p:bldP spid="5" grpId="0" animBg="1"/>
      <p:bldP spid="2" grpId="0"/>
      <p:bldP spid="8" grpId="0"/>
      <p:bldP spid="14" grpId="0"/>
      <p:bldP spid="21" grpId="0"/>
      <p:bldP spid="25" grpId="0"/>
      <p:bldP spid="26" grpId="0"/>
      <p:bldP spid="29" grpId="0"/>
      <p:bldP spid="10" grpId="0"/>
      <p:bldP spid="11" grpId="0" animBg="1"/>
      <p:bldP spid="30" grpId="0" animBg="1"/>
      <p:bldP spid="12" grpId="0" animBg="1"/>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6691005" y="6495210"/>
            <a:ext cx="2399365" cy="457200"/>
          </a:xfrm>
        </p:spPr>
        <p:txBody>
          <a:bodyPr/>
          <a:lstStyle/>
          <a:p>
            <a:pPr algn="l">
              <a:defRPr/>
            </a:pPr>
            <a:r>
              <a:rPr lang="zh-CN" altLang="en-US" b="1" smtClean="0">
                <a:solidFill>
                  <a:srgbClr val="FFFFFF"/>
                </a:solidFill>
                <a:latin typeface="Arial Black" panose="020B0A04020102020204" pitchFamily="34" charset="0"/>
                <a:ea typeface="黑体" panose="02010609060101010101" pitchFamily="49" charset="-122"/>
              </a:rPr>
              <a:t>复旦大学博士学位论文答辩</a:t>
            </a:r>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4" name="灯片编号占位符 3"/>
          <p:cNvSpPr>
            <a:spLocks noGrp="1"/>
          </p:cNvSpPr>
          <p:nvPr>
            <p:ph type="sldNum" sz="quarter" idx="12"/>
          </p:nvPr>
        </p:nvSpPr>
        <p:spPr>
          <a:xfrm>
            <a:off x="3471333" y="6495210"/>
            <a:ext cx="2174670" cy="457200"/>
          </a:xfrm>
        </p:spPr>
        <p:txBody>
          <a:bodyPr/>
          <a:lstStyle/>
          <a:p>
            <a:pPr>
              <a:defRPr/>
            </a:pPr>
            <a:fld id="{E2537B8F-2854-4B55-A1FD-0692A8642363}" type="slidenum">
              <a:rPr lang="zh-CN" altLang="en-US" b="1" smtClean="0">
                <a:solidFill>
                  <a:srgbClr val="FFFFFF"/>
                </a:solidFill>
                <a:latin typeface="Arial Black" panose="020B0A04020102020204" pitchFamily="34" charset="0"/>
                <a:ea typeface="黑体" panose="02010609060101010101" pitchFamily="49" charset="-122"/>
              </a:rPr>
              <a:pPr>
                <a:defRPr/>
              </a:pPr>
              <a:t>27</a:t>
            </a:fld>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7" name="文本框 6"/>
          <p:cNvSpPr txBox="1"/>
          <p:nvPr/>
        </p:nvSpPr>
        <p:spPr>
          <a:xfrm>
            <a:off x="42329" y="118699"/>
            <a:ext cx="5129013" cy="523220"/>
          </a:xfrm>
          <a:prstGeom prst="rect">
            <a:avLst/>
          </a:prstGeom>
          <a:noFill/>
        </p:spPr>
        <p:txBody>
          <a:bodyPr wrap="square" rtlCol="0">
            <a:spAutoFit/>
          </a:bodyPr>
          <a:lstStyle/>
          <a:p>
            <a:r>
              <a:rPr lang="zh-CN" altLang="en-US" sz="2800" dirty="0">
                <a:latin typeface="Arial Black" panose="020B0A04020102020204" pitchFamily="34" charset="0"/>
                <a:ea typeface="黑体" panose="02010609060101010101" pitchFamily="49" charset="-122"/>
              </a:rPr>
              <a:t>结果： 批次效应的评估和消除</a:t>
            </a:r>
          </a:p>
        </p:txBody>
      </p:sp>
      <p:grpSp>
        <p:nvGrpSpPr>
          <p:cNvPr id="11" name="组合 10"/>
          <p:cNvGrpSpPr/>
          <p:nvPr/>
        </p:nvGrpSpPr>
        <p:grpSpPr>
          <a:xfrm>
            <a:off x="211207" y="752766"/>
            <a:ext cx="5003935" cy="2754225"/>
            <a:chOff x="660028" y="977176"/>
            <a:chExt cx="5224406" cy="3008598"/>
          </a:xfrm>
        </p:grpSpPr>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b="12548"/>
            <a:stretch/>
          </p:blipFill>
          <p:spPr>
            <a:xfrm>
              <a:off x="660028" y="977176"/>
              <a:ext cx="5224406" cy="2820273"/>
            </a:xfrm>
            <a:prstGeom prst="rect">
              <a:avLst/>
            </a:prstGeom>
            <a:ln w="88900" cap="sq" cmpd="thickThin">
              <a:noFill/>
              <a:prstDash val="solid"/>
              <a:miter lim="800000"/>
            </a:ln>
            <a:effectLst>
              <a:innerShdw blurRad="76200">
                <a:srgbClr val="000000"/>
              </a:innerShdw>
            </a:effectLst>
          </p:spPr>
        </p:pic>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t="93067"/>
            <a:stretch/>
          </p:blipFill>
          <p:spPr>
            <a:xfrm>
              <a:off x="660028" y="3762194"/>
              <a:ext cx="5224406" cy="223580"/>
            </a:xfrm>
            <a:prstGeom prst="rect">
              <a:avLst/>
            </a:prstGeom>
            <a:ln w="88900" cap="sq" cmpd="thickThin">
              <a:noFill/>
              <a:prstDash val="solid"/>
              <a:miter lim="800000"/>
            </a:ln>
            <a:effectLst>
              <a:innerShdw blurRad="76200">
                <a:srgbClr val="000000"/>
              </a:innerShdw>
            </a:effectLst>
          </p:spPr>
        </p:pic>
      </p:gr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1208" y="3666539"/>
            <a:ext cx="4927182" cy="2712929"/>
          </a:xfrm>
          <a:prstGeom prst="rect">
            <a:avLst/>
          </a:prstGeom>
        </p:spPr>
      </p:pic>
      <p:sp>
        <p:nvSpPr>
          <p:cNvPr id="15" name="矩形 14"/>
          <p:cNvSpPr/>
          <p:nvPr/>
        </p:nvSpPr>
        <p:spPr>
          <a:xfrm>
            <a:off x="5368204" y="1309127"/>
            <a:ext cx="3594418" cy="1328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600" b="1" dirty="0" err="1"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ComBat</a:t>
            </a:r>
            <a:r>
              <a:rPr lang="en-US" altLang="zh-CN" sz="26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 </a:t>
            </a:r>
            <a:r>
              <a:rPr lang="zh-CN" altLang="en-US" sz="2600" b="1" dirty="0">
                <a:solidFill>
                  <a:srgbClr val="FFFF00"/>
                </a:solidFill>
                <a:latin typeface="Arial Black" panose="020B0A04020102020204" pitchFamily="34" charset="0"/>
                <a:ea typeface="黑体" panose="02010609060101010101" pitchFamily="49" charset="-122"/>
                <a:cs typeface="Times New Roman" panose="02020603050405020304" pitchFamily="18" charset="0"/>
              </a:rPr>
              <a:t>算法可有效</a:t>
            </a:r>
            <a:endParaRPr lang="en-US" altLang="zh-CN" sz="26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endParaRPr>
          </a:p>
          <a:p>
            <a:pPr algn="ctr">
              <a:lnSpc>
                <a:spcPct val="150000"/>
              </a:lnSpc>
            </a:pPr>
            <a:r>
              <a:rPr lang="zh-CN" altLang="en-US" sz="26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消除批次效应</a:t>
            </a:r>
            <a:endParaRPr lang="zh-CN" altLang="en-US" sz="2600" b="1" dirty="0">
              <a:solidFill>
                <a:srgbClr val="FFFF00"/>
              </a:solidFill>
              <a:latin typeface="Arial Black" panose="020B0A04020102020204" pitchFamily="34" charset="0"/>
              <a:ea typeface="黑体" panose="02010609060101010101" pitchFamily="49" charset="-122"/>
              <a:cs typeface="Times New Roman" panose="02020603050405020304" pitchFamily="18" charset="0"/>
            </a:endParaRPr>
          </a:p>
        </p:txBody>
      </p:sp>
      <p:sp>
        <p:nvSpPr>
          <p:cNvPr id="16" name="矩形 15"/>
          <p:cNvSpPr/>
          <p:nvPr/>
        </p:nvSpPr>
        <p:spPr>
          <a:xfrm>
            <a:off x="5529943" y="4283971"/>
            <a:ext cx="3270940" cy="1170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600" b="1" dirty="0" err="1">
                <a:solidFill>
                  <a:srgbClr val="FFFF00"/>
                </a:solidFill>
                <a:latin typeface="Arial Black" panose="020B0A04020102020204" pitchFamily="34" charset="0"/>
                <a:ea typeface="黑体" panose="02010609060101010101" pitchFamily="49" charset="-122"/>
                <a:cs typeface="Times New Roman" panose="02020603050405020304" pitchFamily="18" charset="0"/>
              </a:rPr>
              <a:t>ComBat</a:t>
            </a:r>
            <a:r>
              <a:rPr lang="zh-CN" altLang="en-US" sz="26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算法可有效保持生物学</a:t>
            </a:r>
            <a:r>
              <a:rPr lang="zh-CN" altLang="en-US" sz="2600" b="1" dirty="0">
                <a:solidFill>
                  <a:srgbClr val="FFFF00"/>
                </a:solidFill>
                <a:latin typeface="Arial Black" panose="020B0A04020102020204" pitchFamily="34" charset="0"/>
                <a:ea typeface="黑体" panose="02010609060101010101" pitchFamily="49" charset="-122"/>
                <a:cs typeface="Times New Roman" panose="02020603050405020304" pitchFamily="18" charset="0"/>
              </a:rPr>
              <a:t>信号</a:t>
            </a:r>
          </a:p>
        </p:txBody>
      </p:sp>
      <p:sp>
        <p:nvSpPr>
          <p:cNvPr id="18" name="矩形 17"/>
          <p:cNvSpPr/>
          <p:nvPr/>
        </p:nvSpPr>
        <p:spPr>
          <a:xfrm>
            <a:off x="-53728" y="6495210"/>
            <a:ext cx="4214051" cy="523220"/>
          </a:xfrm>
          <a:prstGeom prst="rect">
            <a:avLst/>
          </a:prstGeom>
        </p:spPr>
        <p:txBody>
          <a:bodyPr wrap="square">
            <a:spAutoFit/>
          </a:bodyPr>
          <a:lstStyle/>
          <a:p>
            <a:r>
              <a:rPr lang="zh-CN" altLang="zh-CN" sz="1400" b="1" dirty="0" smtClean="0">
                <a:latin typeface="Arial Black" panose="020B0A04020102020204" pitchFamily="34" charset="0"/>
                <a:ea typeface="黑体" panose="02010609060101010101" pitchFamily="49" charset="-122"/>
              </a:rPr>
              <a:t>基于</a:t>
            </a:r>
            <a:r>
              <a:rPr lang="zh-CN" altLang="zh-CN" sz="1400" b="1" dirty="0">
                <a:latin typeface="Arial Black" panose="020B0A04020102020204" pitchFamily="34" charset="0"/>
                <a:ea typeface="黑体" panose="02010609060101010101" pitchFamily="49" charset="-122"/>
              </a:rPr>
              <a:t>跨平台甲基化芯片数据建立肺癌早期诊断模型</a:t>
            </a:r>
            <a:endParaRPr lang="zh-CN" altLang="en-US" sz="1400" b="1" dirty="0">
              <a:latin typeface="Arial Black" panose="020B0A04020102020204" pitchFamily="34" charset="0"/>
              <a:ea typeface="黑体" panose="02010609060101010101" pitchFamily="49" charset="-122"/>
            </a:endParaRPr>
          </a:p>
          <a:p>
            <a:endParaRPr lang="zh-CN" altLang="en-US" sz="1400" b="1" dirty="0">
              <a:latin typeface="Arial Black" panose="020B0A04020102020204" pitchFamily="34" charset="0"/>
              <a:ea typeface="黑体" panose="02010609060101010101" pitchFamily="49" charset="-122"/>
            </a:endParaRPr>
          </a:p>
        </p:txBody>
      </p:sp>
    </p:spTree>
    <p:custDataLst>
      <p:tags r:id="rId1"/>
    </p:custDataLst>
    <p:extLst>
      <p:ext uri="{BB962C8B-B14F-4D97-AF65-F5344CB8AC3E}">
        <p14:creationId xmlns:p14="http://schemas.microsoft.com/office/powerpoint/2010/main" val="3530481068"/>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latin typeface="Arial Black" panose="020B0A04020102020204" pitchFamily="34" charset="0"/>
                <a:ea typeface="黑体" panose="02010609060101010101" pitchFamily="49" charset="-122"/>
              </a:rPr>
              <a:t>复旦大学博士学位论文答辩</a:t>
            </a:r>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latin typeface="Arial Black" panose="020B0A04020102020204" pitchFamily="34" charset="0"/>
                <a:ea typeface="黑体" panose="02010609060101010101" pitchFamily="49" charset="-122"/>
              </a:rPr>
              <a:pPr>
                <a:defRPr/>
              </a:pPr>
              <a:t>28</a:t>
            </a:fld>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7" name="文本框 6"/>
          <p:cNvSpPr txBox="1"/>
          <p:nvPr/>
        </p:nvSpPr>
        <p:spPr>
          <a:xfrm>
            <a:off x="-8922" y="136380"/>
            <a:ext cx="5415265" cy="523220"/>
          </a:xfrm>
          <a:prstGeom prst="rect">
            <a:avLst/>
          </a:prstGeom>
          <a:noFill/>
        </p:spPr>
        <p:txBody>
          <a:bodyPr wrap="none" rtlCol="0">
            <a:spAutoFit/>
          </a:bodyPr>
          <a:lstStyle/>
          <a:p>
            <a:r>
              <a:rPr lang="zh-CN" altLang="en-US" sz="2800" b="1" dirty="0">
                <a:latin typeface="Arial Black" panose="020B0A04020102020204" pitchFamily="34" charset="0"/>
                <a:ea typeface="黑体" panose="02010609060101010101" pitchFamily="49" charset="-122"/>
              </a:rPr>
              <a:t>结果： 筛选阶段的最优变量选择</a:t>
            </a:r>
          </a:p>
        </p:txBody>
      </p:sp>
      <p:sp>
        <p:nvSpPr>
          <p:cNvPr id="8" name="文本框 7"/>
          <p:cNvSpPr txBox="1"/>
          <p:nvPr/>
        </p:nvSpPr>
        <p:spPr>
          <a:xfrm>
            <a:off x="86506" y="895979"/>
            <a:ext cx="3751114" cy="2456057"/>
          </a:xfrm>
          <a:prstGeom prst="rect">
            <a:avLst/>
          </a:prstGeom>
          <a:noFill/>
          <a:ln>
            <a:solidFill>
              <a:srgbClr val="FF0000"/>
            </a:solidFill>
          </a:ln>
        </p:spPr>
        <p:txBody>
          <a:bodyPr wrap="square" rtlCol="0">
            <a:spAutoFit/>
          </a:bodyPr>
          <a:lstStyle/>
          <a:p>
            <a:endParaRPr lang="en-US" altLang="zh-CN" sz="2000" b="1" dirty="0">
              <a:latin typeface="Arial Black" panose="020B0A04020102020204" pitchFamily="34" charset="0"/>
              <a:ea typeface="黑体" panose="02010609060101010101" pitchFamily="49" charset="-122"/>
            </a:endParaRPr>
          </a:p>
          <a:p>
            <a:pPr algn="ctr">
              <a:lnSpc>
                <a:spcPct val="120000"/>
              </a:lnSpc>
            </a:pPr>
            <a:r>
              <a:rPr lang="en-US" altLang="zh-CN" sz="2000" b="1" dirty="0" smtClean="0">
                <a:latin typeface="Arial Black" panose="020B0A04020102020204" pitchFamily="34" charset="0"/>
                <a:ea typeface="黑体" panose="02010609060101010101" pitchFamily="49" charset="-122"/>
              </a:rPr>
              <a:t>107</a:t>
            </a:r>
            <a:r>
              <a:rPr lang="zh-CN" altLang="en-US" sz="2000" b="1" dirty="0" smtClean="0">
                <a:latin typeface="Arial Black" panose="020B0A04020102020204" pitchFamily="34" charset="0"/>
                <a:ea typeface="黑体" panose="02010609060101010101" pitchFamily="49" charset="-122"/>
              </a:rPr>
              <a:t>个基因的</a:t>
            </a:r>
            <a:r>
              <a:rPr lang="en-US" altLang="zh-CN" sz="2000" b="1" dirty="0" smtClean="0">
                <a:latin typeface="Arial Black" panose="020B0A04020102020204" pitchFamily="34" charset="0"/>
                <a:ea typeface="黑体" panose="02010609060101010101" pitchFamily="49" charset="-122"/>
              </a:rPr>
              <a:t>112</a:t>
            </a:r>
            <a:r>
              <a:rPr lang="zh-CN" altLang="en-US" sz="2000" b="1" dirty="0" smtClean="0">
                <a:latin typeface="Arial Black" panose="020B0A04020102020204" pitchFamily="34" charset="0"/>
                <a:ea typeface="黑体" panose="02010609060101010101" pitchFamily="49" charset="-122"/>
              </a:rPr>
              <a:t>个位点</a:t>
            </a:r>
            <a:endParaRPr lang="en-US" altLang="zh-CN" sz="2000" b="1" dirty="0" smtClean="0">
              <a:latin typeface="Arial Black" panose="020B0A04020102020204" pitchFamily="34" charset="0"/>
              <a:ea typeface="黑体" panose="02010609060101010101" pitchFamily="49" charset="-122"/>
            </a:endParaRPr>
          </a:p>
          <a:p>
            <a:pPr algn="ctr">
              <a:lnSpc>
                <a:spcPct val="120000"/>
              </a:lnSpc>
            </a:pPr>
            <a:r>
              <a:rPr lang="en-US" altLang="zh-CN" sz="2000" b="1" dirty="0" smtClean="0">
                <a:latin typeface="Arial Black" panose="020B0A04020102020204" pitchFamily="34" charset="0"/>
                <a:ea typeface="黑体" panose="02010609060101010101" pitchFamily="49" charset="-122"/>
              </a:rPr>
              <a:t>352</a:t>
            </a:r>
            <a:r>
              <a:rPr lang="zh-CN" altLang="en-US" sz="2000" b="1" dirty="0">
                <a:latin typeface="Arial Black" panose="020B0A04020102020204" pitchFamily="34" charset="0"/>
                <a:ea typeface="黑体" panose="02010609060101010101" pitchFamily="49" charset="-122"/>
              </a:rPr>
              <a:t>个</a:t>
            </a:r>
            <a:r>
              <a:rPr lang="en-US" altLang="zh-CN" sz="2000" b="1" dirty="0">
                <a:latin typeface="Arial Black" panose="020B0A04020102020204" pitchFamily="34" charset="0"/>
                <a:ea typeface="黑体" panose="02010609060101010101" pitchFamily="49" charset="-122"/>
              </a:rPr>
              <a:t>NSCLC</a:t>
            </a:r>
            <a:r>
              <a:rPr lang="zh-CN" altLang="en-US" sz="2000" b="1" dirty="0">
                <a:latin typeface="Arial Black" panose="020B0A04020102020204" pitchFamily="34" charset="0"/>
                <a:ea typeface="黑体" panose="02010609060101010101" pitchFamily="49" charset="-122"/>
              </a:rPr>
              <a:t>和</a:t>
            </a:r>
            <a:r>
              <a:rPr lang="en-US" altLang="zh-CN" sz="2000" b="1" dirty="0">
                <a:latin typeface="Arial Black" panose="020B0A04020102020204" pitchFamily="34" charset="0"/>
                <a:ea typeface="黑体" panose="02010609060101010101" pitchFamily="49" charset="-122"/>
              </a:rPr>
              <a:t>106</a:t>
            </a:r>
            <a:r>
              <a:rPr lang="zh-CN" altLang="en-US" sz="2000" b="1" dirty="0">
                <a:latin typeface="Arial Black" panose="020B0A04020102020204" pitchFamily="34" charset="0"/>
                <a:ea typeface="黑体" panose="02010609060101010101" pitchFamily="49" charset="-122"/>
              </a:rPr>
              <a:t>癌旁对照</a:t>
            </a:r>
            <a:endParaRPr lang="en-US" altLang="zh-CN" sz="2000" b="1" dirty="0">
              <a:latin typeface="Arial Black" panose="020B0A04020102020204" pitchFamily="34" charset="0"/>
              <a:ea typeface="黑体" panose="02010609060101010101" pitchFamily="49" charset="-122"/>
            </a:endParaRPr>
          </a:p>
          <a:p>
            <a:endParaRPr lang="en-US" altLang="zh-CN" sz="2000" b="1" dirty="0">
              <a:latin typeface="Arial Black" panose="020B0A04020102020204" pitchFamily="34" charset="0"/>
              <a:ea typeface="黑体" panose="02010609060101010101" pitchFamily="49" charset="-122"/>
            </a:endParaRPr>
          </a:p>
          <a:p>
            <a:endParaRPr lang="en-US" altLang="zh-CN" sz="2000" b="1" dirty="0">
              <a:latin typeface="Arial Black" panose="020B0A04020102020204" pitchFamily="34" charset="0"/>
              <a:ea typeface="黑体" panose="02010609060101010101" pitchFamily="49" charset="-122"/>
            </a:endParaRPr>
          </a:p>
          <a:p>
            <a:pPr algn="ctr">
              <a:lnSpc>
                <a:spcPct val="120000"/>
              </a:lnSpc>
            </a:pPr>
            <a:r>
              <a:rPr lang="zh-CN" altLang="en-US" sz="2000" b="1" dirty="0">
                <a:latin typeface="Arial Black" panose="020B0A04020102020204" pitchFamily="34" charset="0"/>
                <a:ea typeface="黑体" panose="02010609060101010101" pitchFamily="49" charset="-122"/>
              </a:rPr>
              <a:t>支持向量机</a:t>
            </a:r>
            <a:endParaRPr lang="en-US" altLang="zh-CN" sz="2000" b="1" dirty="0">
              <a:latin typeface="Arial Black" panose="020B0A04020102020204" pitchFamily="34" charset="0"/>
              <a:ea typeface="黑体" panose="02010609060101010101" pitchFamily="49" charset="-122"/>
            </a:endParaRPr>
          </a:p>
          <a:p>
            <a:pPr algn="ctr">
              <a:lnSpc>
                <a:spcPct val="120000"/>
              </a:lnSpc>
            </a:pPr>
            <a:r>
              <a:rPr lang="en-US" altLang="zh-CN" b="1" dirty="0">
                <a:latin typeface="Arial Black" panose="020B0A04020102020204" pitchFamily="34" charset="0"/>
                <a:ea typeface="黑体" panose="02010609060101010101" pitchFamily="49" charset="-122"/>
              </a:rPr>
              <a:t>Leave-one cross-validation</a:t>
            </a:r>
            <a:endParaRPr lang="zh-CN" altLang="en-US" b="1" dirty="0">
              <a:latin typeface="Arial Black" panose="020B0A04020102020204" pitchFamily="34" charset="0"/>
              <a:ea typeface="黑体" panose="02010609060101010101" pitchFamily="49" charset="-122"/>
            </a:endParaRPr>
          </a:p>
        </p:txBody>
      </p:sp>
      <p:sp>
        <p:nvSpPr>
          <p:cNvPr id="9" name="下箭头 8"/>
          <p:cNvSpPr/>
          <p:nvPr/>
        </p:nvSpPr>
        <p:spPr>
          <a:xfrm>
            <a:off x="1317999" y="2133383"/>
            <a:ext cx="1240214" cy="192202"/>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Arial Black" panose="020B0A04020102020204" pitchFamily="34" charset="0"/>
              <a:ea typeface="黑体" panose="02010609060101010101" pitchFamily="49" charset="-122"/>
            </a:endParaRPr>
          </a:p>
        </p:txBody>
      </p:sp>
      <p:sp>
        <p:nvSpPr>
          <p:cNvPr id="11" name="右箭头 10"/>
          <p:cNvSpPr/>
          <p:nvPr/>
        </p:nvSpPr>
        <p:spPr>
          <a:xfrm rot="16200000">
            <a:off x="6165431" y="3625425"/>
            <a:ext cx="199901" cy="1164928"/>
          </a:xfrm>
          <a:prstGeom prst="rightArrow">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Black" panose="020B0A04020102020204" pitchFamily="34" charset="0"/>
              <a:ea typeface="黑体" panose="02010609060101010101" pitchFamily="49" charset="-122"/>
            </a:endParaRPr>
          </a:p>
        </p:txBody>
      </p:sp>
      <p:sp>
        <p:nvSpPr>
          <p:cNvPr id="23" name="矩形 22"/>
          <p:cNvSpPr/>
          <p:nvPr/>
        </p:nvSpPr>
        <p:spPr>
          <a:xfrm>
            <a:off x="68177" y="4445985"/>
            <a:ext cx="8961107" cy="523220"/>
          </a:xfrm>
          <a:prstGeom prst="rect">
            <a:avLst/>
          </a:prstGeom>
          <a:noFill/>
          <a:ln>
            <a:solidFill>
              <a:srgbClr val="92D050"/>
            </a:solidFill>
          </a:ln>
        </p:spPr>
        <p:txBody>
          <a:bodyPr wrap="none">
            <a:spAutoFit/>
          </a:bodyPr>
          <a:lstStyle/>
          <a:p>
            <a:r>
              <a:rPr lang="en-US" altLang="zh-CN" sz="2800" b="1" i="1" kern="0"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NTSR1</a:t>
            </a:r>
            <a:r>
              <a:rPr lang="en-US" altLang="zh-CN" sz="2800" b="1" kern="0"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 </a:t>
            </a:r>
            <a:r>
              <a:rPr lang="en-US" altLang="zh-CN" sz="2800" b="1" i="1" kern="0"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SLC5A8</a:t>
            </a:r>
            <a:r>
              <a:rPr lang="en-US" altLang="zh-CN" sz="2800" b="1" kern="0"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 </a:t>
            </a:r>
            <a:r>
              <a:rPr lang="en-US" altLang="zh-CN" sz="2800" b="1" i="1" kern="0"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GALR1, AGTR1 </a:t>
            </a:r>
            <a:r>
              <a:rPr lang="en-US" altLang="zh-CN" sz="2800" b="1" kern="0"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&amp; </a:t>
            </a:r>
            <a:r>
              <a:rPr lang="en-US" altLang="zh-CN" sz="2800" b="1" i="1" kern="0"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ZMYND10</a:t>
            </a:r>
            <a:endParaRPr lang="zh-CN" altLang="en-US" sz="2800" b="1" dirty="0">
              <a:solidFill>
                <a:srgbClr val="FFFF00"/>
              </a:solidFill>
              <a:latin typeface="Arial Black" panose="020B0A04020102020204" pitchFamily="34" charset="0"/>
              <a:ea typeface="黑体" panose="02010609060101010101" pitchFamily="49" charset="-122"/>
              <a:cs typeface="Times New Roman" panose="02020603050405020304" pitchFamily="18" charset="0"/>
            </a:endParaRPr>
          </a:p>
        </p:txBody>
      </p:sp>
      <p:sp>
        <p:nvSpPr>
          <p:cNvPr id="24" name="下箭头 23"/>
          <p:cNvSpPr/>
          <p:nvPr/>
        </p:nvSpPr>
        <p:spPr>
          <a:xfrm>
            <a:off x="1332657" y="3712660"/>
            <a:ext cx="1225556" cy="212288"/>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Black" panose="020B0A04020102020204" pitchFamily="34" charset="0"/>
              <a:ea typeface="黑体" panose="02010609060101010101" pitchFamily="49" charset="-122"/>
            </a:endParaRPr>
          </a:p>
        </p:txBody>
      </p:sp>
      <p:sp>
        <p:nvSpPr>
          <p:cNvPr id="25" name="矩形 24"/>
          <p:cNvSpPr/>
          <p:nvPr/>
        </p:nvSpPr>
        <p:spPr>
          <a:xfrm>
            <a:off x="2237414" y="5505222"/>
            <a:ext cx="3948517" cy="523220"/>
          </a:xfrm>
          <a:prstGeom prst="rect">
            <a:avLst/>
          </a:prstGeom>
          <a:noFill/>
          <a:ln>
            <a:solidFill>
              <a:srgbClr val="92D050"/>
            </a:solidFill>
          </a:ln>
        </p:spPr>
        <p:txBody>
          <a:bodyPr wrap="none">
            <a:spAutoFit/>
          </a:bodyPr>
          <a:lstStyle/>
          <a:p>
            <a:r>
              <a:rPr lang="en-US" altLang="zh-CN" sz="28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Accuracy = 98.98</a:t>
            </a:r>
            <a:r>
              <a:rPr lang="en-US" altLang="zh-CN" sz="2800" b="1" dirty="0">
                <a:solidFill>
                  <a:srgbClr val="FFFF00"/>
                </a:solidFill>
                <a:latin typeface="Arial Black" panose="020B0A04020102020204" pitchFamily="34" charset="0"/>
                <a:ea typeface="黑体" panose="02010609060101010101" pitchFamily="49" charset="-122"/>
                <a:cs typeface="Times New Roman" panose="02020603050405020304" pitchFamily="18" charset="0"/>
              </a:rPr>
              <a:t>%</a:t>
            </a:r>
            <a:endParaRPr lang="zh-CN" altLang="en-US" sz="2800" b="1" dirty="0">
              <a:solidFill>
                <a:srgbClr val="FFFF00"/>
              </a:solidFill>
              <a:latin typeface="Arial Black" panose="020B0A04020102020204" pitchFamily="34" charset="0"/>
              <a:ea typeface="黑体" panose="02010609060101010101" pitchFamily="49" charset="-122"/>
              <a:cs typeface="Times New Roman" panose="02020603050405020304" pitchFamily="18" charset="0"/>
            </a:endParaRPr>
          </a:p>
        </p:txBody>
      </p:sp>
      <p:sp>
        <p:nvSpPr>
          <p:cNvPr id="27" name="矩形 26"/>
          <p:cNvSpPr/>
          <p:nvPr/>
        </p:nvSpPr>
        <p:spPr>
          <a:xfrm>
            <a:off x="-53728" y="6495210"/>
            <a:ext cx="4134465" cy="523220"/>
          </a:xfrm>
          <a:prstGeom prst="rect">
            <a:avLst/>
          </a:prstGeom>
        </p:spPr>
        <p:txBody>
          <a:bodyPr wrap="none">
            <a:spAutoFit/>
          </a:bodyPr>
          <a:lstStyle/>
          <a:p>
            <a:r>
              <a:rPr lang="zh-CN" altLang="zh-CN" sz="1400" b="1" dirty="0" smtClean="0">
                <a:latin typeface="Arial Black" panose="020B0A04020102020204" pitchFamily="34" charset="0"/>
                <a:ea typeface="黑体" panose="02010609060101010101" pitchFamily="49" charset="-122"/>
              </a:rPr>
              <a:t>基于</a:t>
            </a:r>
            <a:r>
              <a:rPr lang="zh-CN" altLang="zh-CN" sz="1400" b="1" dirty="0">
                <a:latin typeface="Arial Black" panose="020B0A04020102020204" pitchFamily="34" charset="0"/>
                <a:ea typeface="黑体" panose="02010609060101010101" pitchFamily="49" charset="-122"/>
              </a:rPr>
              <a:t>跨平台甲基化芯片数据建立肺癌早期诊断模型</a:t>
            </a:r>
            <a:endParaRPr lang="zh-CN" altLang="en-US" sz="1400" b="1" dirty="0">
              <a:latin typeface="Arial Black" panose="020B0A04020102020204" pitchFamily="34" charset="0"/>
              <a:ea typeface="黑体" panose="02010609060101010101" pitchFamily="49" charset="-122"/>
            </a:endParaRPr>
          </a:p>
          <a:p>
            <a:endParaRPr lang="zh-CN" altLang="en-US" sz="1400" b="1" dirty="0">
              <a:latin typeface="Arial Black" panose="020B0A04020102020204" pitchFamily="34" charset="0"/>
              <a:ea typeface="黑体" panose="02010609060101010101" pitchFamily="49" charset="-122"/>
            </a:endParaRPr>
          </a:p>
        </p:txBody>
      </p:sp>
      <p:sp>
        <p:nvSpPr>
          <p:cNvPr id="28" name="下箭头 27"/>
          <p:cNvSpPr/>
          <p:nvPr/>
        </p:nvSpPr>
        <p:spPr>
          <a:xfrm>
            <a:off x="3312577" y="5121648"/>
            <a:ext cx="1225556" cy="212288"/>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Black" panose="020B0A04020102020204" pitchFamily="34" charset="0"/>
              <a:ea typeface="黑体" panose="02010609060101010101" pitchFamily="49" charset="-122"/>
            </a:endParaRPr>
          </a:p>
        </p:txBody>
      </p:sp>
      <p:grpSp>
        <p:nvGrpSpPr>
          <p:cNvPr id="26" name="组合 25"/>
          <p:cNvGrpSpPr/>
          <p:nvPr/>
        </p:nvGrpSpPr>
        <p:grpSpPr>
          <a:xfrm>
            <a:off x="3904963" y="710405"/>
            <a:ext cx="5140093" cy="3331513"/>
            <a:chOff x="2359092" y="1229126"/>
            <a:chExt cx="5140093" cy="3331513"/>
          </a:xfrm>
        </p:grpSpPr>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9092" y="1229126"/>
              <a:ext cx="5049463" cy="3331513"/>
            </a:xfrm>
            <a:prstGeom prst="rect">
              <a:avLst/>
            </a:prstGeom>
            <a:ln>
              <a:solidFill>
                <a:srgbClr val="FF0000"/>
              </a:solidFill>
            </a:ln>
          </p:spPr>
        </p:pic>
        <p:sp>
          <p:nvSpPr>
            <p:cNvPr id="30" name="圆角矩形 29"/>
            <p:cNvSpPr/>
            <p:nvPr/>
          </p:nvSpPr>
          <p:spPr>
            <a:xfrm>
              <a:off x="3436808" y="1511929"/>
              <a:ext cx="140743" cy="267982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Black" panose="020B0A04020102020204" pitchFamily="34" charset="0"/>
                <a:ea typeface="黑体" panose="02010609060101010101" pitchFamily="49" charset="-122"/>
              </a:endParaRPr>
            </a:p>
          </p:txBody>
        </p:sp>
        <p:sp>
          <p:nvSpPr>
            <p:cNvPr id="31" name="文本框 30"/>
            <p:cNvSpPr txBox="1"/>
            <p:nvPr/>
          </p:nvSpPr>
          <p:spPr>
            <a:xfrm>
              <a:off x="6378149" y="1392194"/>
              <a:ext cx="974804" cy="369332"/>
            </a:xfrm>
            <a:prstGeom prst="rect">
              <a:avLst/>
            </a:prstGeom>
            <a:noFill/>
          </p:spPr>
          <p:txBody>
            <a:bodyPr wrap="square" rtlCol="0">
              <a:spAutoFit/>
            </a:bodyPr>
            <a:lstStyle/>
            <a:p>
              <a:r>
                <a:rPr lang="zh-CN" altLang="en-US" b="1" dirty="0" smtClean="0">
                  <a:solidFill>
                    <a:srgbClr val="FF0000"/>
                  </a:solidFill>
                  <a:latin typeface="Arial Black" panose="020B0A04020102020204" pitchFamily="34" charset="0"/>
                  <a:ea typeface="黑体" panose="02010609060101010101" pitchFamily="49" charset="-122"/>
                </a:rPr>
                <a:t>癌组织</a:t>
              </a:r>
              <a:endParaRPr lang="zh-CN" altLang="en-US" b="1" dirty="0">
                <a:solidFill>
                  <a:srgbClr val="FF0000"/>
                </a:solidFill>
                <a:latin typeface="Arial Black" panose="020B0A04020102020204" pitchFamily="34" charset="0"/>
                <a:ea typeface="黑体" panose="02010609060101010101" pitchFamily="49" charset="-122"/>
              </a:endParaRPr>
            </a:p>
          </p:txBody>
        </p:sp>
        <p:sp>
          <p:nvSpPr>
            <p:cNvPr id="32" name="文本框 31"/>
            <p:cNvSpPr txBox="1"/>
            <p:nvPr/>
          </p:nvSpPr>
          <p:spPr>
            <a:xfrm>
              <a:off x="6328728" y="3068594"/>
              <a:ext cx="1170457" cy="369332"/>
            </a:xfrm>
            <a:prstGeom prst="rect">
              <a:avLst/>
            </a:prstGeom>
            <a:noFill/>
          </p:spPr>
          <p:txBody>
            <a:bodyPr wrap="square" rtlCol="0">
              <a:spAutoFit/>
            </a:bodyPr>
            <a:lstStyle/>
            <a:p>
              <a:r>
                <a:rPr lang="zh-CN" altLang="en-US" b="1" dirty="0" smtClean="0">
                  <a:solidFill>
                    <a:srgbClr val="FF0000"/>
                  </a:solidFill>
                  <a:latin typeface="Arial Black" panose="020B0A04020102020204" pitchFamily="34" charset="0"/>
                  <a:ea typeface="黑体" panose="02010609060101010101" pitchFamily="49" charset="-122"/>
                </a:rPr>
                <a:t>癌旁组织</a:t>
              </a:r>
              <a:endParaRPr lang="zh-CN" altLang="en-US" b="1" dirty="0">
                <a:solidFill>
                  <a:srgbClr val="FF0000"/>
                </a:solidFill>
                <a:latin typeface="Arial Black" panose="020B0A04020102020204" pitchFamily="34" charset="0"/>
                <a:ea typeface="黑体" panose="02010609060101010101" pitchFamily="49" charset="-122"/>
              </a:endParaRPr>
            </a:p>
          </p:txBody>
        </p:sp>
        <p:sp>
          <p:nvSpPr>
            <p:cNvPr id="33" name="圆角矩形 32"/>
            <p:cNvSpPr/>
            <p:nvPr/>
          </p:nvSpPr>
          <p:spPr>
            <a:xfrm>
              <a:off x="3842695" y="2082297"/>
              <a:ext cx="113669" cy="210795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Black" panose="020B0A04020102020204" pitchFamily="34" charset="0"/>
                <a:ea typeface="黑体" panose="02010609060101010101" pitchFamily="49" charset="-122"/>
              </a:endParaRPr>
            </a:p>
          </p:txBody>
        </p:sp>
        <p:sp>
          <p:nvSpPr>
            <p:cNvPr id="34" name="圆角矩形 33"/>
            <p:cNvSpPr/>
            <p:nvPr/>
          </p:nvSpPr>
          <p:spPr>
            <a:xfrm>
              <a:off x="4637162" y="1761526"/>
              <a:ext cx="124962" cy="24287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Black" panose="020B0A04020102020204" pitchFamily="34" charset="0"/>
                <a:ea typeface="黑体" panose="02010609060101010101" pitchFamily="49" charset="-122"/>
              </a:endParaRPr>
            </a:p>
          </p:txBody>
        </p:sp>
        <p:sp>
          <p:nvSpPr>
            <p:cNvPr id="35" name="圆角矩形 34"/>
            <p:cNvSpPr/>
            <p:nvPr/>
          </p:nvSpPr>
          <p:spPr>
            <a:xfrm>
              <a:off x="5821735" y="2018923"/>
              <a:ext cx="128045" cy="217133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Black" panose="020B0A04020102020204" pitchFamily="34" charset="0"/>
                <a:ea typeface="黑体" panose="02010609060101010101" pitchFamily="49" charset="-122"/>
              </a:endParaRPr>
            </a:p>
          </p:txBody>
        </p:sp>
        <p:sp>
          <p:nvSpPr>
            <p:cNvPr id="36" name="圆角矩形 35"/>
            <p:cNvSpPr/>
            <p:nvPr/>
          </p:nvSpPr>
          <p:spPr>
            <a:xfrm>
              <a:off x="6102036" y="2335794"/>
              <a:ext cx="127009" cy="185446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Black" panose="020B0A04020102020204" pitchFamily="34" charset="0"/>
                <a:ea typeface="黑体" panose="02010609060101010101" pitchFamily="49" charset="-122"/>
              </a:endParaRPr>
            </a:p>
          </p:txBody>
        </p:sp>
      </p:grpSp>
    </p:spTree>
    <p:custDataLst>
      <p:tags r:id="rId1"/>
    </p:custDataLst>
    <p:extLst>
      <p:ext uri="{BB962C8B-B14F-4D97-AF65-F5344CB8AC3E}">
        <p14:creationId xmlns:p14="http://schemas.microsoft.com/office/powerpoint/2010/main" val="2746108737"/>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23" grpId="0" animBg="1"/>
      <p:bldP spid="24" grpId="0" animBg="1"/>
      <p:bldP spid="25" grpId="0" animBg="1"/>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rPr>
              <a:t>复旦大学博士学位论文答辩</a:t>
            </a:r>
            <a:endParaRPr lang="zh-CN" altLang="en-US" b="1" dirty="0">
              <a:solidFill>
                <a:srgbClr val="FFFFFF"/>
              </a:solidFill>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rPr>
              <a:pPr>
                <a:defRPr/>
              </a:pPr>
              <a:t>29</a:t>
            </a:fld>
            <a:endParaRPr lang="zh-CN" altLang="en-US" b="1" dirty="0">
              <a:solidFill>
                <a:srgbClr val="FFFFFF"/>
              </a:solidFill>
            </a:endParaRPr>
          </a:p>
        </p:txBody>
      </p:sp>
      <p:sp>
        <p:nvSpPr>
          <p:cNvPr id="10" name="文本框 9"/>
          <p:cNvSpPr txBox="1"/>
          <p:nvPr/>
        </p:nvSpPr>
        <p:spPr>
          <a:xfrm>
            <a:off x="0" y="109036"/>
            <a:ext cx="6873998" cy="523220"/>
          </a:xfrm>
          <a:prstGeom prst="rect">
            <a:avLst/>
          </a:prstGeom>
          <a:noFill/>
        </p:spPr>
        <p:txBody>
          <a:bodyPr wrap="none" rtlCol="0">
            <a:spAutoFit/>
          </a:bodyPr>
          <a:lstStyle/>
          <a:p>
            <a:r>
              <a:rPr lang="zh-CN" altLang="en-US" sz="2800" b="1" dirty="0">
                <a:latin typeface="华文楷体" panose="02010600040101010101" pitchFamily="2" charset="-122"/>
                <a:ea typeface="华文楷体" panose="02010600040101010101" pitchFamily="2" charset="-122"/>
              </a:rPr>
              <a:t>结果： </a:t>
            </a:r>
            <a:r>
              <a:rPr lang="en-US" altLang="zh-CN" sz="2800" b="1" kern="0" dirty="0">
                <a:latin typeface="Times New Roman" panose="02020603050405020304" pitchFamily="18" charset="0"/>
                <a:ea typeface="宋体" panose="02010600030101010101" pitchFamily="2" charset="-122"/>
              </a:rPr>
              <a:t>MSD-</a:t>
            </a:r>
            <a:r>
              <a:rPr lang="en-US" altLang="zh-CN" sz="2800" b="1" kern="0" dirty="0" err="1">
                <a:latin typeface="Times New Roman" panose="02020603050405020304" pitchFamily="18" charset="0"/>
                <a:ea typeface="宋体" panose="02010600030101010101" pitchFamily="2" charset="-122"/>
              </a:rPr>
              <a:t>SNuPET</a:t>
            </a:r>
            <a:r>
              <a:rPr lang="zh-CN" altLang="zh-CN" sz="2800" b="1" kern="0" dirty="0">
                <a:latin typeface="Times New Roman" panose="02020603050405020304" pitchFamily="18" charset="0"/>
                <a:ea typeface="宋体" panose="02010600030101010101" pitchFamily="2" charset="-122"/>
                <a:cs typeface="Times New Roman" panose="02020603050405020304" pitchFamily="18" charset="0"/>
              </a:rPr>
              <a:t>对甲基化状态的验证</a:t>
            </a:r>
            <a:endParaRPr lang="zh-CN" altLang="en-US" sz="2800" b="1" dirty="0"/>
          </a:p>
        </p:txBody>
      </p:sp>
      <p:grpSp>
        <p:nvGrpSpPr>
          <p:cNvPr id="25" name="组合 24"/>
          <p:cNvGrpSpPr/>
          <p:nvPr/>
        </p:nvGrpSpPr>
        <p:grpSpPr>
          <a:xfrm>
            <a:off x="75810" y="760093"/>
            <a:ext cx="4653689" cy="4198844"/>
            <a:chOff x="106876" y="1599528"/>
            <a:chExt cx="4069258" cy="3835777"/>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876" y="1599528"/>
              <a:ext cx="4069258" cy="3835777"/>
            </a:xfrm>
            <a:prstGeom prst="rect">
              <a:avLst/>
            </a:prstGeom>
          </p:spPr>
        </p:pic>
        <p:sp>
          <p:nvSpPr>
            <p:cNvPr id="6" name="椭圆 5"/>
            <p:cNvSpPr/>
            <p:nvPr/>
          </p:nvSpPr>
          <p:spPr>
            <a:xfrm>
              <a:off x="1452280" y="3866703"/>
              <a:ext cx="2372061" cy="34693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p:cNvSpPr txBox="1"/>
            <p:nvPr/>
          </p:nvSpPr>
          <p:spPr>
            <a:xfrm>
              <a:off x="2395938" y="3936636"/>
              <a:ext cx="464240" cy="274134"/>
            </a:xfrm>
            <a:prstGeom prst="rect">
              <a:avLst/>
            </a:prstGeom>
            <a:noFill/>
          </p:spPr>
          <p:txBody>
            <a:bodyPr wrap="none" rtlCol="0">
              <a:spAutoFit/>
            </a:bodyPr>
            <a:lstStyle/>
            <a:p>
              <a:r>
                <a:rPr lang="en-US" altLang="zh-CN" sz="1350" dirty="0">
                  <a:solidFill>
                    <a:srgbClr val="92D050"/>
                  </a:solidFill>
                </a:rPr>
                <a:t>60%</a:t>
              </a:r>
              <a:endParaRPr lang="zh-CN" altLang="en-US" sz="1350" dirty="0">
                <a:solidFill>
                  <a:srgbClr val="92D050"/>
                </a:solidFill>
              </a:endParaRPr>
            </a:p>
          </p:txBody>
        </p:sp>
        <p:sp>
          <p:nvSpPr>
            <p:cNvPr id="9" name="椭圆 8"/>
            <p:cNvSpPr/>
            <p:nvPr/>
          </p:nvSpPr>
          <p:spPr>
            <a:xfrm>
              <a:off x="1595014" y="4592844"/>
              <a:ext cx="2229327" cy="207422"/>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2">
                    <a:lumMod val="50000"/>
                  </a:schemeClr>
                </a:solidFill>
              </a:endParaRPr>
            </a:p>
          </p:txBody>
        </p:sp>
        <p:sp>
          <p:nvSpPr>
            <p:cNvPr id="11" name="文本框 10"/>
            <p:cNvSpPr txBox="1"/>
            <p:nvPr/>
          </p:nvSpPr>
          <p:spPr>
            <a:xfrm>
              <a:off x="2468070" y="4558055"/>
              <a:ext cx="590392" cy="274134"/>
            </a:xfrm>
            <a:prstGeom prst="rect">
              <a:avLst/>
            </a:prstGeom>
            <a:noFill/>
            <a:ln>
              <a:noFill/>
            </a:ln>
          </p:spPr>
          <p:txBody>
            <a:bodyPr wrap="none" rtlCol="0">
              <a:spAutoFit/>
            </a:bodyPr>
            <a:lstStyle/>
            <a:p>
              <a:r>
                <a:rPr lang="en-US" altLang="zh-CN" sz="1350" dirty="0">
                  <a:solidFill>
                    <a:srgbClr val="92D050"/>
                  </a:solidFill>
                </a:rPr>
                <a:t>71.2%</a:t>
              </a:r>
              <a:endParaRPr lang="zh-CN" altLang="en-US" sz="1350" dirty="0">
                <a:solidFill>
                  <a:srgbClr val="92D050"/>
                </a:solidFill>
              </a:endParaRPr>
            </a:p>
          </p:txBody>
        </p:sp>
      </p:grpSp>
      <p:sp>
        <p:nvSpPr>
          <p:cNvPr id="23" name="下箭头 22"/>
          <p:cNvSpPr/>
          <p:nvPr/>
        </p:nvSpPr>
        <p:spPr>
          <a:xfrm>
            <a:off x="5473956" y="4911873"/>
            <a:ext cx="1379669" cy="242210"/>
          </a:xfrm>
          <a:prstGeom prst="downArrow">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4" name="矩形 23"/>
          <p:cNvSpPr/>
          <p:nvPr/>
        </p:nvSpPr>
        <p:spPr>
          <a:xfrm>
            <a:off x="2992565" y="5124070"/>
            <a:ext cx="6157455" cy="461665"/>
          </a:xfrm>
          <a:prstGeom prst="rect">
            <a:avLst/>
          </a:prstGeom>
        </p:spPr>
        <p:txBody>
          <a:bodyPr wrap="none">
            <a:spAutoFit/>
          </a:bodyPr>
          <a:lstStyle/>
          <a:p>
            <a:r>
              <a:rPr lang="en-US" altLang="zh-CN" sz="2400" b="1" kern="0" dirty="0">
                <a:latin typeface="Times New Roman" panose="02020603050405020304" pitchFamily="18" charset="0"/>
                <a:ea typeface="宋体" panose="02010600030101010101" pitchFamily="2" charset="-122"/>
              </a:rPr>
              <a:t>MSD-</a:t>
            </a:r>
            <a:r>
              <a:rPr lang="en-US" altLang="zh-CN" sz="2400" b="1" kern="0" dirty="0" err="1">
                <a:latin typeface="Times New Roman" panose="02020603050405020304" pitchFamily="18" charset="0"/>
                <a:ea typeface="宋体" panose="02010600030101010101" pitchFamily="2" charset="-122"/>
              </a:rPr>
              <a:t>SNuPET</a:t>
            </a:r>
            <a:r>
              <a:rPr lang="zh-CN" altLang="en-US" sz="2400" b="1" kern="0" dirty="0">
                <a:latin typeface="Times New Roman" panose="02020603050405020304" pitchFamily="18" charset="0"/>
                <a:ea typeface="宋体" panose="02010600030101010101" pitchFamily="2" charset="-122"/>
              </a:rPr>
              <a:t>是一种稳定的甲基化测定技术</a:t>
            </a:r>
            <a:endParaRPr lang="en-US" altLang="zh-CN" sz="2400" b="1" kern="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矩形 25"/>
          <p:cNvSpPr/>
          <p:nvPr/>
        </p:nvSpPr>
        <p:spPr>
          <a:xfrm>
            <a:off x="3569529" y="3952401"/>
            <a:ext cx="5315879" cy="461665"/>
          </a:xfrm>
          <a:prstGeom prst="rect">
            <a:avLst/>
          </a:prstGeom>
          <a:solidFill>
            <a:srgbClr val="FFFF00"/>
          </a:solidFill>
        </p:spPr>
        <p:txBody>
          <a:bodyPr wrap="none">
            <a:spAutoFit/>
          </a:bodyPr>
          <a:lstStyle/>
          <a:p>
            <a:r>
              <a:rPr lang="en-US" altLang="zh-CN" sz="2400" b="1" i="1" kern="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LINE-1</a:t>
            </a:r>
            <a:r>
              <a:rPr lang="zh-CN" altLang="zh-CN" sz="2400" b="1" kern="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的甲基化</a:t>
            </a:r>
            <a:r>
              <a:rPr lang="zh-CN" altLang="en-US" sz="2400" b="1" kern="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2400" b="1" kern="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NSCLC</a:t>
            </a:r>
            <a:r>
              <a:rPr lang="zh-CN" altLang="en-US" sz="2400" b="1" kern="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中</a:t>
            </a:r>
            <a:r>
              <a:rPr lang="zh-CN" altLang="zh-CN" sz="2400" b="1" kern="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显著降低</a:t>
            </a:r>
            <a:endParaRPr lang="en-US" altLang="zh-CN" sz="2400" b="1" kern="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矩形 26"/>
          <p:cNvSpPr/>
          <p:nvPr/>
        </p:nvSpPr>
        <p:spPr>
          <a:xfrm>
            <a:off x="2925810" y="5826397"/>
            <a:ext cx="6186309" cy="461665"/>
          </a:xfrm>
          <a:prstGeom prst="rect">
            <a:avLst/>
          </a:prstGeom>
          <a:noFill/>
        </p:spPr>
        <p:txBody>
          <a:bodyPr wrap="none">
            <a:spAutoFit/>
          </a:bodyPr>
          <a:lstStyle/>
          <a:p>
            <a:r>
              <a:rPr lang="en-US" altLang="zh-CN" sz="2400" b="1" kern="0" dirty="0">
                <a:latin typeface="Times New Roman" panose="02020603050405020304" pitchFamily="18" charset="0"/>
                <a:ea typeface="宋体" panose="02010600030101010101" pitchFamily="2" charset="-122"/>
                <a:cs typeface="Times New Roman" panose="02020603050405020304" pitchFamily="18" charset="0"/>
              </a:rPr>
              <a:t>5</a:t>
            </a:r>
            <a:r>
              <a:rPr lang="zh-CN" altLang="en-US" sz="2400" b="1" kern="0" dirty="0">
                <a:latin typeface="Times New Roman" panose="02020603050405020304" pitchFamily="18" charset="0"/>
                <a:ea typeface="宋体" panose="02010600030101010101" pitchFamily="2" charset="-122"/>
                <a:cs typeface="Times New Roman" panose="02020603050405020304" pitchFamily="18" charset="0"/>
              </a:rPr>
              <a:t>个候选靶点的甲基化和筛选阶段的状态吻合</a:t>
            </a:r>
            <a:endParaRPr lang="en-US" altLang="zh-CN" sz="2400" b="1" kern="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2" name="组合 21"/>
          <p:cNvGrpSpPr/>
          <p:nvPr/>
        </p:nvGrpSpPr>
        <p:grpSpPr>
          <a:xfrm>
            <a:off x="3300795" y="1071503"/>
            <a:ext cx="5534408" cy="2850981"/>
            <a:chOff x="5772583" y="989704"/>
            <a:chExt cx="6216413" cy="3867354"/>
          </a:xfrm>
        </p:grpSpPr>
        <p:pic>
          <p:nvPicPr>
            <p:cNvPr id="8" name="图片 7"/>
            <p:cNvPicPr>
              <a:picLocks noChangeAspect="1"/>
            </p:cNvPicPr>
            <p:nvPr/>
          </p:nvPicPr>
          <p:blipFill>
            <a:blip r:embed="rId4" cstate="print"/>
            <a:stretch>
              <a:fillRect/>
            </a:stretch>
          </p:blipFill>
          <p:spPr>
            <a:xfrm>
              <a:off x="5772583" y="989704"/>
              <a:ext cx="6216413" cy="3867354"/>
            </a:xfrm>
            <a:prstGeom prst="rect">
              <a:avLst/>
            </a:prstGeom>
          </p:spPr>
        </p:pic>
        <p:grpSp>
          <p:nvGrpSpPr>
            <p:cNvPr id="18" name="组合 17"/>
            <p:cNvGrpSpPr/>
            <p:nvPr/>
          </p:nvGrpSpPr>
          <p:grpSpPr>
            <a:xfrm>
              <a:off x="7361474" y="1446693"/>
              <a:ext cx="3958670" cy="1874236"/>
              <a:chOff x="7361474" y="1446693"/>
              <a:chExt cx="3958670" cy="1874236"/>
            </a:xfrm>
          </p:grpSpPr>
          <p:sp>
            <p:nvSpPr>
              <p:cNvPr id="12" name="右箭头 11"/>
              <p:cNvSpPr/>
              <p:nvPr/>
            </p:nvSpPr>
            <p:spPr>
              <a:xfrm rot="16200000">
                <a:off x="7561454"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右箭头 12"/>
              <p:cNvSpPr/>
              <p:nvPr/>
            </p:nvSpPr>
            <p:spPr>
              <a:xfrm rot="16200000">
                <a:off x="9220640"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右箭头 13"/>
              <p:cNvSpPr/>
              <p:nvPr/>
            </p:nvSpPr>
            <p:spPr>
              <a:xfrm rot="16200000">
                <a:off x="10931696"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右箭头 14"/>
              <p:cNvSpPr/>
              <p:nvPr/>
            </p:nvSpPr>
            <p:spPr>
              <a:xfrm rot="16200000">
                <a:off x="7550696" y="293248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9" name="组合 18"/>
            <p:cNvGrpSpPr/>
            <p:nvPr/>
          </p:nvGrpSpPr>
          <p:grpSpPr>
            <a:xfrm>
              <a:off x="8988386" y="3220518"/>
              <a:ext cx="2356508" cy="938946"/>
              <a:chOff x="8988386" y="3220518"/>
              <a:chExt cx="2356508" cy="938946"/>
            </a:xfrm>
          </p:grpSpPr>
          <p:sp>
            <p:nvSpPr>
              <p:cNvPr id="16" name="右箭头 15"/>
              <p:cNvSpPr/>
              <p:nvPr/>
            </p:nvSpPr>
            <p:spPr>
              <a:xfrm rot="5400000">
                <a:off x="9228544" y="2980360"/>
                <a:ext cx="200822" cy="681138"/>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右箭头 16"/>
              <p:cNvSpPr/>
              <p:nvPr/>
            </p:nvSpPr>
            <p:spPr>
              <a:xfrm rot="5400000">
                <a:off x="10903913" y="3718484"/>
                <a:ext cx="200823" cy="681138"/>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20" name="文本框 19"/>
          <p:cNvSpPr txBox="1"/>
          <p:nvPr/>
        </p:nvSpPr>
        <p:spPr>
          <a:xfrm>
            <a:off x="4040618" y="1241273"/>
            <a:ext cx="958917" cy="261610"/>
          </a:xfrm>
          <a:prstGeom prst="rect">
            <a:avLst/>
          </a:prstGeom>
          <a:noFill/>
        </p:spPr>
        <p:txBody>
          <a:bodyPr wrap="none" rtlCol="0">
            <a:spAutoFit/>
          </a:bodyPr>
          <a:lstStyle/>
          <a:p>
            <a:r>
              <a:rPr lang="en-US" altLang="zh-CN" sz="1100" b="1" dirty="0" smtClean="0">
                <a:solidFill>
                  <a:srgbClr val="FF0000"/>
                </a:solidFill>
              </a:rPr>
              <a:t>P=1.06×10</a:t>
            </a:r>
            <a:r>
              <a:rPr lang="en-US" altLang="zh-CN" sz="1100" b="1" baseline="30000" dirty="0" smtClean="0">
                <a:solidFill>
                  <a:srgbClr val="FF0000"/>
                </a:solidFill>
              </a:rPr>
              <a:t>-7</a:t>
            </a:r>
            <a:endParaRPr lang="zh-CN" altLang="en-US" sz="1100" b="1" baseline="30000" dirty="0">
              <a:solidFill>
                <a:srgbClr val="FF0000"/>
              </a:solidFill>
            </a:endParaRPr>
          </a:p>
        </p:txBody>
      </p:sp>
      <p:sp>
        <p:nvSpPr>
          <p:cNvPr id="28" name="文本框 27"/>
          <p:cNvSpPr txBox="1"/>
          <p:nvPr/>
        </p:nvSpPr>
        <p:spPr>
          <a:xfrm>
            <a:off x="5532294" y="1236654"/>
            <a:ext cx="958917" cy="261610"/>
          </a:xfrm>
          <a:prstGeom prst="rect">
            <a:avLst/>
          </a:prstGeom>
          <a:noFill/>
        </p:spPr>
        <p:txBody>
          <a:bodyPr wrap="none" rtlCol="0">
            <a:spAutoFit/>
          </a:bodyPr>
          <a:lstStyle/>
          <a:p>
            <a:r>
              <a:rPr lang="en-US" altLang="zh-CN" sz="1100" b="1" dirty="0" smtClean="0">
                <a:solidFill>
                  <a:srgbClr val="FF0000"/>
                </a:solidFill>
              </a:rPr>
              <a:t>P=6.58×10</a:t>
            </a:r>
            <a:r>
              <a:rPr lang="en-US" altLang="zh-CN" sz="1100" b="1" baseline="30000" dirty="0" smtClean="0">
                <a:solidFill>
                  <a:srgbClr val="FF0000"/>
                </a:solidFill>
              </a:rPr>
              <a:t>-9</a:t>
            </a:r>
            <a:endParaRPr lang="zh-CN" altLang="en-US" sz="1100" b="1" baseline="30000" dirty="0">
              <a:solidFill>
                <a:srgbClr val="FF0000"/>
              </a:solidFill>
            </a:endParaRPr>
          </a:p>
        </p:txBody>
      </p:sp>
      <p:sp>
        <p:nvSpPr>
          <p:cNvPr id="29" name="文本框 28"/>
          <p:cNvSpPr txBox="1"/>
          <p:nvPr/>
        </p:nvSpPr>
        <p:spPr>
          <a:xfrm>
            <a:off x="7028597" y="1236656"/>
            <a:ext cx="958917" cy="261610"/>
          </a:xfrm>
          <a:prstGeom prst="rect">
            <a:avLst/>
          </a:prstGeom>
          <a:noFill/>
        </p:spPr>
        <p:txBody>
          <a:bodyPr wrap="square" rtlCol="0">
            <a:spAutoFit/>
          </a:bodyPr>
          <a:lstStyle/>
          <a:p>
            <a:r>
              <a:rPr lang="en-US" altLang="zh-CN" sz="1100" b="1" dirty="0" smtClean="0">
                <a:solidFill>
                  <a:srgbClr val="FF0000"/>
                </a:solidFill>
              </a:rPr>
              <a:t>P=1.09×10</a:t>
            </a:r>
            <a:r>
              <a:rPr lang="en-US" altLang="zh-CN" sz="1100" b="1" baseline="30000" dirty="0" smtClean="0">
                <a:solidFill>
                  <a:srgbClr val="FF0000"/>
                </a:solidFill>
              </a:rPr>
              <a:t>-9</a:t>
            </a:r>
            <a:endParaRPr lang="zh-CN" altLang="en-US" sz="1100" b="1" baseline="30000" dirty="0">
              <a:solidFill>
                <a:srgbClr val="FF0000"/>
              </a:solidFill>
            </a:endParaRPr>
          </a:p>
        </p:txBody>
      </p:sp>
      <p:sp>
        <p:nvSpPr>
          <p:cNvPr id="37" name="文本框 36"/>
          <p:cNvSpPr txBox="1"/>
          <p:nvPr/>
        </p:nvSpPr>
        <p:spPr>
          <a:xfrm>
            <a:off x="4047260" y="2483036"/>
            <a:ext cx="1011815" cy="261610"/>
          </a:xfrm>
          <a:prstGeom prst="rect">
            <a:avLst/>
          </a:prstGeom>
          <a:noFill/>
        </p:spPr>
        <p:txBody>
          <a:bodyPr wrap="none" rtlCol="0">
            <a:spAutoFit/>
          </a:bodyPr>
          <a:lstStyle/>
          <a:p>
            <a:r>
              <a:rPr lang="en-US" altLang="zh-CN" sz="1100" b="1" dirty="0" smtClean="0">
                <a:solidFill>
                  <a:srgbClr val="FF0000"/>
                </a:solidFill>
              </a:rPr>
              <a:t>P=4.77×10</a:t>
            </a:r>
            <a:r>
              <a:rPr lang="en-US" altLang="zh-CN" sz="1100" b="1" baseline="30000" dirty="0" smtClean="0">
                <a:solidFill>
                  <a:srgbClr val="FF0000"/>
                </a:solidFill>
              </a:rPr>
              <a:t>-12</a:t>
            </a:r>
            <a:endParaRPr lang="zh-CN" altLang="en-US" sz="1100" b="1" baseline="30000" dirty="0">
              <a:solidFill>
                <a:srgbClr val="FF0000"/>
              </a:solidFill>
            </a:endParaRPr>
          </a:p>
        </p:txBody>
      </p:sp>
      <p:sp>
        <p:nvSpPr>
          <p:cNvPr id="38" name="文本框 37"/>
          <p:cNvSpPr txBox="1"/>
          <p:nvPr/>
        </p:nvSpPr>
        <p:spPr>
          <a:xfrm>
            <a:off x="5538936" y="2478417"/>
            <a:ext cx="958917" cy="261610"/>
          </a:xfrm>
          <a:prstGeom prst="rect">
            <a:avLst/>
          </a:prstGeom>
          <a:noFill/>
        </p:spPr>
        <p:txBody>
          <a:bodyPr wrap="none" rtlCol="0">
            <a:spAutoFit/>
          </a:bodyPr>
          <a:lstStyle/>
          <a:p>
            <a:r>
              <a:rPr lang="en-US" altLang="zh-CN" sz="1100" b="1" dirty="0" smtClean="0">
                <a:solidFill>
                  <a:srgbClr val="FF0000"/>
                </a:solidFill>
              </a:rPr>
              <a:t>P=1.08×10</a:t>
            </a:r>
            <a:r>
              <a:rPr lang="en-US" altLang="zh-CN" sz="1100" b="1" baseline="30000" dirty="0" smtClean="0">
                <a:solidFill>
                  <a:srgbClr val="FF0000"/>
                </a:solidFill>
              </a:rPr>
              <a:t>-7</a:t>
            </a:r>
            <a:endParaRPr lang="zh-CN" altLang="en-US" sz="1100" b="1" baseline="30000" dirty="0">
              <a:solidFill>
                <a:srgbClr val="FF0000"/>
              </a:solidFill>
            </a:endParaRPr>
          </a:p>
        </p:txBody>
      </p:sp>
      <p:sp>
        <p:nvSpPr>
          <p:cNvPr id="39" name="文本框 38"/>
          <p:cNvSpPr txBox="1"/>
          <p:nvPr/>
        </p:nvSpPr>
        <p:spPr>
          <a:xfrm>
            <a:off x="6856215" y="2484309"/>
            <a:ext cx="1011815" cy="261610"/>
          </a:xfrm>
          <a:prstGeom prst="rect">
            <a:avLst/>
          </a:prstGeom>
          <a:noFill/>
        </p:spPr>
        <p:txBody>
          <a:bodyPr wrap="none" rtlCol="0">
            <a:spAutoFit/>
          </a:bodyPr>
          <a:lstStyle/>
          <a:p>
            <a:r>
              <a:rPr lang="en-US" altLang="zh-CN" sz="1100" b="1" dirty="0" smtClean="0">
                <a:solidFill>
                  <a:srgbClr val="FF0000"/>
                </a:solidFill>
              </a:rPr>
              <a:t>P=2.39×10</a:t>
            </a:r>
            <a:r>
              <a:rPr lang="en-US" altLang="zh-CN" sz="1100" b="1" baseline="30000" dirty="0" smtClean="0">
                <a:solidFill>
                  <a:srgbClr val="FF0000"/>
                </a:solidFill>
              </a:rPr>
              <a:t>-12</a:t>
            </a:r>
            <a:endParaRPr lang="zh-CN" altLang="en-US" sz="1100" b="1" baseline="30000" dirty="0">
              <a:solidFill>
                <a:srgbClr val="FF0000"/>
              </a:solidFill>
            </a:endParaRPr>
          </a:p>
        </p:txBody>
      </p:sp>
      <p:sp>
        <p:nvSpPr>
          <p:cNvPr id="40" name="矩形 39"/>
          <p:cNvSpPr/>
          <p:nvPr/>
        </p:nvSpPr>
        <p:spPr>
          <a:xfrm>
            <a:off x="4264712" y="4421743"/>
            <a:ext cx="4283545" cy="461665"/>
          </a:xfrm>
          <a:prstGeom prst="rect">
            <a:avLst/>
          </a:prstGeom>
          <a:solidFill>
            <a:srgbClr val="FFFF00"/>
          </a:solidFill>
        </p:spPr>
        <p:txBody>
          <a:bodyPr wrap="none">
            <a:spAutoFit/>
          </a:bodyPr>
          <a:lstStyle/>
          <a:p>
            <a:r>
              <a:rPr lang="en-US" altLang="zh-CN" sz="2400" b="1" kern="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Reference</a:t>
            </a:r>
            <a:r>
              <a:rPr lang="zh-CN" altLang="en-US" sz="2400" b="1" kern="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低信号且无显著差异</a:t>
            </a:r>
            <a:endParaRPr lang="en-US" altLang="zh-CN" sz="2400" b="1" kern="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 name="下箭头 40"/>
          <p:cNvSpPr/>
          <p:nvPr/>
        </p:nvSpPr>
        <p:spPr>
          <a:xfrm>
            <a:off x="5473955" y="5629763"/>
            <a:ext cx="1379669" cy="242210"/>
          </a:xfrm>
          <a:prstGeom prst="downArrow">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2" name="矩形 41"/>
          <p:cNvSpPr/>
          <p:nvPr/>
        </p:nvSpPr>
        <p:spPr>
          <a:xfrm>
            <a:off x="6871194" y="2397875"/>
            <a:ext cx="1496951" cy="1220622"/>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125" y="930112"/>
            <a:ext cx="3274077" cy="3483954"/>
          </a:xfrm>
          <a:prstGeom prst="rect">
            <a:avLst/>
          </a:prstGeom>
          <a:ln w="28575" cap="sq" cmpd="thickThin">
            <a:solidFill>
              <a:srgbClr val="FF0000"/>
            </a:solidFill>
            <a:prstDash val="lgDash"/>
            <a:miter lim="800000"/>
          </a:ln>
          <a:effectLst>
            <a:innerShdw blurRad="76200">
              <a:srgbClr val="000000"/>
            </a:innerShdw>
          </a:effectLst>
        </p:spPr>
      </p:pic>
      <p:sp>
        <p:nvSpPr>
          <p:cNvPr id="44" name="文本框 43"/>
          <p:cNvSpPr txBox="1"/>
          <p:nvPr/>
        </p:nvSpPr>
        <p:spPr>
          <a:xfrm>
            <a:off x="1697491" y="1848905"/>
            <a:ext cx="954107" cy="338554"/>
          </a:xfrm>
          <a:prstGeom prst="rect">
            <a:avLst/>
          </a:prstGeom>
          <a:noFill/>
        </p:spPr>
        <p:txBody>
          <a:bodyPr wrap="none" rtlCol="0">
            <a:spAutoFit/>
          </a:bodyPr>
          <a:lstStyle/>
          <a:p>
            <a:r>
              <a:rPr lang="en-US" altLang="zh-CN" sz="1600" b="1" dirty="0" smtClean="0">
                <a:solidFill>
                  <a:srgbClr val="FF0000"/>
                </a:solidFill>
              </a:rPr>
              <a:t>P=0.285</a:t>
            </a:r>
            <a:endParaRPr lang="zh-CN" altLang="en-US" sz="1600" b="1" baseline="30000" dirty="0">
              <a:solidFill>
                <a:srgbClr val="FF0000"/>
              </a:solidFill>
            </a:endParaRPr>
          </a:p>
        </p:txBody>
      </p:sp>
      <p:sp>
        <p:nvSpPr>
          <p:cNvPr id="46" name="矩形 45"/>
          <p:cNvSpPr/>
          <p:nvPr/>
        </p:nvSpPr>
        <p:spPr>
          <a:xfrm>
            <a:off x="-53728" y="6495210"/>
            <a:ext cx="4134465" cy="523220"/>
          </a:xfrm>
          <a:prstGeom prst="rect">
            <a:avLst/>
          </a:prstGeom>
        </p:spPr>
        <p:txBody>
          <a:bodyPr wrap="none">
            <a:spAutoFit/>
          </a:bodyPr>
          <a:lstStyle/>
          <a:p>
            <a:r>
              <a:rPr lang="zh-CN" altLang="zh-CN" sz="1400" b="1" dirty="0" smtClean="0">
                <a:latin typeface="华文楷体" panose="02010600040101010101" pitchFamily="2" charset="-122"/>
                <a:ea typeface="华文楷体" panose="02010600040101010101" pitchFamily="2" charset="-122"/>
              </a:rPr>
              <a:t>基于</a:t>
            </a:r>
            <a:r>
              <a:rPr lang="zh-CN" altLang="zh-CN" sz="1400" b="1" dirty="0">
                <a:latin typeface="华文楷体" panose="02010600040101010101" pitchFamily="2" charset="-122"/>
                <a:ea typeface="华文楷体" panose="02010600040101010101" pitchFamily="2" charset="-122"/>
              </a:rPr>
              <a:t>跨平台甲基化芯片数据建立肺癌早期诊断模型</a:t>
            </a:r>
            <a:endParaRPr lang="zh-CN" altLang="en-US" sz="1400" b="1" dirty="0">
              <a:latin typeface="华文楷体" panose="02010600040101010101" pitchFamily="2" charset="-122"/>
              <a:ea typeface="华文楷体" panose="02010600040101010101" pitchFamily="2" charset="-122"/>
            </a:endParaRPr>
          </a:p>
          <a:p>
            <a:endParaRPr lang="zh-CN" altLang="en-US" sz="14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174992814"/>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10" presetClass="entr" presetSubtype="0" fill="hold"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6" grpId="0" animBg="1"/>
      <p:bldP spid="27" grpId="0"/>
      <p:bldP spid="20" grpId="0"/>
      <p:bldP spid="28" grpId="0"/>
      <p:bldP spid="29" grpId="0"/>
      <p:bldP spid="37" grpId="0"/>
      <p:bldP spid="38" grpId="0"/>
      <p:bldP spid="39" grpId="0"/>
      <p:bldP spid="40" grpId="0" animBg="1"/>
      <p:bldP spid="41" grpId="0" animBg="1"/>
      <p:bldP spid="42" grpId="0" animBg="1"/>
      <p:bldP spid="4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dirty="0" smtClean="0">
                <a:solidFill>
                  <a:srgbClr val="FFFF00"/>
                </a:solidFill>
              </a:rPr>
              <a:t>复旦大学博士学位论文答辩</a:t>
            </a:r>
            <a:endParaRPr lang="zh-CN" altLang="en-US" b="1" dirty="0">
              <a:solidFill>
                <a:srgbClr val="FFFF00"/>
              </a:solidFill>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00"/>
                </a:solidFill>
              </a:rPr>
              <a:pPr>
                <a:defRPr/>
              </a:pPr>
              <a:t>3</a:t>
            </a:fld>
            <a:endParaRPr lang="zh-CN" altLang="en-US" b="1" dirty="0">
              <a:solidFill>
                <a:srgbClr val="FFFF00"/>
              </a:solidFill>
            </a:endParaRPr>
          </a:p>
        </p:txBody>
      </p:sp>
      <p:grpSp>
        <p:nvGrpSpPr>
          <p:cNvPr id="5" name="Group 7"/>
          <p:cNvGrpSpPr>
            <a:grpSpLocks/>
          </p:cNvGrpSpPr>
          <p:nvPr/>
        </p:nvGrpSpPr>
        <p:grpSpPr bwMode="auto">
          <a:xfrm>
            <a:off x="359091" y="2623190"/>
            <a:ext cx="719899" cy="633922"/>
            <a:chOff x="3174" y="2656"/>
            <a:chExt cx="1549" cy="1351"/>
          </a:xfrm>
        </p:grpSpPr>
        <p:sp>
          <p:nvSpPr>
            <p:cNvPr id="6"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rgbClr val="FFFF00"/>
                </a:solidFill>
                <a:latin typeface="Times New Roman" pitchFamily="18" charset="0"/>
                <a:ea typeface="宋体" pitchFamily="2" charset="-122"/>
                <a:cs typeface="Times New Roman" pitchFamily="18" charset="0"/>
              </a:endParaRPr>
            </a:p>
          </p:txBody>
        </p:sp>
        <p:sp>
          <p:nvSpPr>
            <p:cNvPr id="7"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rgbClr val="FFFF00"/>
                </a:solidFill>
                <a:latin typeface="Times New Roman" pitchFamily="18" charset="0"/>
                <a:ea typeface="宋体" pitchFamily="2" charset="-122"/>
                <a:cs typeface="Times New Roman" pitchFamily="18" charset="0"/>
              </a:endParaRPr>
            </a:p>
          </p:txBody>
        </p:sp>
        <p:sp>
          <p:nvSpPr>
            <p:cNvPr id="8"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solidFill>
                  <a:srgbClr val="FFFF00"/>
                </a:solidFill>
                <a:latin typeface="Times New Roman" pitchFamily="18" charset="0"/>
                <a:ea typeface="宋体" pitchFamily="2" charset="-122"/>
                <a:cs typeface="Times New Roman" pitchFamily="18" charset="0"/>
              </a:endParaRPr>
            </a:p>
          </p:txBody>
        </p:sp>
      </p:grpSp>
      <p:grpSp>
        <p:nvGrpSpPr>
          <p:cNvPr id="9" name="Group 7"/>
          <p:cNvGrpSpPr>
            <a:grpSpLocks/>
          </p:cNvGrpSpPr>
          <p:nvPr/>
        </p:nvGrpSpPr>
        <p:grpSpPr bwMode="auto">
          <a:xfrm>
            <a:off x="359091" y="1840181"/>
            <a:ext cx="719899" cy="633922"/>
            <a:chOff x="3174" y="2656"/>
            <a:chExt cx="1549" cy="1351"/>
          </a:xfrm>
        </p:grpSpPr>
        <p:sp>
          <p:nvSpPr>
            <p:cNvPr id="10"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rgbClr val="FFFF00"/>
                </a:solidFill>
                <a:latin typeface="Times New Roman" pitchFamily="18" charset="0"/>
                <a:ea typeface="宋体" pitchFamily="2" charset="-122"/>
                <a:cs typeface="Times New Roman" pitchFamily="18" charset="0"/>
              </a:endParaRPr>
            </a:p>
          </p:txBody>
        </p:sp>
        <p:sp>
          <p:nvSpPr>
            <p:cNvPr id="11"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rgbClr val="FFFF00"/>
                </a:solidFill>
                <a:latin typeface="Times New Roman" pitchFamily="18" charset="0"/>
                <a:ea typeface="宋体" pitchFamily="2" charset="-122"/>
                <a:cs typeface="Times New Roman" pitchFamily="18" charset="0"/>
              </a:endParaRPr>
            </a:p>
          </p:txBody>
        </p:sp>
        <p:sp>
          <p:nvSpPr>
            <p:cNvPr id="12"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solidFill>
                  <a:srgbClr val="FFFF00"/>
                </a:solidFill>
                <a:latin typeface="Times New Roman" pitchFamily="18" charset="0"/>
                <a:ea typeface="宋体" pitchFamily="2" charset="-122"/>
                <a:cs typeface="Times New Roman" pitchFamily="18" charset="0"/>
              </a:endParaRPr>
            </a:p>
          </p:txBody>
        </p:sp>
      </p:grpSp>
      <p:sp>
        <p:nvSpPr>
          <p:cNvPr id="13" name="Line 11"/>
          <p:cNvSpPr>
            <a:spLocks noChangeShapeType="1"/>
          </p:cNvSpPr>
          <p:nvPr/>
        </p:nvSpPr>
        <p:spPr bwMode="auto">
          <a:xfrm flipV="1">
            <a:off x="782020" y="1628050"/>
            <a:ext cx="7482414" cy="4539"/>
          </a:xfrm>
          <a:prstGeom prst="line">
            <a:avLst/>
          </a:prstGeom>
          <a:noFill/>
          <a:ln w="25400">
            <a:solidFill>
              <a:srgbClr val="C0C0C0"/>
            </a:solidFill>
            <a:prstDash val="sysDot"/>
            <a:round/>
            <a:headEnd/>
            <a:tailEnd type="oval" w="med" len="med"/>
          </a:ln>
        </p:spPr>
        <p:txBody>
          <a:bodyPr wrap="none" anchor="ctr"/>
          <a:lstStyle/>
          <a:p>
            <a:endParaRPr lang="zh-CN" altLang="en-US" sz="2400" b="1" dirty="0">
              <a:solidFill>
                <a:srgbClr val="FFFF00"/>
              </a:solidFill>
              <a:latin typeface="Times New Roman" pitchFamily="18" charset="0"/>
              <a:ea typeface="宋体" pitchFamily="2" charset="-122"/>
              <a:cs typeface="Times New Roman" pitchFamily="18" charset="0"/>
            </a:endParaRPr>
          </a:p>
        </p:txBody>
      </p:sp>
      <p:sp>
        <p:nvSpPr>
          <p:cNvPr id="14" name="Text Box 12"/>
          <p:cNvSpPr txBox="1">
            <a:spLocks noChangeArrowheads="1"/>
          </p:cNvSpPr>
          <p:nvPr/>
        </p:nvSpPr>
        <p:spPr bwMode="auto">
          <a:xfrm>
            <a:off x="1159647" y="915301"/>
            <a:ext cx="2525046" cy="492443"/>
          </a:xfrm>
          <a:prstGeom prst="rect">
            <a:avLst/>
          </a:prstGeom>
          <a:noFill/>
          <a:ln w="9525" algn="ctr">
            <a:noFill/>
            <a:miter lim="800000"/>
            <a:headEnd/>
            <a:tailEnd/>
          </a:ln>
        </p:spPr>
        <p:txBody>
          <a:bodyPr wrap="square">
            <a:spAutoFit/>
          </a:bodyPr>
          <a:lstStyle/>
          <a:p>
            <a:pPr eaLnBrk="0" hangingPunct="0"/>
            <a:r>
              <a:rPr lang="zh-CN" altLang="en-US" sz="2600" b="1" dirty="0">
                <a:solidFill>
                  <a:srgbClr val="FFFF00"/>
                </a:solidFill>
                <a:latin typeface="黑体" panose="02010609060101010101" pitchFamily="49" charset="-122"/>
                <a:ea typeface="黑体" panose="02010609060101010101" pitchFamily="49" charset="-122"/>
                <a:cs typeface="Times New Roman" pitchFamily="18" charset="0"/>
              </a:rPr>
              <a:t>研究背景</a:t>
            </a:r>
            <a:endParaRPr lang="en-US" altLang="zh-CN" sz="2600" b="1" dirty="0">
              <a:solidFill>
                <a:srgbClr val="FFFF00"/>
              </a:solidFill>
              <a:latin typeface="黑体" panose="02010609060101010101" pitchFamily="49" charset="-122"/>
              <a:ea typeface="黑体" panose="02010609060101010101" pitchFamily="49" charset="-122"/>
              <a:cs typeface="Times New Roman" pitchFamily="18" charset="0"/>
            </a:endParaRPr>
          </a:p>
        </p:txBody>
      </p:sp>
      <p:sp>
        <p:nvSpPr>
          <p:cNvPr id="15" name="Line 14"/>
          <p:cNvSpPr>
            <a:spLocks noChangeShapeType="1"/>
          </p:cNvSpPr>
          <p:nvPr/>
        </p:nvSpPr>
        <p:spPr bwMode="auto">
          <a:xfrm>
            <a:off x="799355" y="2462608"/>
            <a:ext cx="7482414" cy="9078"/>
          </a:xfrm>
          <a:prstGeom prst="line">
            <a:avLst/>
          </a:prstGeom>
          <a:noFill/>
          <a:ln w="25400">
            <a:solidFill>
              <a:srgbClr val="C0C0C0"/>
            </a:solidFill>
            <a:prstDash val="sysDot"/>
            <a:round/>
            <a:headEnd/>
            <a:tailEnd type="oval" w="med" len="med"/>
          </a:ln>
        </p:spPr>
        <p:txBody>
          <a:bodyPr wrap="none" anchor="ctr"/>
          <a:lstStyle/>
          <a:p>
            <a:endParaRPr lang="zh-CN" altLang="en-US" sz="2400" b="1">
              <a:solidFill>
                <a:srgbClr val="FFFF00"/>
              </a:solidFill>
              <a:latin typeface="Times New Roman" pitchFamily="18" charset="0"/>
              <a:ea typeface="宋体" pitchFamily="2" charset="-122"/>
              <a:cs typeface="Times New Roman" pitchFamily="18" charset="0"/>
            </a:endParaRPr>
          </a:p>
        </p:txBody>
      </p:sp>
      <p:sp>
        <p:nvSpPr>
          <p:cNvPr id="16" name="Text Box 15"/>
          <p:cNvSpPr txBox="1">
            <a:spLocks noChangeArrowheads="1"/>
          </p:cNvSpPr>
          <p:nvPr/>
        </p:nvSpPr>
        <p:spPr bwMode="auto">
          <a:xfrm>
            <a:off x="1052150" y="2052774"/>
            <a:ext cx="6928614" cy="461665"/>
          </a:xfrm>
          <a:prstGeom prst="rect">
            <a:avLst/>
          </a:prstGeom>
          <a:noFill/>
          <a:ln w="9525" algn="ctr">
            <a:noFill/>
            <a:miter lim="800000"/>
            <a:headEnd/>
            <a:tailEnd/>
          </a:ln>
          <a:effectLst/>
        </p:spPr>
        <p:txBody>
          <a:bodyPr wrap="square">
            <a:spAutoFit/>
          </a:bodyPr>
          <a:lstStyle/>
          <a:p>
            <a:r>
              <a:rPr lang="en-US" altLang="zh-CN" sz="2400" b="1" dirty="0">
                <a:latin typeface="宋体" pitchFamily="2" charset="-122"/>
                <a:ea typeface="宋体" pitchFamily="2" charset="-122"/>
              </a:rPr>
              <a:t>DNA</a:t>
            </a:r>
            <a:r>
              <a:rPr lang="zh-CN" altLang="zh-CN" sz="2400" b="1" dirty="0">
                <a:latin typeface="宋体" pitchFamily="2" charset="-122"/>
                <a:ea typeface="宋体" pitchFamily="2" charset="-122"/>
              </a:rPr>
              <a:t>甲基化标记物在肺癌诊断中的机遇和挑战</a:t>
            </a:r>
            <a:endParaRPr lang="zh-CN" altLang="en-US" sz="2400" b="1" dirty="0">
              <a:latin typeface="宋体" pitchFamily="2" charset="-122"/>
              <a:ea typeface="宋体" pitchFamily="2" charset="-122"/>
            </a:endParaRPr>
          </a:p>
        </p:txBody>
      </p:sp>
      <p:sp>
        <p:nvSpPr>
          <p:cNvPr id="17" name="Text Box 16"/>
          <p:cNvSpPr txBox="1">
            <a:spLocks noChangeArrowheads="1"/>
          </p:cNvSpPr>
          <p:nvPr/>
        </p:nvSpPr>
        <p:spPr bwMode="gray">
          <a:xfrm>
            <a:off x="479825" y="1950944"/>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solidFill>
                  <a:srgbClr val="FFFF00"/>
                </a:solidFill>
                <a:latin typeface="Times New Roman" pitchFamily="18" charset="0"/>
                <a:ea typeface="宋体" pitchFamily="2" charset="-122"/>
                <a:cs typeface="Times New Roman" pitchFamily="18" charset="0"/>
              </a:rPr>
              <a:t>2</a:t>
            </a:r>
          </a:p>
        </p:txBody>
      </p:sp>
      <p:grpSp>
        <p:nvGrpSpPr>
          <p:cNvPr id="18" name="Group 21"/>
          <p:cNvGrpSpPr>
            <a:grpSpLocks/>
          </p:cNvGrpSpPr>
          <p:nvPr/>
        </p:nvGrpSpPr>
        <p:grpSpPr bwMode="auto">
          <a:xfrm>
            <a:off x="359091" y="3484430"/>
            <a:ext cx="719899" cy="633922"/>
            <a:chOff x="3174" y="2656"/>
            <a:chExt cx="1549" cy="1351"/>
          </a:xfrm>
        </p:grpSpPr>
        <p:sp>
          <p:nvSpPr>
            <p:cNvPr id="19"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rgbClr val="FFFF00"/>
                </a:solidFill>
                <a:latin typeface="Times New Roman" pitchFamily="18" charset="0"/>
                <a:ea typeface="宋体" pitchFamily="2" charset="-122"/>
                <a:cs typeface="Times New Roman" pitchFamily="18" charset="0"/>
              </a:endParaRPr>
            </a:p>
          </p:txBody>
        </p:sp>
        <p:sp>
          <p:nvSpPr>
            <p:cNvPr id="20"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rgbClr val="FFFF00"/>
                </a:solidFill>
                <a:latin typeface="Times New Roman" pitchFamily="18" charset="0"/>
                <a:ea typeface="宋体" pitchFamily="2" charset="-122"/>
                <a:cs typeface="Times New Roman" pitchFamily="18" charset="0"/>
              </a:endParaRPr>
            </a:p>
          </p:txBody>
        </p:sp>
        <p:sp>
          <p:nvSpPr>
            <p:cNvPr id="21"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solidFill>
                  <a:srgbClr val="FFFF00"/>
                </a:solidFill>
                <a:latin typeface="Times New Roman" pitchFamily="18" charset="0"/>
                <a:ea typeface="宋体" pitchFamily="2" charset="-122"/>
                <a:cs typeface="Times New Roman" pitchFamily="18" charset="0"/>
              </a:endParaRPr>
            </a:p>
          </p:txBody>
        </p:sp>
      </p:grpSp>
      <p:sp>
        <p:nvSpPr>
          <p:cNvPr id="22" name="Line 25"/>
          <p:cNvSpPr>
            <a:spLocks noChangeShapeType="1"/>
          </p:cNvSpPr>
          <p:nvPr/>
        </p:nvSpPr>
        <p:spPr bwMode="auto">
          <a:xfrm flipV="1">
            <a:off x="845145" y="3215641"/>
            <a:ext cx="7414391" cy="24208"/>
          </a:xfrm>
          <a:prstGeom prst="line">
            <a:avLst/>
          </a:prstGeom>
          <a:noFill/>
          <a:ln w="25400">
            <a:solidFill>
              <a:srgbClr val="C0C0C0"/>
            </a:solidFill>
            <a:prstDash val="sysDot"/>
            <a:round/>
            <a:headEnd/>
            <a:tailEnd type="oval" w="med" len="med"/>
          </a:ln>
        </p:spPr>
        <p:txBody>
          <a:bodyPr wrap="none" anchor="ctr"/>
          <a:lstStyle/>
          <a:p>
            <a:endParaRPr lang="zh-CN" altLang="en-US" sz="2400" b="1">
              <a:solidFill>
                <a:srgbClr val="FFFF00"/>
              </a:solidFill>
              <a:latin typeface="Times New Roman" pitchFamily="18" charset="0"/>
              <a:ea typeface="宋体" pitchFamily="2" charset="-122"/>
              <a:cs typeface="Times New Roman" pitchFamily="18" charset="0"/>
            </a:endParaRPr>
          </a:p>
        </p:txBody>
      </p:sp>
      <p:sp>
        <p:nvSpPr>
          <p:cNvPr id="23" name="Text Box 27"/>
          <p:cNvSpPr txBox="1">
            <a:spLocks noChangeArrowheads="1"/>
          </p:cNvSpPr>
          <p:nvPr/>
        </p:nvSpPr>
        <p:spPr bwMode="gray">
          <a:xfrm>
            <a:off x="479825" y="2790760"/>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solidFill>
                  <a:srgbClr val="FFFF00"/>
                </a:solidFill>
                <a:latin typeface="Times New Roman" pitchFamily="18" charset="0"/>
                <a:ea typeface="宋体" pitchFamily="2" charset="-122"/>
                <a:cs typeface="Times New Roman" pitchFamily="18" charset="0"/>
              </a:rPr>
              <a:t>3</a:t>
            </a:r>
          </a:p>
        </p:txBody>
      </p:sp>
      <p:sp>
        <p:nvSpPr>
          <p:cNvPr id="24" name="Line 28"/>
          <p:cNvSpPr>
            <a:spLocks noChangeShapeType="1"/>
          </p:cNvSpPr>
          <p:nvPr/>
        </p:nvSpPr>
        <p:spPr bwMode="auto">
          <a:xfrm flipV="1">
            <a:off x="845144" y="4091384"/>
            <a:ext cx="7380381" cy="10590"/>
          </a:xfrm>
          <a:prstGeom prst="line">
            <a:avLst/>
          </a:prstGeom>
          <a:noFill/>
          <a:ln w="25400">
            <a:solidFill>
              <a:srgbClr val="C0C0C0"/>
            </a:solidFill>
            <a:prstDash val="sysDot"/>
            <a:round/>
            <a:headEnd/>
            <a:tailEnd type="oval" w="med" len="med"/>
          </a:ln>
        </p:spPr>
        <p:txBody>
          <a:bodyPr wrap="none" anchor="ctr"/>
          <a:lstStyle/>
          <a:p>
            <a:endParaRPr lang="zh-CN" altLang="en-US" sz="2400" b="1">
              <a:solidFill>
                <a:srgbClr val="FFFF00"/>
              </a:solidFill>
              <a:latin typeface="Times New Roman" pitchFamily="18" charset="0"/>
              <a:ea typeface="宋体" pitchFamily="2" charset="-122"/>
              <a:cs typeface="Times New Roman" pitchFamily="18" charset="0"/>
            </a:endParaRPr>
          </a:p>
        </p:txBody>
      </p:sp>
      <p:sp>
        <p:nvSpPr>
          <p:cNvPr id="25" name="Text Box 30"/>
          <p:cNvSpPr txBox="1">
            <a:spLocks noChangeArrowheads="1"/>
          </p:cNvSpPr>
          <p:nvPr/>
        </p:nvSpPr>
        <p:spPr bwMode="gray">
          <a:xfrm>
            <a:off x="479825" y="3630576"/>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solidFill>
                  <a:srgbClr val="FFFF00"/>
                </a:solidFill>
                <a:latin typeface="Times New Roman" pitchFamily="18" charset="0"/>
                <a:ea typeface="宋体" pitchFamily="2" charset="-122"/>
                <a:cs typeface="Times New Roman" pitchFamily="18" charset="0"/>
              </a:rPr>
              <a:t>4</a:t>
            </a:r>
          </a:p>
        </p:txBody>
      </p:sp>
      <p:sp>
        <p:nvSpPr>
          <p:cNvPr id="26" name="Text Box 15"/>
          <p:cNvSpPr txBox="1">
            <a:spLocks noChangeArrowheads="1"/>
          </p:cNvSpPr>
          <p:nvPr/>
        </p:nvSpPr>
        <p:spPr bwMode="auto">
          <a:xfrm>
            <a:off x="1031830" y="2808198"/>
            <a:ext cx="7007520" cy="461665"/>
          </a:xfrm>
          <a:prstGeom prst="rect">
            <a:avLst/>
          </a:prstGeom>
          <a:noFill/>
          <a:ln w="9525" algn="ctr">
            <a:noFill/>
            <a:miter lim="800000"/>
            <a:headEnd/>
            <a:tailEnd/>
          </a:ln>
          <a:effectLst/>
        </p:spPr>
        <p:txBody>
          <a:bodyPr wrap="square">
            <a:spAutoFit/>
          </a:bodyPr>
          <a:lstStyle>
            <a:defPPr>
              <a:defRPr lang="zh-CN"/>
            </a:defPPr>
            <a:lvl1pPr>
              <a:defRPr sz="2400" b="1">
                <a:latin typeface="华文楷体" panose="02010600040101010101" pitchFamily="2" charset="-122"/>
                <a:ea typeface="华文楷体" panose="02010600040101010101" pitchFamily="2" charset="-122"/>
              </a:defRPr>
            </a:lvl1pPr>
          </a:lstStyle>
          <a:p>
            <a:r>
              <a:rPr lang="zh-CN" altLang="zh-CN" dirty="0">
                <a:latin typeface="宋体" pitchFamily="2" charset="-122"/>
                <a:ea typeface="宋体" pitchFamily="2" charset="-122"/>
              </a:rPr>
              <a:t>基于跨平台甲基化芯片数据建立肺癌早期诊断模型</a:t>
            </a:r>
            <a:endParaRPr lang="zh-CN" altLang="en-US" dirty="0">
              <a:latin typeface="宋体" pitchFamily="2" charset="-122"/>
              <a:ea typeface="宋体" pitchFamily="2" charset="-122"/>
            </a:endParaRPr>
          </a:p>
        </p:txBody>
      </p:sp>
      <p:sp>
        <p:nvSpPr>
          <p:cNvPr id="27" name="Text Box 15"/>
          <p:cNvSpPr txBox="1">
            <a:spLocks noChangeArrowheads="1"/>
          </p:cNvSpPr>
          <p:nvPr/>
        </p:nvSpPr>
        <p:spPr bwMode="auto">
          <a:xfrm>
            <a:off x="1052150" y="3671203"/>
            <a:ext cx="7099059" cy="461665"/>
          </a:xfrm>
          <a:prstGeom prst="rect">
            <a:avLst/>
          </a:prstGeom>
          <a:noFill/>
          <a:ln w="9525" algn="ctr">
            <a:noFill/>
            <a:miter lim="800000"/>
            <a:headEnd/>
            <a:tailEnd/>
          </a:ln>
          <a:effectLst/>
        </p:spPr>
        <p:txBody>
          <a:bodyPr wrap="square">
            <a:spAutoFit/>
          </a:bodyPr>
          <a:lstStyle/>
          <a:p>
            <a:r>
              <a:rPr lang="zh-CN" altLang="en-US" sz="2400" b="1" dirty="0">
                <a:latin typeface="宋体" pitchFamily="2" charset="-122"/>
                <a:ea typeface="宋体" pitchFamily="2" charset="-122"/>
              </a:rPr>
              <a:t>全基因组甲基化图谱揭示泛癌甲基化特征</a:t>
            </a:r>
          </a:p>
        </p:txBody>
      </p:sp>
      <p:grpSp>
        <p:nvGrpSpPr>
          <p:cNvPr id="28" name="Group 7"/>
          <p:cNvGrpSpPr>
            <a:grpSpLocks/>
          </p:cNvGrpSpPr>
          <p:nvPr/>
        </p:nvGrpSpPr>
        <p:grpSpPr bwMode="auto">
          <a:xfrm>
            <a:off x="359091" y="1028750"/>
            <a:ext cx="719899" cy="633922"/>
            <a:chOff x="3174" y="2656"/>
            <a:chExt cx="1549" cy="1351"/>
          </a:xfrm>
        </p:grpSpPr>
        <p:sp>
          <p:nvSpPr>
            <p:cNvPr id="29"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rgbClr val="FFFF00"/>
                </a:solidFill>
                <a:latin typeface="Times New Roman" pitchFamily="18" charset="0"/>
                <a:ea typeface="宋体" pitchFamily="2" charset="-122"/>
                <a:cs typeface="Times New Roman" pitchFamily="18" charset="0"/>
              </a:endParaRPr>
            </a:p>
          </p:txBody>
        </p:sp>
        <p:sp>
          <p:nvSpPr>
            <p:cNvPr id="30"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rgbClr val="FFFF00"/>
                </a:solidFill>
                <a:latin typeface="Times New Roman" pitchFamily="18" charset="0"/>
                <a:ea typeface="宋体" pitchFamily="2" charset="-122"/>
                <a:cs typeface="Times New Roman" pitchFamily="18" charset="0"/>
              </a:endParaRPr>
            </a:p>
          </p:txBody>
        </p:sp>
        <p:sp>
          <p:nvSpPr>
            <p:cNvPr id="31" name="AutoShape 10"/>
            <p:cNvSpPr>
              <a:spLocks noChangeArrowheads="1"/>
            </p:cNvSpPr>
            <p:nvPr/>
          </p:nvSpPr>
          <p:spPr bwMode="gray">
            <a:xfrm>
              <a:off x="3264" y="2737"/>
              <a:ext cx="1349" cy="1167"/>
            </a:xfrm>
            <a:prstGeom prst="hexagon">
              <a:avLst>
                <a:gd name="adj" fmla="val 28896"/>
                <a:gd name="vf" fmla="val 115470"/>
              </a:avLst>
            </a:prstGeom>
            <a:solidFill>
              <a:srgbClr val="0070C0"/>
            </a:solidFill>
            <a:ln w="9525">
              <a:solidFill>
                <a:schemeClr val="tx1"/>
              </a:solidFill>
              <a:miter lim="800000"/>
              <a:headEnd/>
              <a:tailEnd/>
            </a:ln>
            <a:effectLst/>
          </p:spPr>
          <p:txBody>
            <a:bodyPr wrap="none" anchor="ctr"/>
            <a:lstStyle/>
            <a:p>
              <a:pPr>
                <a:defRPr/>
              </a:pPr>
              <a:endParaRPr lang="zh-CN" altLang="en-US" sz="2400" b="1">
                <a:solidFill>
                  <a:srgbClr val="FFFF00"/>
                </a:solidFill>
                <a:latin typeface="Times New Roman" pitchFamily="18" charset="0"/>
                <a:ea typeface="宋体" pitchFamily="2" charset="-122"/>
                <a:cs typeface="Times New Roman" pitchFamily="18" charset="0"/>
              </a:endParaRPr>
            </a:p>
          </p:txBody>
        </p:sp>
      </p:grpSp>
      <p:sp>
        <p:nvSpPr>
          <p:cNvPr id="32" name="Text Box 16"/>
          <p:cNvSpPr txBox="1">
            <a:spLocks noChangeArrowheads="1"/>
          </p:cNvSpPr>
          <p:nvPr/>
        </p:nvSpPr>
        <p:spPr bwMode="gray">
          <a:xfrm>
            <a:off x="479826" y="1111128"/>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solidFill>
                  <a:srgbClr val="FFFF00"/>
                </a:solidFill>
                <a:latin typeface="Times New Roman" pitchFamily="18" charset="0"/>
                <a:ea typeface="宋体" pitchFamily="2" charset="-122"/>
                <a:cs typeface="Times New Roman" pitchFamily="18" charset="0"/>
              </a:rPr>
              <a:t>1</a:t>
            </a:r>
          </a:p>
        </p:txBody>
      </p:sp>
      <p:sp>
        <p:nvSpPr>
          <p:cNvPr id="33" name="Text Box 12"/>
          <p:cNvSpPr txBox="1">
            <a:spLocks noChangeArrowheads="1"/>
          </p:cNvSpPr>
          <p:nvPr/>
        </p:nvSpPr>
        <p:spPr bwMode="auto">
          <a:xfrm>
            <a:off x="1159647" y="1621558"/>
            <a:ext cx="2139458" cy="492443"/>
          </a:xfrm>
          <a:prstGeom prst="rect">
            <a:avLst/>
          </a:prstGeom>
          <a:noFill/>
          <a:ln w="9525" algn="ctr">
            <a:noFill/>
            <a:miter lim="800000"/>
            <a:headEnd/>
            <a:tailEnd/>
          </a:ln>
        </p:spPr>
        <p:txBody>
          <a:bodyPr wrap="square">
            <a:spAutoFit/>
          </a:bodyPr>
          <a:lstStyle/>
          <a:p>
            <a:pPr eaLnBrk="0" hangingPunct="0"/>
            <a:r>
              <a:rPr lang="zh-CN" altLang="en-US" sz="2600" b="1" dirty="0">
                <a:solidFill>
                  <a:srgbClr val="FFFF00"/>
                </a:solidFill>
                <a:latin typeface="黑体" panose="02010609060101010101" pitchFamily="49" charset="-122"/>
                <a:ea typeface="黑体" panose="02010609060101010101" pitchFamily="49" charset="-122"/>
                <a:cs typeface="Times New Roman" pitchFamily="18" charset="0"/>
              </a:rPr>
              <a:t>第一部分</a:t>
            </a:r>
            <a:endParaRPr lang="en-US" altLang="zh-CN" sz="2600" b="1" dirty="0">
              <a:solidFill>
                <a:srgbClr val="FFFF00"/>
              </a:solidFill>
              <a:latin typeface="黑体" panose="02010609060101010101" pitchFamily="49" charset="-122"/>
              <a:ea typeface="黑体" panose="02010609060101010101" pitchFamily="49" charset="-122"/>
              <a:cs typeface="Times New Roman" pitchFamily="18" charset="0"/>
            </a:endParaRPr>
          </a:p>
        </p:txBody>
      </p:sp>
      <p:sp>
        <p:nvSpPr>
          <p:cNvPr id="34" name="Text Box 12"/>
          <p:cNvSpPr txBox="1">
            <a:spLocks noChangeArrowheads="1"/>
          </p:cNvSpPr>
          <p:nvPr/>
        </p:nvSpPr>
        <p:spPr bwMode="auto">
          <a:xfrm>
            <a:off x="1159647" y="2390116"/>
            <a:ext cx="2140694" cy="492443"/>
          </a:xfrm>
          <a:prstGeom prst="rect">
            <a:avLst/>
          </a:prstGeom>
          <a:noFill/>
          <a:ln w="9525" algn="ctr">
            <a:noFill/>
            <a:miter lim="800000"/>
            <a:headEnd/>
            <a:tailEnd/>
          </a:ln>
        </p:spPr>
        <p:txBody>
          <a:bodyPr wrap="square">
            <a:spAutoFit/>
          </a:bodyPr>
          <a:lstStyle>
            <a:defPPr>
              <a:defRPr lang="zh-CN"/>
            </a:defPPr>
            <a:lvl1pPr eaLnBrk="0" hangingPunct="0">
              <a:defRPr sz="2800" b="1">
                <a:solidFill>
                  <a:srgbClr val="FFFF00"/>
                </a:solidFill>
                <a:latin typeface="黑体" panose="02010609060101010101" pitchFamily="49" charset="-122"/>
                <a:ea typeface="黑体" panose="02010609060101010101" pitchFamily="49" charset="-122"/>
                <a:cs typeface="Times New Roman" pitchFamily="18" charset="0"/>
              </a:defRPr>
            </a:lvl1pPr>
          </a:lstStyle>
          <a:p>
            <a:r>
              <a:rPr lang="zh-CN" altLang="en-US" sz="2600" dirty="0"/>
              <a:t>第二部分</a:t>
            </a:r>
            <a:endParaRPr lang="en-US" altLang="zh-CN" sz="2600" dirty="0"/>
          </a:p>
        </p:txBody>
      </p:sp>
      <p:grpSp>
        <p:nvGrpSpPr>
          <p:cNvPr id="35" name="Group 21"/>
          <p:cNvGrpSpPr>
            <a:grpSpLocks/>
          </p:cNvGrpSpPr>
          <p:nvPr/>
        </p:nvGrpSpPr>
        <p:grpSpPr bwMode="auto">
          <a:xfrm>
            <a:off x="368500" y="4360409"/>
            <a:ext cx="719899" cy="633922"/>
            <a:chOff x="3174" y="2656"/>
            <a:chExt cx="1549" cy="1351"/>
          </a:xfrm>
        </p:grpSpPr>
        <p:sp>
          <p:nvSpPr>
            <p:cNvPr id="36"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rgbClr val="FFFF00"/>
                </a:solidFill>
                <a:latin typeface="Times New Roman" pitchFamily="18" charset="0"/>
                <a:ea typeface="宋体" pitchFamily="2" charset="-122"/>
                <a:cs typeface="Times New Roman" pitchFamily="18" charset="0"/>
              </a:endParaRPr>
            </a:p>
          </p:txBody>
        </p:sp>
        <p:sp>
          <p:nvSpPr>
            <p:cNvPr id="37"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rgbClr val="FFFF00"/>
                </a:solidFill>
                <a:latin typeface="Times New Roman" pitchFamily="18" charset="0"/>
                <a:ea typeface="宋体" pitchFamily="2" charset="-122"/>
                <a:cs typeface="Times New Roman" pitchFamily="18" charset="0"/>
              </a:endParaRPr>
            </a:p>
          </p:txBody>
        </p:sp>
        <p:sp>
          <p:nvSpPr>
            <p:cNvPr id="38"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solidFill>
                  <a:srgbClr val="FFFF00"/>
                </a:solidFill>
                <a:latin typeface="Times New Roman" pitchFamily="18" charset="0"/>
                <a:ea typeface="宋体" pitchFamily="2" charset="-122"/>
                <a:cs typeface="Times New Roman" pitchFamily="18" charset="0"/>
              </a:endParaRPr>
            </a:p>
          </p:txBody>
        </p:sp>
      </p:grpSp>
      <p:sp>
        <p:nvSpPr>
          <p:cNvPr id="39" name="Line 28"/>
          <p:cNvSpPr>
            <a:spLocks noChangeShapeType="1"/>
          </p:cNvSpPr>
          <p:nvPr/>
        </p:nvSpPr>
        <p:spPr bwMode="auto">
          <a:xfrm flipV="1">
            <a:off x="854553" y="4996541"/>
            <a:ext cx="7380381" cy="10590"/>
          </a:xfrm>
          <a:prstGeom prst="line">
            <a:avLst/>
          </a:prstGeom>
          <a:noFill/>
          <a:ln w="25400">
            <a:solidFill>
              <a:srgbClr val="C0C0C0"/>
            </a:solidFill>
            <a:prstDash val="sysDot"/>
            <a:round/>
            <a:headEnd/>
            <a:tailEnd type="oval" w="med" len="med"/>
          </a:ln>
        </p:spPr>
        <p:txBody>
          <a:bodyPr wrap="none" anchor="ctr"/>
          <a:lstStyle/>
          <a:p>
            <a:endParaRPr lang="zh-CN" altLang="en-US" sz="2400" b="1">
              <a:solidFill>
                <a:srgbClr val="FFFF00"/>
              </a:solidFill>
              <a:latin typeface="Times New Roman" pitchFamily="18" charset="0"/>
              <a:ea typeface="宋体" pitchFamily="2" charset="-122"/>
              <a:cs typeface="Times New Roman" pitchFamily="18" charset="0"/>
            </a:endParaRPr>
          </a:p>
        </p:txBody>
      </p:sp>
      <p:sp>
        <p:nvSpPr>
          <p:cNvPr id="40" name="Text Box 30"/>
          <p:cNvSpPr txBox="1">
            <a:spLocks noChangeArrowheads="1"/>
          </p:cNvSpPr>
          <p:nvPr/>
        </p:nvSpPr>
        <p:spPr bwMode="gray">
          <a:xfrm>
            <a:off x="489235" y="4470392"/>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solidFill>
                  <a:srgbClr val="FFFF00"/>
                </a:solidFill>
                <a:latin typeface="Times New Roman" pitchFamily="18" charset="0"/>
                <a:ea typeface="宋体" pitchFamily="2" charset="-122"/>
                <a:cs typeface="Times New Roman" pitchFamily="18" charset="0"/>
              </a:rPr>
              <a:t>5</a:t>
            </a:r>
          </a:p>
        </p:txBody>
      </p:sp>
      <p:sp>
        <p:nvSpPr>
          <p:cNvPr id="41" name="Text Box 15"/>
          <p:cNvSpPr txBox="1">
            <a:spLocks noChangeArrowheads="1"/>
          </p:cNvSpPr>
          <p:nvPr/>
        </p:nvSpPr>
        <p:spPr bwMode="auto">
          <a:xfrm>
            <a:off x="920070" y="4582577"/>
            <a:ext cx="7421290" cy="461665"/>
          </a:xfrm>
          <a:prstGeom prst="rect">
            <a:avLst/>
          </a:prstGeom>
          <a:noFill/>
          <a:ln w="9525" algn="ctr">
            <a:noFill/>
            <a:miter lim="800000"/>
            <a:headEnd/>
            <a:tailEnd/>
          </a:ln>
          <a:effectLst/>
        </p:spPr>
        <p:txBody>
          <a:bodyPr wrap="square">
            <a:spAutoFit/>
          </a:bodyPr>
          <a:lstStyle/>
          <a:p>
            <a:r>
              <a:rPr lang="zh-CN" altLang="en-US" sz="2400" b="1" dirty="0" smtClean="0">
                <a:latin typeface="宋体" pitchFamily="2" charset="-122"/>
                <a:ea typeface="宋体" pitchFamily="2" charset="-122"/>
              </a:rPr>
              <a:t> 基于甲基</a:t>
            </a:r>
            <a:r>
              <a:rPr lang="zh-CN" altLang="en-US" sz="2400" b="1" dirty="0">
                <a:latin typeface="宋体" pitchFamily="2" charset="-122"/>
                <a:ea typeface="宋体" pitchFamily="2" charset="-122"/>
              </a:rPr>
              <a:t>化特异富集测序技术</a:t>
            </a:r>
            <a:r>
              <a:rPr lang="zh-CN" altLang="en-US" sz="2400" b="1" dirty="0" smtClean="0">
                <a:latin typeface="宋体" pitchFamily="2" charset="-122"/>
                <a:ea typeface="宋体" pitchFamily="2" charset="-122"/>
              </a:rPr>
              <a:t>鉴定肿瘤生物标记</a:t>
            </a:r>
            <a:r>
              <a:rPr lang="zh-CN" altLang="en-US" sz="2400" b="1" dirty="0">
                <a:latin typeface="宋体" pitchFamily="2" charset="-122"/>
                <a:ea typeface="宋体" pitchFamily="2" charset="-122"/>
              </a:rPr>
              <a:t>物</a:t>
            </a:r>
          </a:p>
        </p:txBody>
      </p:sp>
      <p:sp>
        <p:nvSpPr>
          <p:cNvPr id="42" name="Text Box 12"/>
          <p:cNvSpPr txBox="1">
            <a:spLocks noChangeArrowheads="1"/>
          </p:cNvSpPr>
          <p:nvPr/>
        </p:nvSpPr>
        <p:spPr bwMode="auto">
          <a:xfrm>
            <a:off x="1159646" y="3232835"/>
            <a:ext cx="2742705" cy="492443"/>
          </a:xfrm>
          <a:prstGeom prst="rect">
            <a:avLst/>
          </a:prstGeom>
          <a:noFill/>
          <a:ln w="9525" algn="ctr">
            <a:noFill/>
            <a:miter lim="800000"/>
            <a:headEnd/>
            <a:tailEnd/>
          </a:ln>
        </p:spPr>
        <p:txBody>
          <a:bodyPr wrap="square">
            <a:spAutoFit/>
          </a:bodyPr>
          <a:lstStyle/>
          <a:p>
            <a:pPr eaLnBrk="0" hangingPunct="0"/>
            <a:r>
              <a:rPr lang="zh-CN" altLang="en-US" sz="2600" b="1" dirty="0">
                <a:solidFill>
                  <a:srgbClr val="FFFF00"/>
                </a:solidFill>
                <a:latin typeface="黑体" panose="02010609060101010101" pitchFamily="49" charset="-122"/>
                <a:ea typeface="黑体" panose="02010609060101010101" pitchFamily="49" charset="-122"/>
                <a:cs typeface="Times New Roman" pitchFamily="18" charset="0"/>
              </a:rPr>
              <a:t>第三部分</a:t>
            </a:r>
            <a:endParaRPr lang="en-US" altLang="zh-CN" sz="2600" b="1" dirty="0">
              <a:solidFill>
                <a:srgbClr val="FFFF00"/>
              </a:solidFill>
              <a:latin typeface="黑体" panose="02010609060101010101" pitchFamily="49" charset="-122"/>
              <a:ea typeface="黑体" panose="02010609060101010101" pitchFamily="49" charset="-122"/>
              <a:cs typeface="Times New Roman" pitchFamily="18" charset="0"/>
            </a:endParaRPr>
          </a:p>
        </p:txBody>
      </p:sp>
      <p:sp>
        <p:nvSpPr>
          <p:cNvPr id="43" name="Text Box 12"/>
          <p:cNvSpPr txBox="1">
            <a:spLocks noChangeArrowheads="1"/>
          </p:cNvSpPr>
          <p:nvPr/>
        </p:nvSpPr>
        <p:spPr bwMode="auto">
          <a:xfrm>
            <a:off x="1159647" y="4127252"/>
            <a:ext cx="2618356" cy="492443"/>
          </a:xfrm>
          <a:prstGeom prst="rect">
            <a:avLst/>
          </a:prstGeom>
          <a:noFill/>
          <a:ln w="9525" algn="ctr">
            <a:noFill/>
            <a:miter lim="800000"/>
            <a:headEnd/>
            <a:tailEnd/>
          </a:ln>
        </p:spPr>
        <p:txBody>
          <a:bodyPr wrap="square">
            <a:spAutoFit/>
          </a:bodyPr>
          <a:lstStyle/>
          <a:p>
            <a:pPr eaLnBrk="0" hangingPunct="0"/>
            <a:r>
              <a:rPr lang="zh-CN" altLang="en-US" sz="2600" b="1" dirty="0">
                <a:solidFill>
                  <a:srgbClr val="FFFF00"/>
                </a:solidFill>
                <a:latin typeface="黑体" panose="02010609060101010101" pitchFamily="49" charset="-122"/>
                <a:ea typeface="黑体" panose="02010609060101010101" pitchFamily="49" charset="-122"/>
                <a:cs typeface="Times New Roman" pitchFamily="18" charset="0"/>
              </a:rPr>
              <a:t>第四部分</a:t>
            </a:r>
            <a:endParaRPr lang="en-US" altLang="zh-CN" sz="2600" b="1" dirty="0">
              <a:solidFill>
                <a:srgbClr val="FFFF00"/>
              </a:solidFill>
              <a:latin typeface="黑体" panose="02010609060101010101" pitchFamily="49" charset="-122"/>
              <a:ea typeface="黑体" panose="02010609060101010101" pitchFamily="49" charset="-122"/>
              <a:cs typeface="Times New Roman" pitchFamily="18" charset="0"/>
            </a:endParaRPr>
          </a:p>
        </p:txBody>
      </p:sp>
      <p:sp>
        <p:nvSpPr>
          <p:cNvPr id="44" name="文本框 43"/>
          <p:cNvSpPr txBox="1"/>
          <p:nvPr/>
        </p:nvSpPr>
        <p:spPr>
          <a:xfrm>
            <a:off x="55359" y="88595"/>
            <a:ext cx="2256338" cy="523220"/>
          </a:xfrm>
          <a:prstGeom prst="rect">
            <a:avLst/>
          </a:prstGeom>
          <a:noFill/>
        </p:spPr>
        <p:txBody>
          <a:bodyPr wrap="square" rtlCol="0">
            <a:spAutoFit/>
          </a:bodyPr>
          <a:lstStyle/>
          <a:p>
            <a:r>
              <a:rPr lang="zh-CN" altLang="en-US" sz="2800" b="1" dirty="0">
                <a:latin typeface="华文楷体" panose="02010600040101010101" pitchFamily="2" charset="-122"/>
                <a:ea typeface="华文楷体" panose="02010600040101010101" pitchFamily="2" charset="-122"/>
              </a:rPr>
              <a:t>答辩提纲</a:t>
            </a:r>
          </a:p>
        </p:txBody>
      </p:sp>
      <p:grpSp>
        <p:nvGrpSpPr>
          <p:cNvPr id="45" name="Group 21"/>
          <p:cNvGrpSpPr>
            <a:grpSpLocks/>
          </p:cNvGrpSpPr>
          <p:nvPr/>
        </p:nvGrpSpPr>
        <p:grpSpPr bwMode="auto">
          <a:xfrm>
            <a:off x="359091" y="5236389"/>
            <a:ext cx="719899" cy="633922"/>
            <a:chOff x="3174" y="2656"/>
            <a:chExt cx="1549" cy="1351"/>
          </a:xfrm>
        </p:grpSpPr>
        <p:sp>
          <p:nvSpPr>
            <p:cNvPr id="46"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rgbClr val="FFFF00"/>
                </a:solidFill>
                <a:latin typeface="Times New Roman" pitchFamily="18" charset="0"/>
                <a:ea typeface="宋体" pitchFamily="2" charset="-122"/>
                <a:cs typeface="Times New Roman" pitchFamily="18" charset="0"/>
              </a:endParaRPr>
            </a:p>
          </p:txBody>
        </p:sp>
        <p:sp>
          <p:nvSpPr>
            <p:cNvPr id="47"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rgbClr val="FFFF00"/>
                </a:solidFill>
                <a:latin typeface="Times New Roman" pitchFamily="18" charset="0"/>
                <a:ea typeface="宋体" pitchFamily="2" charset="-122"/>
                <a:cs typeface="Times New Roman" pitchFamily="18" charset="0"/>
              </a:endParaRPr>
            </a:p>
          </p:txBody>
        </p:sp>
        <p:sp>
          <p:nvSpPr>
            <p:cNvPr id="48"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solidFill>
                  <a:srgbClr val="FFFF00"/>
                </a:solidFill>
                <a:latin typeface="Times New Roman" pitchFamily="18" charset="0"/>
                <a:ea typeface="宋体" pitchFamily="2" charset="-122"/>
                <a:cs typeface="Times New Roman" pitchFamily="18" charset="0"/>
              </a:endParaRPr>
            </a:p>
          </p:txBody>
        </p:sp>
      </p:grpSp>
      <p:sp>
        <p:nvSpPr>
          <p:cNvPr id="49" name="Text Box 30"/>
          <p:cNvSpPr txBox="1">
            <a:spLocks noChangeArrowheads="1"/>
          </p:cNvSpPr>
          <p:nvPr/>
        </p:nvSpPr>
        <p:spPr bwMode="gray">
          <a:xfrm>
            <a:off x="479826" y="5310207"/>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smtClean="0">
                <a:solidFill>
                  <a:srgbClr val="FFFF00"/>
                </a:solidFill>
                <a:latin typeface="Times New Roman" pitchFamily="18" charset="0"/>
                <a:ea typeface="宋体" pitchFamily="2" charset="-122"/>
                <a:cs typeface="Times New Roman" pitchFamily="18" charset="0"/>
              </a:rPr>
              <a:t>6</a:t>
            </a:r>
            <a:endParaRPr lang="en-US" altLang="zh-CN" sz="2400" b="1" dirty="0">
              <a:solidFill>
                <a:srgbClr val="FFFF00"/>
              </a:solidFill>
              <a:latin typeface="Times New Roman" pitchFamily="18" charset="0"/>
              <a:ea typeface="宋体" pitchFamily="2" charset="-122"/>
              <a:cs typeface="Times New Roman" pitchFamily="18" charset="0"/>
            </a:endParaRPr>
          </a:p>
        </p:txBody>
      </p:sp>
      <p:sp>
        <p:nvSpPr>
          <p:cNvPr id="51" name="Line 28"/>
          <p:cNvSpPr>
            <a:spLocks noChangeShapeType="1"/>
          </p:cNvSpPr>
          <p:nvPr/>
        </p:nvSpPr>
        <p:spPr bwMode="auto">
          <a:xfrm flipV="1">
            <a:off x="855687" y="5837148"/>
            <a:ext cx="7380381" cy="10590"/>
          </a:xfrm>
          <a:prstGeom prst="line">
            <a:avLst/>
          </a:prstGeom>
          <a:noFill/>
          <a:ln w="25400">
            <a:solidFill>
              <a:srgbClr val="C0C0C0"/>
            </a:solidFill>
            <a:prstDash val="sysDot"/>
            <a:round/>
            <a:headEnd/>
            <a:tailEnd type="oval" w="med" len="med"/>
          </a:ln>
        </p:spPr>
        <p:txBody>
          <a:bodyPr wrap="none" anchor="ctr"/>
          <a:lstStyle/>
          <a:p>
            <a:endParaRPr lang="zh-CN" altLang="en-US" sz="2400" b="1">
              <a:solidFill>
                <a:srgbClr val="FFFF00"/>
              </a:solidFill>
              <a:latin typeface="Times New Roman" pitchFamily="18" charset="0"/>
              <a:ea typeface="宋体" pitchFamily="2" charset="-122"/>
              <a:cs typeface="Times New Roman" pitchFamily="18" charset="0"/>
            </a:endParaRPr>
          </a:p>
        </p:txBody>
      </p:sp>
      <p:sp>
        <p:nvSpPr>
          <p:cNvPr id="53" name="Text Box 12"/>
          <p:cNvSpPr txBox="1">
            <a:spLocks noChangeArrowheads="1"/>
          </p:cNvSpPr>
          <p:nvPr/>
        </p:nvSpPr>
        <p:spPr bwMode="auto">
          <a:xfrm>
            <a:off x="1159647" y="5301626"/>
            <a:ext cx="1870215" cy="492443"/>
          </a:xfrm>
          <a:prstGeom prst="rect">
            <a:avLst/>
          </a:prstGeom>
          <a:noFill/>
          <a:ln w="9525" algn="ctr">
            <a:noFill/>
            <a:miter lim="800000"/>
            <a:headEnd/>
            <a:tailEnd/>
          </a:ln>
        </p:spPr>
        <p:txBody>
          <a:bodyPr wrap="square">
            <a:spAutoFit/>
          </a:bodyPr>
          <a:lstStyle/>
          <a:p>
            <a:pPr eaLnBrk="0" hangingPunct="0"/>
            <a:r>
              <a:rPr lang="zh-CN" altLang="en-US" sz="2600" b="1" dirty="0">
                <a:solidFill>
                  <a:srgbClr val="FFFF00"/>
                </a:solidFill>
                <a:latin typeface="黑体" panose="02010609060101010101" pitchFamily="49" charset="-122"/>
                <a:ea typeface="黑体" panose="02010609060101010101" pitchFamily="49" charset="-122"/>
                <a:cs typeface="Times New Roman" pitchFamily="18" charset="0"/>
              </a:rPr>
              <a:t>总结</a:t>
            </a:r>
            <a:r>
              <a:rPr lang="zh-CN" altLang="en-US" sz="2600" b="1" dirty="0" smtClean="0">
                <a:solidFill>
                  <a:srgbClr val="FFFF00"/>
                </a:solidFill>
                <a:latin typeface="黑体" panose="02010609060101010101" pitchFamily="49" charset="-122"/>
                <a:ea typeface="黑体" panose="02010609060101010101" pitchFamily="49" charset="-122"/>
                <a:cs typeface="Times New Roman" pitchFamily="18" charset="0"/>
              </a:rPr>
              <a:t>展望</a:t>
            </a:r>
            <a:endParaRPr lang="en-US" altLang="zh-CN" sz="2600" b="1" dirty="0">
              <a:solidFill>
                <a:srgbClr val="FFFF00"/>
              </a:solidFill>
              <a:latin typeface="黑体" panose="02010609060101010101" pitchFamily="49" charset="-122"/>
              <a:ea typeface="黑体" panose="02010609060101010101" pitchFamily="49" charset="-122"/>
              <a:cs typeface="Times New Roman" pitchFamily="18" charset="0"/>
            </a:endParaRPr>
          </a:p>
        </p:txBody>
      </p:sp>
    </p:spTree>
    <p:extLst>
      <p:ext uri="{BB962C8B-B14F-4D97-AF65-F5344CB8AC3E}">
        <p14:creationId xmlns:p14="http://schemas.microsoft.com/office/powerpoint/2010/main" val="3758189227"/>
      </p:ext>
    </p:extLst>
  </p:cSld>
  <p:clrMapOvr>
    <a:masterClrMapping/>
  </p:clrMapOvr>
  <p:transition advTm="23797"/>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dirty="0" smtClean="0">
                <a:solidFill>
                  <a:srgbClr val="FFFFFF"/>
                </a:solidFill>
              </a:rPr>
              <a:t>复旦大学博士学位论文答辩</a:t>
            </a:r>
            <a:endParaRPr lang="zh-CN" altLang="en-US" b="1" dirty="0">
              <a:solidFill>
                <a:srgbClr val="FFFFFF"/>
              </a:solidFill>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rPr>
              <a:pPr>
                <a:defRPr/>
              </a:pPr>
              <a:t>30</a:t>
            </a:fld>
            <a:endParaRPr lang="zh-CN" altLang="en-US" b="1" dirty="0">
              <a:solidFill>
                <a:srgbClr val="FFFFFF"/>
              </a:solidFill>
            </a:endParaRPr>
          </a:p>
        </p:txBody>
      </p:sp>
      <p:sp>
        <p:nvSpPr>
          <p:cNvPr id="8" name="文本框 7"/>
          <p:cNvSpPr txBox="1"/>
          <p:nvPr/>
        </p:nvSpPr>
        <p:spPr>
          <a:xfrm>
            <a:off x="-34181" y="121825"/>
            <a:ext cx="6349815" cy="523220"/>
          </a:xfrm>
          <a:prstGeom prst="rect">
            <a:avLst/>
          </a:prstGeom>
          <a:noFill/>
        </p:spPr>
        <p:txBody>
          <a:bodyPr wrap="none" rtlCol="0">
            <a:spAutoFit/>
          </a:bodyPr>
          <a:lstStyle/>
          <a:p>
            <a:r>
              <a:rPr lang="zh-CN" altLang="en-US" sz="2800" b="1" kern="0" dirty="0">
                <a:latin typeface="Times New Roman" panose="02020603050405020304" pitchFamily="18" charset="0"/>
                <a:ea typeface="宋体" panose="02010600030101010101" pitchFamily="2" charset="-122"/>
                <a:cs typeface="Times New Roman" panose="02020603050405020304" pitchFamily="18" charset="0"/>
              </a:rPr>
              <a:t>结果：</a:t>
            </a:r>
            <a:r>
              <a:rPr lang="zh-CN" altLang="zh-CN" sz="2800" b="1" kern="0"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2800" b="1" kern="0" dirty="0">
                <a:latin typeface="Times New Roman" panose="02020603050405020304" pitchFamily="18" charset="0"/>
                <a:ea typeface="宋体" panose="02010600030101010101" pitchFamily="2" charset="-122"/>
              </a:rPr>
              <a:t>DNA</a:t>
            </a:r>
            <a:r>
              <a:rPr lang="zh-CN" altLang="zh-CN" sz="2800" b="1" kern="0" dirty="0">
                <a:latin typeface="Times New Roman" panose="02020603050405020304" pitchFamily="18" charset="0"/>
                <a:ea typeface="宋体" panose="02010600030101010101" pitchFamily="2" charset="-122"/>
                <a:cs typeface="Times New Roman" panose="02020603050405020304" pitchFamily="18" charset="0"/>
              </a:rPr>
              <a:t>甲基化的肺癌预测模型</a:t>
            </a:r>
            <a:endParaRPr lang="zh-CN" altLang="en-US" sz="2800" b="1" dirty="0"/>
          </a:p>
        </p:txBody>
      </p:sp>
      <p:sp>
        <p:nvSpPr>
          <p:cNvPr id="11" name="矩形 10"/>
          <p:cNvSpPr/>
          <p:nvPr/>
        </p:nvSpPr>
        <p:spPr>
          <a:xfrm>
            <a:off x="5458711" y="743843"/>
            <a:ext cx="3514862" cy="461665"/>
          </a:xfrm>
          <a:prstGeom prst="rect">
            <a:avLst/>
          </a:prstGeom>
        </p:spPr>
        <p:txBody>
          <a:bodyPr wrap="square">
            <a:spAutoFit/>
          </a:bodyPr>
          <a:lstStyle/>
          <a:p>
            <a:r>
              <a:rPr lang="zh-CN" altLang="en-US" sz="2400" b="1" kern="0" dirty="0">
                <a:solidFill>
                  <a:srgbClr val="FF0000"/>
                </a:solidFill>
                <a:latin typeface="+mj-lt"/>
                <a:ea typeface="宋体" panose="02010600030101010101" pitchFamily="2" charset="-122"/>
                <a:cs typeface="Times New Roman" panose="02020603050405020304" pitchFamily="18" charset="0"/>
              </a:rPr>
              <a:t>单位点的预测效能： </a:t>
            </a:r>
            <a:endParaRPr lang="en-US" altLang="zh-CN" sz="2400" b="1" kern="0" dirty="0">
              <a:solidFill>
                <a:srgbClr val="FF0000"/>
              </a:solidFill>
              <a:latin typeface="+mj-lt"/>
              <a:ea typeface="宋体" panose="02010600030101010101" pitchFamily="2" charset="-122"/>
              <a:cs typeface="Times New Roman" panose="02020603050405020304" pitchFamily="18" charset="0"/>
            </a:endParaRPr>
          </a:p>
        </p:txBody>
      </p:sp>
      <p:sp>
        <p:nvSpPr>
          <p:cNvPr id="12" name="矩形 11"/>
          <p:cNvSpPr/>
          <p:nvPr/>
        </p:nvSpPr>
        <p:spPr>
          <a:xfrm>
            <a:off x="5480227" y="1133122"/>
            <a:ext cx="2966579" cy="369332"/>
          </a:xfrm>
          <a:prstGeom prst="rect">
            <a:avLst/>
          </a:prstGeom>
        </p:spPr>
        <p:txBody>
          <a:bodyPr wrap="square">
            <a:spAutoFit/>
          </a:bodyPr>
          <a:lstStyle/>
          <a:p>
            <a:r>
              <a:rPr lang="en-US" altLang="zh-CN" b="1" kern="0" dirty="0">
                <a:ea typeface="宋体" panose="02010600030101010101" pitchFamily="2" charset="-122"/>
                <a:cs typeface="Times New Roman" panose="02020603050405020304" pitchFamily="18" charset="0"/>
              </a:rPr>
              <a:t>SEN</a:t>
            </a:r>
            <a:r>
              <a:rPr lang="zh-CN" altLang="en-US" b="1" kern="0" dirty="0">
                <a:ea typeface="宋体" panose="02010600030101010101" pitchFamily="2" charset="-122"/>
                <a:cs typeface="Times New Roman" panose="02020603050405020304" pitchFamily="18" charset="0"/>
              </a:rPr>
              <a:t>：</a:t>
            </a:r>
            <a:r>
              <a:rPr lang="en-US" altLang="zh-CN" b="1" kern="0" dirty="0">
                <a:ea typeface="宋体" panose="02010600030101010101" pitchFamily="2" charset="-122"/>
              </a:rPr>
              <a:t>44.3%</a:t>
            </a:r>
            <a:r>
              <a:rPr lang="en-US" altLang="zh-CN" b="1" kern="0" dirty="0">
                <a:ea typeface="宋体" panose="02010600030101010101" pitchFamily="2" charset="-122"/>
                <a:cs typeface="Times New Roman" panose="02020603050405020304" pitchFamily="18" charset="0"/>
              </a:rPr>
              <a:t>-</a:t>
            </a:r>
            <a:r>
              <a:rPr lang="en-US" altLang="zh-CN" b="1" kern="0" dirty="0">
                <a:ea typeface="宋体" panose="02010600030101010101" pitchFamily="2" charset="-122"/>
              </a:rPr>
              <a:t>73.15%</a:t>
            </a:r>
            <a:endParaRPr lang="en-US" altLang="zh-CN" b="1" kern="0" dirty="0">
              <a:ea typeface="宋体" panose="02010600030101010101" pitchFamily="2" charset="-122"/>
              <a:cs typeface="Times New Roman" panose="02020603050405020304" pitchFamily="18" charset="0"/>
            </a:endParaRPr>
          </a:p>
        </p:txBody>
      </p:sp>
      <p:sp>
        <p:nvSpPr>
          <p:cNvPr id="15" name="矩形 14"/>
          <p:cNvSpPr/>
          <p:nvPr/>
        </p:nvSpPr>
        <p:spPr>
          <a:xfrm>
            <a:off x="5480229" y="1463911"/>
            <a:ext cx="2563168" cy="369332"/>
          </a:xfrm>
          <a:prstGeom prst="rect">
            <a:avLst/>
          </a:prstGeom>
        </p:spPr>
        <p:txBody>
          <a:bodyPr wrap="square">
            <a:spAutoFit/>
          </a:bodyPr>
          <a:lstStyle/>
          <a:p>
            <a:r>
              <a:rPr lang="en-US" altLang="zh-CN" b="1" kern="0" dirty="0">
                <a:ea typeface="宋体" panose="02010600030101010101" pitchFamily="2" charset="-122"/>
                <a:cs typeface="Times New Roman" panose="02020603050405020304" pitchFamily="18" charset="0"/>
              </a:rPr>
              <a:t>SPE</a:t>
            </a:r>
            <a:r>
              <a:rPr lang="zh-CN" altLang="en-US" b="1" kern="0" dirty="0">
                <a:ea typeface="宋体" panose="02010600030101010101" pitchFamily="2" charset="-122"/>
                <a:cs typeface="Times New Roman" panose="02020603050405020304" pitchFamily="18" charset="0"/>
              </a:rPr>
              <a:t>：</a:t>
            </a:r>
            <a:r>
              <a:rPr lang="en-US" altLang="zh-CN" b="1" kern="0" dirty="0">
                <a:ea typeface="宋体" panose="02010600030101010101" pitchFamily="2" charset="-122"/>
              </a:rPr>
              <a:t>79.59%</a:t>
            </a:r>
            <a:r>
              <a:rPr lang="en-US" altLang="zh-CN" b="1" kern="0" dirty="0">
                <a:ea typeface="宋体" panose="02010600030101010101" pitchFamily="2" charset="-122"/>
                <a:cs typeface="Times New Roman" panose="02020603050405020304" pitchFamily="18" charset="0"/>
              </a:rPr>
              <a:t>-</a:t>
            </a:r>
            <a:r>
              <a:rPr lang="en-US" altLang="zh-CN" b="1" kern="0" dirty="0">
                <a:ea typeface="宋体" panose="02010600030101010101" pitchFamily="2" charset="-122"/>
              </a:rPr>
              <a:t>94.56%</a:t>
            </a:r>
          </a:p>
        </p:txBody>
      </p:sp>
      <p:sp>
        <p:nvSpPr>
          <p:cNvPr id="16" name="矩形 15"/>
          <p:cNvSpPr/>
          <p:nvPr/>
        </p:nvSpPr>
        <p:spPr>
          <a:xfrm>
            <a:off x="5480229" y="1794700"/>
            <a:ext cx="1877437" cy="369332"/>
          </a:xfrm>
          <a:prstGeom prst="rect">
            <a:avLst/>
          </a:prstGeom>
        </p:spPr>
        <p:txBody>
          <a:bodyPr wrap="none">
            <a:spAutoFit/>
          </a:bodyPr>
          <a:lstStyle/>
          <a:p>
            <a:r>
              <a:rPr lang="en-US" altLang="zh-CN" b="1" kern="0" dirty="0">
                <a:ea typeface="宋体" panose="02010600030101010101" pitchFamily="2" charset="-122"/>
              </a:rPr>
              <a:t>AUC</a:t>
            </a:r>
            <a:r>
              <a:rPr lang="zh-CN" altLang="en-US" b="1" kern="0" dirty="0">
                <a:ea typeface="宋体" panose="02010600030101010101" pitchFamily="2" charset="-122"/>
                <a:cs typeface="Times New Roman" panose="02020603050405020304" pitchFamily="18" charset="0"/>
              </a:rPr>
              <a:t>：</a:t>
            </a:r>
            <a:r>
              <a:rPr lang="en-US" altLang="zh-CN" b="1" kern="0" dirty="0">
                <a:ea typeface="宋体" panose="02010600030101010101" pitchFamily="2" charset="-122"/>
              </a:rPr>
              <a:t>0.67</a:t>
            </a:r>
            <a:r>
              <a:rPr lang="en-US" altLang="zh-CN" b="1" kern="0" dirty="0">
                <a:ea typeface="宋体" panose="02010600030101010101" pitchFamily="2" charset="-122"/>
                <a:cs typeface="Times New Roman" panose="02020603050405020304" pitchFamily="18" charset="0"/>
              </a:rPr>
              <a:t>-</a:t>
            </a:r>
            <a:r>
              <a:rPr lang="en-US" altLang="zh-CN" b="1" kern="0" dirty="0">
                <a:ea typeface="宋体" panose="02010600030101010101" pitchFamily="2" charset="-122"/>
              </a:rPr>
              <a:t>0.80</a:t>
            </a:r>
            <a:endParaRPr lang="zh-CN" altLang="en-US" b="1" dirty="0"/>
          </a:p>
        </p:txBody>
      </p:sp>
      <p:sp>
        <p:nvSpPr>
          <p:cNvPr id="20" name="矩形 19"/>
          <p:cNvSpPr/>
          <p:nvPr/>
        </p:nvSpPr>
        <p:spPr>
          <a:xfrm>
            <a:off x="5480227" y="2173057"/>
            <a:ext cx="4572000" cy="461665"/>
          </a:xfrm>
          <a:prstGeom prst="rect">
            <a:avLst/>
          </a:prstGeom>
        </p:spPr>
        <p:txBody>
          <a:bodyPr>
            <a:spAutoFit/>
          </a:bodyPr>
          <a:lstStyle/>
          <a:p>
            <a:r>
              <a:rPr lang="en-US" altLang="zh-CN" sz="2400" b="1" kern="0" dirty="0">
                <a:solidFill>
                  <a:srgbClr val="FF0000"/>
                </a:solidFill>
                <a:latin typeface="+mj-lt"/>
                <a:ea typeface="宋体" panose="02010600030101010101" pitchFamily="2" charset="-122"/>
                <a:cs typeface="Times New Roman" panose="02020603050405020304" pitchFamily="18" charset="0"/>
              </a:rPr>
              <a:t>5</a:t>
            </a:r>
            <a:r>
              <a:rPr lang="zh-CN" altLang="en-US" sz="2400" b="1" kern="0" dirty="0">
                <a:solidFill>
                  <a:srgbClr val="FF0000"/>
                </a:solidFill>
                <a:latin typeface="+mj-lt"/>
                <a:ea typeface="宋体" panose="02010600030101010101" pitchFamily="2" charset="-122"/>
                <a:cs typeface="Times New Roman" panose="02020603050405020304" pitchFamily="18" charset="0"/>
              </a:rPr>
              <a:t>位点的联合预测效能： </a:t>
            </a:r>
            <a:endParaRPr lang="en-US" altLang="zh-CN" sz="2400" b="1" kern="0" dirty="0">
              <a:solidFill>
                <a:srgbClr val="FF0000"/>
              </a:solidFill>
              <a:latin typeface="+mj-lt"/>
              <a:ea typeface="宋体" panose="02010600030101010101" pitchFamily="2" charset="-122"/>
              <a:cs typeface="Times New Roman" panose="02020603050405020304" pitchFamily="18" charset="0"/>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rcRect t="8442"/>
          <a:stretch>
            <a:fillRect/>
          </a:stretch>
        </p:blipFill>
        <p:spPr>
          <a:xfrm>
            <a:off x="149836" y="904240"/>
            <a:ext cx="5149443" cy="2283342"/>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0156" y="3278192"/>
            <a:ext cx="5149443" cy="1591101"/>
          </a:xfrm>
          <a:prstGeom prst="rect">
            <a:avLst/>
          </a:prstGeom>
        </p:spPr>
      </p:pic>
      <p:sp>
        <p:nvSpPr>
          <p:cNvPr id="17" name="矩形 16"/>
          <p:cNvSpPr/>
          <p:nvPr/>
        </p:nvSpPr>
        <p:spPr>
          <a:xfrm>
            <a:off x="3868883" y="997699"/>
            <a:ext cx="402567" cy="16294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18" name="矩形 17"/>
          <p:cNvSpPr/>
          <p:nvPr/>
        </p:nvSpPr>
        <p:spPr>
          <a:xfrm>
            <a:off x="4284033" y="994525"/>
            <a:ext cx="402567" cy="16325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19" name="矩形 18"/>
          <p:cNvSpPr/>
          <p:nvPr/>
        </p:nvSpPr>
        <p:spPr>
          <a:xfrm>
            <a:off x="4701722" y="994525"/>
            <a:ext cx="402567" cy="16325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21" name="矩形 20"/>
          <p:cNvSpPr/>
          <p:nvPr/>
        </p:nvSpPr>
        <p:spPr>
          <a:xfrm>
            <a:off x="274662" y="3982563"/>
            <a:ext cx="4931080" cy="200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23" name="矩形 22"/>
          <p:cNvSpPr/>
          <p:nvPr/>
        </p:nvSpPr>
        <p:spPr>
          <a:xfrm>
            <a:off x="5505701" y="2670285"/>
            <a:ext cx="2938240" cy="369332"/>
          </a:xfrm>
          <a:prstGeom prst="rect">
            <a:avLst/>
          </a:prstGeom>
        </p:spPr>
        <p:txBody>
          <a:bodyPr wrap="square">
            <a:spAutoFit/>
          </a:bodyPr>
          <a:lstStyle/>
          <a:p>
            <a:r>
              <a:rPr lang="en-US" altLang="zh-CN" b="1" kern="0" dirty="0">
                <a:ea typeface="宋体" panose="02010600030101010101" pitchFamily="2" charset="-122"/>
                <a:cs typeface="Times New Roman" panose="02020603050405020304" pitchFamily="18" charset="0"/>
              </a:rPr>
              <a:t>SEN</a:t>
            </a:r>
            <a:r>
              <a:rPr lang="zh-CN" altLang="en-US" b="1" kern="0" dirty="0">
                <a:ea typeface="宋体" panose="02010600030101010101" pitchFamily="2" charset="-122"/>
                <a:cs typeface="Times New Roman" panose="02020603050405020304" pitchFamily="18" charset="0"/>
              </a:rPr>
              <a:t>：</a:t>
            </a:r>
            <a:r>
              <a:rPr lang="en-US" altLang="zh-CN" b="1" kern="0" dirty="0">
                <a:ea typeface="宋体" panose="02010600030101010101" pitchFamily="2" charset="-122"/>
                <a:cs typeface="Times New Roman" panose="02020603050405020304" pitchFamily="18" charset="0"/>
              </a:rPr>
              <a:t>77.5</a:t>
            </a:r>
            <a:r>
              <a:rPr lang="en-US" altLang="zh-CN" b="1" kern="0" dirty="0">
                <a:ea typeface="宋体" panose="02010600030101010101" pitchFamily="2" charset="-122"/>
              </a:rPr>
              <a:t>%</a:t>
            </a:r>
            <a:r>
              <a:rPr lang="en-US" altLang="zh-CN" b="1" kern="0" dirty="0">
                <a:ea typeface="宋体" panose="02010600030101010101" pitchFamily="2" charset="-122"/>
                <a:cs typeface="Times New Roman" panose="02020603050405020304" pitchFamily="18" charset="0"/>
              </a:rPr>
              <a:t>-89.0</a:t>
            </a:r>
            <a:r>
              <a:rPr lang="en-US" altLang="zh-CN" b="1" kern="0" dirty="0">
                <a:ea typeface="宋体" panose="02010600030101010101" pitchFamily="2" charset="-122"/>
              </a:rPr>
              <a:t>%</a:t>
            </a:r>
            <a:endParaRPr lang="en-US" altLang="zh-CN" b="1" kern="0" dirty="0">
              <a:ea typeface="宋体" panose="02010600030101010101" pitchFamily="2" charset="-122"/>
              <a:cs typeface="Times New Roman" panose="02020603050405020304" pitchFamily="18" charset="0"/>
            </a:endParaRPr>
          </a:p>
        </p:txBody>
      </p:sp>
      <p:sp>
        <p:nvSpPr>
          <p:cNvPr id="24" name="矩形 23"/>
          <p:cNvSpPr/>
          <p:nvPr/>
        </p:nvSpPr>
        <p:spPr>
          <a:xfrm>
            <a:off x="5505701" y="3008238"/>
            <a:ext cx="3068144" cy="369332"/>
          </a:xfrm>
          <a:prstGeom prst="rect">
            <a:avLst/>
          </a:prstGeom>
        </p:spPr>
        <p:txBody>
          <a:bodyPr wrap="square">
            <a:spAutoFit/>
          </a:bodyPr>
          <a:lstStyle/>
          <a:p>
            <a:r>
              <a:rPr lang="en-US" altLang="zh-CN" b="1" kern="0" dirty="0">
                <a:ea typeface="宋体" panose="02010600030101010101" pitchFamily="2" charset="-122"/>
                <a:cs typeface="Times New Roman" panose="02020603050405020304" pitchFamily="18" charset="0"/>
              </a:rPr>
              <a:t>SPE</a:t>
            </a:r>
            <a:r>
              <a:rPr lang="zh-CN" altLang="en-US" b="1" kern="0" dirty="0">
                <a:ea typeface="宋体" panose="02010600030101010101" pitchFamily="2" charset="-122"/>
                <a:cs typeface="Times New Roman" panose="02020603050405020304" pitchFamily="18" charset="0"/>
              </a:rPr>
              <a:t>：</a:t>
            </a:r>
            <a:r>
              <a:rPr lang="en-US" altLang="zh-CN" b="1" kern="0" dirty="0">
                <a:ea typeface="宋体" panose="02010600030101010101" pitchFamily="2" charset="-122"/>
                <a:cs typeface="Times New Roman" panose="02020603050405020304" pitchFamily="18" charset="0"/>
              </a:rPr>
              <a:t>88.6</a:t>
            </a:r>
            <a:r>
              <a:rPr lang="en-US" altLang="zh-CN" b="1" kern="0" dirty="0">
                <a:ea typeface="宋体" panose="02010600030101010101" pitchFamily="2" charset="-122"/>
              </a:rPr>
              <a:t>%</a:t>
            </a:r>
            <a:r>
              <a:rPr lang="en-US" altLang="zh-CN" b="1" kern="0" dirty="0">
                <a:ea typeface="宋体" panose="02010600030101010101" pitchFamily="2" charset="-122"/>
                <a:cs typeface="Times New Roman" panose="02020603050405020304" pitchFamily="18" charset="0"/>
              </a:rPr>
              <a:t>-</a:t>
            </a:r>
            <a:r>
              <a:rPr lang="en-US" altLang="zh-CN" b="1" kern="0" dirty="0">
                <a:ea typeface="宋体" panose="02010600030101010101" pitchFamily="2" charset="-122"/>
              </a:rPr>
              <a:t>96.9%</a:t>
            </a:r>
          </a:p>
        </p:txBody>
      </p:sp>
      <p:sp>
        <p:nvSpPr>
          <p:cNvPr id="25" name="矩形 24"/>
          <p:cNvSpPr/>
          <p:nvPr/>
        </p:nvSpPr>
        <p:spPr>
          <a:xfrm>
            <a:off x="5508042" y="3355289"/>
            <a:ext cx="3039689" cy="369332"/>
          </a:xfrm>
          <a:prstGeom prst="rect">
            <a:avLst/>
          </a:prstGeom>
        </p:spPr>
        <p:txBody>
          <a:bodyPr wrap="square">
            <a:spAutoFit/>
          </a:bodyPr>
          <a:lstStyle/>
          <a:p>
            <a:r>
              <a:rPr lang="en-US" altLang="zh-CN" b="1" kern="0" dirty="0">
                <a:ea typeface="宋体" panose="02010600030101010101" pitchFamily="2" charset="-122"/>
              </a:rPr>
              <a:t>ACC</a:t>
            </a:r>
            <a:r>
              <a:rPr lang="zh-CN" altLang="en-US" b="1" kern="0" dirty="0">
                <a:ea typeface="宋体" panose="02010600030101010101" pitchFamily="2" charset="-122"/>
                <a:cs typeface="Times New Roman" panose="02020603050405020304" pitchFamily="18" charset="0"/>
              </a:rPr>
              <a:t>：</a:t>
            </a:r>
            <a:r>
              <a:rPr lang="en-US" altLang="zh-CN" b="1" kern="0" dirty="0">
                <a:ea typeface="宋体" panose="02010600030101010101" pitchFamily="2" charset="-122"/>
                <a:cs typeface="Times New Roman" panose="02020603050405020304" pitchFamily="18" charset="0"/>
              </a:rPr>
              <a:t>0.871-0.909</a:t>
            </a:r>
            <a:endParaRPr lang="zh-CN" altLang="en-US" b="1" dirty="0"/>
          </a:p>
        </p:txBody>
      </p:sp>
      <p:sp>
        <p:nvSpPr>
          <p:cNvPr id="29" name="矩形 28"/>
          <p:cNvSpPr/>
          <p:nvPr/>
        </p:nvSpPr>
        <p:spPr>
          <a:xfrm>
            <a:off x="-53728" y="6495210"/>
            <a:ext cx="4134465" cy="523220"/>
          </a:xfrm>
          <a:prstGeom prst="rect">
            <a:avLst/>
          </a:prstGeom>
        </p:spPr>
        <p:txBody>
          <a:bodyPr wrap="none">
            <a:spAutoFit/>
          </a:bodyPr>
          <a:lstStyle/>
          <a:p>
            <a:r>
              <a:rPr lang="zh-CN" altLang="zh-CN" sz="1400" b="1" dirty="0" smtClean="0">
                <a:latin typeface="华文楷体" panose="02010600040101010101" pitchFamily="2" charset="-122"/>
                <a:ea typeface="华文楷体" panose="02010600040101010101" pitchFamily="2" charset="-122"/>
              </a:rPr>
              <a:t>基于</a:t>
            </a:r>
            <a:r>
              <a:rPr lang="zh-CN" altLang="zh-CN" sz="1400" b="1" dirty="0">
                <a:latin typeface="华文楷体" panose="02010600040101010101" pitchFamily="2" charset="-122"/>
                <a:ea typeface="华文楷体" panose="02010600040101010101" pitchFamily="2" charset="-122"/>
              </a:rPr>
              <a:t>跨平台甲基化芯片数据建立肺癌早期诊断模型</a:t>
            </a:r>
            <a:endParaRPr lang="zh-CN" altLang="en-US" sz="1400" b="1" dirty="0">
              <a:latin typeface="华文楷体" panose="02010600040101010101" pitchFamily="2" charset="-122"/>
              <a:ea typeface="华文楷体" panose="02010600040101010101" pitchFamily="2" charset="-122"/>
            </a:endParaRPr>
          </a:p>
          <a:p>
            <a:endParaRPr lang="zh-CN" altLang="en-US" sz="1400" b="1" dirty="0">
              <a:latin typeface="华文楷体" panose="02010600040101010101" pitchFamily="2" charset="-122"/>
              <a:ea typeface="华文楷体" panose="02010600040101010101" pitchFamily="2" charset="-122"/>
            </a:endParaRPr>
          </a:p>
        </p:txBody>
      </p:sp>
      <p:sp>
        <p:nvSpPr>
          <p:cNvPr id="2" name="矩形 1"/>
          <p:cNvSpPr/>
          <p:nvPr/>
        </p:nvSpPr>
        <p:spPr>
          <a:xfrm>
            <a:off x="597500" y="5366102"/>
            <a:ext cx="8178199" cy="646331"/>
          </a:xfrm>
          <a:prstGeom prst="rect">
            <a:avLst/>
          </a:prstGeom>
        </p:spPr>
        <p:txBody>
          <a:bodyPr wrap="square">
            <a:spAutoFit/>
          </a:bodyPr>
          <a:lstStyle/>
          <a:p>
            <a:pPr algn="just">
              <a:lnSpc>
                <a:spcPct val="150000"/>
              </a:lnSpc>
            </a:pPr>
            <a:r>
              <a:rPr lang="en-US" altLang="zh-CN" sz="2400" b="1" kern="0"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en-US" sz="2400" b="1" kern="0"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基因</a:t>
            </a:r>
            <a:r>
              <a:rPr lang="zh-CN" altLang="en-US" sz="2400" b="1" kern="0" dirty="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甲基化标记物组合具有很高的</a:t>
            </a:r>
            <a:r>
              <a:rPr lang="en-US" altLang="zh-CN" sz="2400" b="1" kern="0" dirty="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NSCLC</a:t>
            </a:r>
            <a:r>
              <a:rPr lang="zh-CN" altLang="en-US" sz="2400" b="1" kern="0" dirty="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诊断效能</a:t>
            </a:r>
            <a:endParaRPr lang="en-US" altLang="zh-CN" sz="2400" b="1" kern="0" dirty="0">
              <a:solidFill>
                <a:srgbClr val="FFFF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矩形 26"/>
          <p:cNvSpPr/>
          <p:nvPr/>
        </p:nvSpPr>
        <p:spPr>
          <a:xfrm>
            <a:off x="3301577" y="3741159"/>
            <a:ext cx="1904165" cy="10155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30" name="矩形 29"/>
          <p:cNvSpPr/>
          <p:nvPr/>
        </p:nvSpPr>
        <p:spPr>
          <a:xfrm>
            <a:off x="274662" y="4549805"/>
            <a:ext cx="4931080" cy="200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31" name="矩形 30"/>
          <p:cNvSpPr/>
          <p:nvPr/>
        </p:nvSpPr>
        <p:spPr>
          <a:xfrm>
            <a:off x="5608871" y="4013307"/>
            <a:ext cx="3430305" cy="461665"/>
          </a:xfrm>
          <a:prstGeom prst="rect">
            <a:avLst/>
          </a:prstGeom>
        </p:spPr>
        <p:txBody>
          <a:bodyPr wrap="square">
            <a:spAutoFit/>
          </a:bodyPr>
          <a:lstStyle/>
          <a:p>
            <a:r>
              <a:rPr lang="zh-CN" altLang="en-US" sz="2400" kern="0" dirty="0" smtClean="0">
                <a:latin typeface="+mj-lt"/>
                <a:ea typeface="宋体" panose="02010600030101010101" pitchFamily="2" charset="-122"/>
                <a:cs typeface="Times New Roman" panose="02020603050405020304" pitchFamily="18" charset="0"/>
              </a:rPr>
              <a:t>不同模型</a:t>
            </a:r>
            <a:r>
              <a:rPr lang="zh-CN" altLang="en-US" sz="2400" b="1" kern="0" dirty="0" smtClean="0">
                <a:latin typeface="+mj-lt"/>
                <a:ea typeface="宋体" panose="02010600030101010101" pitchFamily="2" charset="-122"/>
                <a:cs typeface="Times New Roman" panose="02020603050405020304" pitchFamily="18" charset="0"/>
              </a:rPr>
              <a:t>预测效能不同</a:t>
            </a:r>
            <a:endParaRPr lang="en-US" altLang="zh-CN" sz="2400" b="1" kern="0" dirty="0">
              <a:latin typeface="+mj-lt"/>
              <a:ea typeface="宋体" panose="02010600030101010101" pitchFamily="2" charset="-122"/>
              <a:cs typeface="Times New Roman" panose="02020603050405020304" pitchFamily="18" charset="0"/>
            </a:endParaRPr>
          </a:p>
        </p:txBody>
      </p:sp>
      <p:sp>
        <p:nvSpPr>
          <p:cNvPr id="32" name="下箭头 31"/>
          <p:cNvSpPr/>
          <p:nvPr/>
        </p:nvSpPr>
        <p:spPr>
          <a:xfrm rot="5400000">
            <a:off x="5248833" y="4182189"/>
            <a:ext cx="579407" cy="151406"/>
          </a:xfrm>
          <a:prstGeom prst="down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354510" y="4588218"/>
            <a:ext cx="3684666" cy="646331"/>
          </a:xfrm>
          <a:prstGeom prst="rect">
            <a:avLst/>
          </a:prstGeom>
        </p:spPr>
        <p:txBody>
          <a:bodyPr wrap="square">
            <a:spAutoFit/>
          </a:bodyPr>
          <a:lstStyle/>
          <a:p>
            <a:r>
              <a:rPr lang="en-US" altLang="zh-CN" b="1" kern="0" dirty="0" smtClean="0">
                <a:latin typeface="Arial Black" panose="020B0A04020102020204" pitchFamily="34" charset="0"/>
                <a:ea typeface="宋体" panose="02010600030101010101" pitchFamily="2" charset="-122"/>
                <a:cs typeface="Times New Roman" panose="02020603050405020304" pitchFamily="18" charset="0"/>
              </a:rPr>
              <a:t>Logistic Regression</a:t>
            </a:r>
            <a:r>
              <a:rPr lang="zh-CN" altLang="en-US" b="1" kern="0" dirty="0" smtClean="0">
                <a:latin typeface="Arial Black" panose="020B0A04020102020204" pitchFamily="34" charset="0"/>
                <a:ea typeface="宋体" panose="02010600030101010101" pitchFamily="2" charset="-122"/>
                <a:cs typeface="Times New Roman" panose="02020603050405020304" pitchFamily="18" charset="0"/>
              </a:rPr>
              <a:t>：</a:t>
            </a:r>
            <a:r>
              <a:rPr lang="en-US" altLang="zh-CN" dirty="0">
                <a:latin typeface="Arial Black" panose="020B0A04020102020204" pitchFamily="34" charset="0"/>
              </a:rPr>
              <a:t>worst</a:t>
            </a:r>
            <a:endParaRPr lang="en-US" altLang="zh-CN" b="1" kern="0" dirty="0" smtClean="0">
              <a:latin typeface="Arial Black" panose="020B0A04020102020204" pitchFamily="34" charset="0"/>
              <a:ea typeface="宋体" panose="02010600030101010101" pitchFamily="2" charset="-122"/>
              <a:cs typeface="Times New Roman" panose="02020603050405020304" pitchFamily="18" charset="0"/>
            </a:endParaRPr>
          </a:p>
          <a:p>
            <a:r>
              <a:rPr lang="en-US" altLang="zh-CN" b="1" kern="0" dirty="0" smtClean="0">
                <a:latin typeface="Arial Black" panose="020B0A04020102020204" pitchFamily="34" charset="0"/>
                <a:ea typeface="宋体" panose="02010600030101010101" pitchFamily="2" charset="-122"/>
                <a:cs typeface="Times New Roman" panose="02020603050405020304" pitchFamily="18" charset="0"/>
              </a:rPr>
              <a:t>Bayes Tree Model</a:t>
            </a:r>
            <a:r>
              <a:rPr lang="zh-CN" altLang="en-US" b="1" kern="0" dirty="0" smtClean="0">
                <a:latin typeface="Arial Black" panose="020B0A04020102020204" pitchFamily="34" charset="0"/>
                <a:ea typeface="宋体" panose="02010600030101010101" pitchFamily="2" charset="-122"/>
                <a:cs typeface="Times New Roman" panose="02020603050405020304" pitchFamily="18" charset="0"/>
              </a:rPr>
              <a:t>： </a:t>
            </a:r>
            <a:r>
              <a:rPr lang="en-US" altLang="zh-CN" b="1" kern="0" dirty="0" smtClean="0">
                <a:latin typeface="Arial Black" panose="020B0A04020102020204" pitchFamily="34" charset="0"/>
                <a:ea typeface="宋体" panose="02010600030101010101" pitchFamily="2" charset="-122"/>
                <a:cs typeface="Times New Roman" panose="02020603050405020304" pitchFamily="18" charset="0"/>
              </a:rPr>
              <a:t>Best</a:t>
            </a:r>
            <a:endParaRPr lang="en-US" altLang="zh-CN" b="1" kern="0" dirty="0">
              <a:latin typeface="Arial Black" panose="020B0A0402010202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43442901"/>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17" grpId="0" animBg="1"/>
      <p:bldP spid="18" grpId="0" animBg="1"/>
      <p:bldP spid="19" grpId="0" animBg="1"/>
      <p:bldP spid="21" grpId="0" animBg="1"/>
      <p:bldP spid="23" grpId="0"/>
      <p:bldP spid="24" grpId="0"/>
      <p:bldP spid="25" grpId="0"/>
      <p:bldP spid="2" grpId="0"/>
      <p:bldP spid="27" grpId="0" animBg="1"/>
      <p:bldP spid="30" grpId="0" animBg="1"/>
      <p:bldP spid="31" grpId="0"/>
      <p:bldP spid="32" grpId="0" animBg="1"/>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dirty="0" smtClean="0">
                <a:solidFill>
                  <a:srgbClr val="FFFFFF"/>
                </a:solidFill>
                <a:latin typeface="黑体" panose="02010609060101010101" pitchFamily="49" charset="-122"/>
                <a:ea typeface="黑体" panose="02010609060101010101" pitchFamily="49" charset="-122"/>
              </a:rPr>
              <a:t>复旦大学博士学位论文答辩</a:t>
            </a:r>
            <a:endParaRPr lang="zh-CN" altLang="en-US" b="1" dirty="0">
              <a:solidFill>
                <a:srgbClr val="FFFFFF"/>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latin typeface="黑体" panose="02010609060101010101" pitchFamily="49" charset="-122"/>
                <a:ea typeface="黑体" panose="02010609060101010101" pitchFamily="49" charset="-122"/>
              </a:rPr>
              <a:pPr>
                <a:defRPr/>
              </a:pPr>
              <a:t>31</a:t>
            </a:fld>
            <a:endParaRPr lang="zh-CN" altLang="en-US" b="1" dirty="0">
              <a:solidFill>
                <a:srgbClr val="FFFFFF"/>
              </a:solidFill>
              <a:latin typeface="黑体" panose="02010609060101010101" pitchFamily="49" charset="-122"/>
              <a:ea typeface="黑体" panose="02010609060101010101" pitchFamily="49" charset="-122"/>
            </a:endParaRPr>
          </a:p>
        </p:txBody>
      </p:sp>
      <p:sp>
        <p:nvSpPr>
          <p:cNvPr id="5" name="文本框 4"/>
          <p:cNvSpPr txBox="1"/>
          <p:nvPr/>
        </p:nvSpPr>
        <p:spPr>
          <a:xfrm>
            <a:off x="3854607" y="1305094"/>
            <a:ext cx="902811" cy="523220"/>
          </a:xfrm>
          <a:prstGeom prst="rect">
            <a:avLst/>
          </a:prstGeom>
          <a:noFill/>
        </p:spPr>
        <p:txBody>
          <a:bodyPr wrap="none" rtlCol="0">
            <a:spAutoFit/>
          </a:bodyPr>
          <a:lstStyle/>
          <a:p>
            <a:r>
              <a:rPr lang="zh-CN" altLang="en-US" sz="2800" b="1" dirty="0">
                <a:latin typeface="黑体" panose="02010609060101010101" pitchFamily="49" charset="-122"/>
                <a:ea typeface="黑体" panose="02010609060101010101" pitchFamily="49" charset="-122"/>
              </a:rPr>
              <a:t>小</a:t>
            </a:r>
            <a:r>
              <a:rPr lang="zh-CN" altLang="en-US" sz="2800" b="1" dirty="0" smtClean="0">
                <a:latin typeface="黑体" panose="02010609060101010101" pitchFamily="49" charset="-122"/>
                <a:ea typeface="黑体" panose="02010609060101010101" pitchFamily="49" charset="-122"/>
              </a:rPr>
              <a:t>结</a:t>
            </a:r>
            <a:endParaRPr lang="zh-CN" altLang="en-US" sz="2800" b="1" dirty="0">
              <a:latin typeface="黑体" panose="02010609060101010101" pitchFamily="49" charset="-122"/>
              <a:ea typeface="黑体" panose="02010609060101010101" pitchFamily="49" charset="-122"/>
            </a:endParaRPr>
          </a:p>
        </p:txBody>
      </p:sp>
      <p:sp>
        <p:nvSpPr>
          <p:cNvPr id="7" name="矩形 6"/>
          <p:cNvSpPr/>
          <p:nvPr/>
        </p:nvSpPr>
        <p:spPr>
          <a:xfrm>
            <a:off x="399204" y="2043073"/>
            <a:ext cx="8277858" cy="2492990"/>
          </a:xfrm>
          <a:prstGeom prst="rect">
            <a:avLst/>
          </a:prstGeom>
          <a:ln>
            <a:noFill/>
          </a:ln>
        </p:spPr>
        <p:txBody>
          <a:bodyPr wrap="square">
            <a:spAutoFit/>
          </a:bodyPr>
          <a:lstStyle/>
          <a:p>
            <a:pPr marL="257175" indent="-257175" algn="just">
              <a:lnSpc>
                <a:spcPct val="150000"/>
              </a:lnSpc>
              <a:buFont typeface="Arial" panose="020B0604020202020204" pitchFamily="34" charset="0"/>
              <a:buChar char="•"/>
            </a:pPr>
            <a:r>
              <a:rPr lang="zh-CN" altLang="en-US" sz="2600" b="1" kern="0" dirty="0">
                <a:latin typeface="黑体" panose="02010609060101010101" pitchFamily="49" charset="-122"/>
                <a:ea typeface="黑体" panose="02010609060101010101" pitchFamily="49" charset="-122"/>
                <a:cs typeface="Times New Roman" panose="02020603050405020304" pitchFamily="18" charset="0"/>
              </a:rPr>
              <a:t>跨平台</a:t>
            </a:r>
            <a:r>
              <a:rPr lang="zh-CN" altLang="en-US" sz="2600" b="1" kern="0" dirty="0" smtClean="0">
                <a:latin typeface="黑体" panose="02010609060101010101" pitchFamily="49" charset="-122"/>
                <a:ea typeface="黑体" panose="02010609060101010101" pitchFamily="49" charset="-122"/>
                <a:cs typeface="Times New Roman" panose="02020603050405020304" pitchFamily="18" charset="0"/>
              </a:rPr>
              <a:t>芯片整合结合批次</a:t>
            </a:r>
            <a:r>
              <a:rPr lang="zh-CN" altLang="en-US" sz="2600" b="1" kern="0" dirty="0">
                <a:latin typeface="黑体" panose="02010609060101010101" pitchFamily="49" charset="-122"/>
                <a:ea typeface="黑体" panose="02010609060101010101" pitchFamily="49" charset="-122"/>
                <a:cs typeface="Times New Roman" panose="02020603050405020304" pitchFamily="18" charset="0"/>
              </a:rPr>
              <a:t>效应校正</a:t>
            </a:r>
            <a:r>
              <a:rPr lang="zh-CN" altLang="en-US" sz="2600" b="1" kern="0" dirty="0" smtClean="0">
                <a:latin typeface="黑体" panose="02010609060101010101" pitchFamily="49" charset="-122"/>
                <a:ea typeface="黑体" panose="02010609060101010101" pitchFamily="49" charset="-122"/>
                <a:cs typeface="Times New Roman" panose="02020603050405020304" pitchFamily="18" charset="0"/>
              </a:rPr>
              <a:t>是甲基化诊断</a:t>
            </a:r>
            <a:r>
              <a:rPr lang="zh-CN" altLang="en-US" sz="2600" b="1" kern="0" dirty="0">
                <a:latin typeface="黑体" panose="02010609060101010101" pitchFamily="49" charset="-122"/>
                <a:ea typeface="黑体" panose="02010609060101010101" pitchFamily="49" charset="-122"/>
                <a:cs typeface="Times New Roman" panose="02020603050405020304" pitchFamily="18" charset="0"/>
              </a:rPr>
              <a:t>标记物</a:t>
            </a:r>
            <a:r>
              <a:rPr lang="zh-CN" altLang="en-US" sz="2600" b="1" kern="0" dirty="0" smtClean="0">
                <a:latin typeface="黑体" panose="02010609060101010101" pitchFamily="49" charset="-122"/>
                <a:ea typeface="黑体" panose="02010609060101010101" pitchFamily="49" charset="-122"/>
                <a:cs typeface="Times New Roman" panose="02020603050405020304" pitchFamily="18" charset="0"/>
              </a:rPr>
              <a:t>开发</a:t>
            </a:r>
            <a:r>
              <a:rPr lang="zh-CN" altLang="en-US" sz="2600" b="1" kern="0" dirty="0">
                <a:latin typeface="黑体" panose="02010609060101010101" pitchFamily="49" charset="-122"/>
                <a:ea typeface="黑体" panose="02010609060101010101" pitchFamily="49" charset="-122"/>
                <a:cs typeface="Times New Roman" panose="02020603050405020304" pitchFamily="18" charset="0"/>
              </a:rPr>
              <a:t>的</a:t>
            </a:r>
            <a:r>
              <a:rPr lang="zh-CN" altLang="en-US" sz="2600" b="1" kern="0" dirty="0" smtClean="0">
                <a:latin typeface="黑体" panose="02010609060101010101" pitchFamily="49" charset="-122"/>
                <a:ea typeface="黑体" panose="02010609060101010101" pitchFamily="49" charset="-122"/>
                <a:cs typeface="Times New Roman" panose="02020603050405020304" pitchFamily="18" charset="0"/>
              </a:rPr>
              <a:t>有效策略</a:t>
            </a:r>
            <a:endParaRPr lang="en-US" altLang="zh-CN" sz="2600" b="1" kern="0" dirty="0">
              <a:latin typeface="黑体" panose="02010609060101010101" pitchFamily="49" charset="-122"/>
              <a:ea typeface="黑体" panose="02010609060101010101" pitchFamily="49" charset="-122"/>
              <a:cs typeface="Times New Roman" panose="02020603050405020304" pitchFamily="18" charset="0"/>
            </a:endParaRPr>
          </a:p>
          <a:p>
            <a:pPr marL="257175" indent="-257175" algn="just">
              <a:lnSpc>
                <a:spcPct val="150000"/>
              </a:lnSpc>
              <a:buFont typeface="Arial" panose="020B0604020202020204" pitchFamily="34" charset="0"/>
              <a:buChar char="•"/>
            </a:pPr>
            <a:r>
              <a:rPr lang="en-US" altLang="zh-CN" sz="2600" b="1" kern="0" dirty="0">
                <a:latin typeface="黑体" panose="02010609060101010101" pitchFamily="49" charset="-122"/>
                <a:ea typeface="黑体" panose="02010609060101010101" pitchFamily="49" charset="-122"/>
                <a:cs typeface="Times New Roman" panose="02020603050405020304" pitchFamily="18" charset="0"/>
              </a:rPr>
              <a:t>MSD-</a:t>
            </a:r>
            <a:r>
              <a:rPr lang="en-US" altLang="zh-CN" sz="2600" b="1" kern="0" dirty="0" err="1">
                <a:latin typeface="黑体" panose="02010609060101010101" pitchFamily="49" charset="-122"/>
                <a:ea typeface="黑体" panose="02010609060101010101" pitchFamily="49" charset="-122"/>
                <a:cs typeface="Times New Roman" panose="02020603050405020304" pitchFamily="18" charset="0"/>
              </a:rPr>
              <a:t>SNuPET</a:t>
            </a:r>
            <a:r>
              <a:rPr lang="zh-CN" altLang="en-US" sz="2600" b="1" kern="0" dirty="0">
                <a:latin typeface="黑体" panose="02010609060101010101" pitchFamily="49" charset="-122"/>
                <a:ea typeface="黑体" panose="02010609060101010101" pitchFamily="49" charset="-122"/>
                <a:cs typeface="Times New Roman" panose="02020603050405020304" pitchFamily="18" charset="0"/>
              </a:rPr>
              <a:t>是一种稳定的甲基化测定技术</a:t>
            </a:r>
            <a:endParaRPr lang="en-US" altLang="zh-CN" sz="2600" b="1" kern="0" dirty="0">
              <a:latin typeface="黑体" panose="02010609060101010101" pitchFamily="49" charset="-122"/>
              <a:ea typeface="黑体" panose="02010609060101010101" pitchFamily="49" charset="-122"/>
              <a:cs typeface="Times New Roman" panose="02020603050405020304" pitchFamily="18" charset="0"/>
            </a:endParaRPr>
          </a:p>
          <a:p>
            <a:pPr marL="257175" indent="-257175" algn="just">
              <a:lnSpc>
                <a:spcPct val="150000"/>
              </a:lnSpc>
              <a:buFont typeface="Arial" panose="020B0604020202020204" pitchFamily="34" charset="0"/>
              <a:buChar char="•"/>
            </a:pPr>
            <a:r>
              <a:rPr lang="zh-CN" altLang="en-US" sz="2600" b="1" kern="0" dirty="0">
                <a:latin typeface="黑体" panose="02010609060101010101" pitchFamily="49" charset="-122"/>
                <a:ea typeface="黑体" panose="02010609060101010101" pitchFamily="49" charset="-122"/>
                <a:cs typeface="Times New Roman" panose="02020603050405020304" pitchFamily="18" charset="0"/>
              </a:rPr>
              <a:t>五基因甲基化标记物组合具有很高的</a:t>
            </a:r>
            <a:r>
              <a:rPr lang="en-US" altLang="zh-CN" sz="2600" b="1" kern="0" dirty="0">
                <a:latin typeface="黑体" panose="02010609060101010101" pitchFamily="49" charset="-122"/>
                <a:ea typeface="黑体" panose="02010609060101010101" pitchFamily="49" charset="-122"/>
                <a:cs typeface="Times New Roman" panose="02020603050405020304" pitchFamily="18" charset="0"/>
              </a:rPr>
              <a:t>NSCLC</a:t>
            </a:r>
            <a:r>
              <a:rPr lang="zh-CN" altLang="en-US" sz="2600" b="1" kern="0" dirty="0">
                <a:latin typeface="黑体" panose="02010609060101010101" pitchFamily="49" charset="-122"/>
                <a:ea typeface="黑体" panose="02010609060101010101" pitchFamily="49" charset="-122"/>
                <a:cs typeface="Times New Roman" panose="02020603050405020304" pitchFamily="18" charset="0"/>
              </a:rPr>
              <a:t>诊断效能</a:t>
            </a:r>
            <a:endParaRPr lang="en-US" altLang="zh-CN" sz="2600" b="1" kern="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9" name="矩形 8"/>
          <p:cNvSpPr/>
          <p:nvPr/>
        </p:nvSpPr>
        <p:spPr>
          <a:xfrm>
            <a:off x="-53728" y="6495210"/>
            <a:ext cx="4134465" cy="523220"/>
          </a:xfrm>
          <a:prstGeom prst="rect">
            <a:avLst/>
          </a:prstGeom>
        </p:spPr>
        <p:txBody>
          <a:bodyPr wrap="none">
            <a:spAutoFit/>
          </a:bodyPr>
          <a:lstStyle/>
          <a:p>
            <a:r>
              <a:rPr lang="zh-CN" altLang="zh-CN" sz="1400" b="1" dirty="0" smtClean="0">
                <a:latin typeface="黑体" panose="02010609060101010101" pitchFamily="49" charset="-122"/>
                <a:ea typeface="黑体" panose="02010609060101010101" pitchFamily="49" charset="-122"/>
              </a:rPr>
              <a:t>基于</a:t>
            </a:r>
            <a:r>
              <a:rPr lang="zh-CN" altLang="zh-CN" sz="1400" b="1" dirty="0">
                <a:latin typeface="黑体" panose="02010609060101010101" pitchFamily="49" charset="-122"/>
                <a:ea typeface="黑体" panose="02010609060101010101" pitchFamily="49" charset="-122"/>
              </a:rPr>
              <a:t>跨平台甲基化芯片数据建立肺癌早期诊断模型</a:t>
            </a:r>
            <a:endParaRPr lang="zh-CN" altLang="en-US" sz="1400" b="1" dirty="0">
              <a:latin typeface="黑体" panose="02010609060101010101" pitchFamily="49" charset="-122"/>
              <a:ea typeface="黑体" panose="02010609060101010101" pitchFamily="49" charset="-122"/>
            </a:endParaRPr>
          </a:p>
          <a:p>
            <a:endParaRPr lang="zh-CN" altLang="en-US" sz="14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65225420"/>
      </p:ext>
    </p:extLst>
  </p:cSld>
  <p:clrMapOvr>
    <a:masterClrMapping/>
  </p:clrMapOvr>
  <p:transition advTm="23797"/>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dirty="0" smtClean="0"/>
              <a:t>复旦大学博士学位论文答辩</a:t>
            </a:r>
            <a:endParaRPr lang="zh-CN" altLang="en-US" b="1" dirty="0"/>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pPr>
                <a:defRPr/>
              </a:pPr>
              <a:t>32</a:t>
            </a:fld>
            <a:endParaRPr lang="zh-CN" altLang="en-US" b="1" dirty="0"/>
          </a:p>
        </p:txBody>
      </p:sp>
      <p:grpSp>
        <p:nvGrpSpPr>
          <p:cNvPr id="5" name="Group 7"/>
          <p:cNvGrpSpPr>
            <a:grpSpLocks/>
          </p:cNvGrpSpPr>
          <p:nvPr/>
        </p:nvGrpSpPr>
        <p:grpSpPr bwMode="auto">
          <a:xfrm>
            <a:off x="359091" y="2623190"/>
            <a:ext cx="719899" cy="633922"/>
            <a:chOff x="3174" y="2656"/>
            <a:chExt cx="1549" cy="1351"/>
          </a:xfrm>
        </p:grpSpPr>
        <p:sp>
          <p:nvSpPr>
            <p:cNvPr id="6"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7"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8"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grpSp>
      <p:grpSp>
        <p:nvGrpSpPr>
          <p:cNvPr id="9" name="Group 7"/>
          <p:cNvGrpSpPr>
            <a:grpSpLocks/>
          </p:cNvGrpSpPr>
          <p:nvPr/>
        </p:nvGrpSpPr>
        <p:grpSpPr bwMode="auto">
          <a:xfrm>
            <a:off x="359091" y="1840181"/>
            <a:ext cx="719899" cy="633922"/>
            <a:chOff x="3174" y="2656"/>
            <a:chExt cx="1549" cy="1351"/>
          </a:xfrm>
        </p:grpSpPr>
        <p:sp>
          <p:nvSpPr>
            <p:cNvPr id="10"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latin typeface="Times New Roman" pitchFamily="18" charset="0"/>
                <a:ea typeface="宋体" pitchFamily="2" charset="-122"/>
                <a:cs typeface="Times New Roman" pitchFamily="18" charset="0"/>
              </a:endParaRPr>
            </a:p>
          </p:txBody>
        </p:sp>
        <p:sp>
          <p:nvSpPr>
            <p:cNvPr id="11"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latin typeface="Times New Roman" pitchFamily="18" charset="0"/>
                <a:ea typeface="宋体" pitchFamily="2" charset="-122"/>
                <a:cs typeface="Times New Roman" pitchFamily="18" charset="0"/>
              </a:endParaRPr>
            </a:p>
          </p:txBody>
        </p:sp>
        <p:sp>
          <p:nvSpPr>
            <p:cNvPr id="12"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latin typeface="Times New Roman" pitchFamily="18" charset="0"/>
                <a:ea typeface="宋体" pitchFamily="2" charset="-122"/>
                <a:cs typeface="Times New Roman" pitchFamily="18" charset="0"/>
              </a:endParaRPr>
            </a:p>
          </p:txBody>
        </p:sp>
      </p:grpSp>
      <p:sp>
        <p:nvSpPr>
          <p:cNvPr id="13" name="Line 11"/>
          <p:cNvSpPr>
            <a:spLocks noChangeShapeType="1"/>
          </p:cNvSpPr>
          <p:nvPr/>
        </p:nvSpPr>
        <p:spPr bwMode="auto">
          <a:xfrm flipV="1">
            <a:off x="782020" y="1628050"/>
            <a:ext cx="7482414" cy="4539"/>
          </a:xfrm>
          <a:prstGeom prst="line">
            <a:avLst/>
          </a:prstGeom>
          <a:noFill/>
          <a:ln w="25400">
            <a:solidFill>
              <a:srgbClr val="C0C0C0"/>
            </a:solidFill>
            <a:prstDash val="sysDot"/>
            <a:round/>
            <a:headEnd/>
            <a:tailEnd type="oval" w="med" len="med"/>
          </a:ln>
        </p:spPr>
        <p:txBody>
          <a:bodyPr wrap="none" anchor="ctr"/>
          <a:lstStyle/>
          <a:p>
            <a:endParaRPr lang="zh-CN" altLang="en-US" sz="2400" b="1" dirty="0">
              <a:latin typeface="Times New Roman" pitchFamily="18" charset="0"/>
              <a:ea typeface="宋体" pitchFamily="2" charset="-122"/>
              <a:cs typeface="Times New Roman" pitchFamily="18" charset="0"/>
            </a:endParaRPr>
          </a:p>
        </p:txBody>
      </p:sp>
      <p:sp>
        <p:nvSpPr>
          <p:cNvPr id="14" name="Text Box 12"/>
          <p:cNvSpPr txBox="1">
            <a:spLocks noChangeArrowheads="1"/>
          </p:cNvSpPr>
          <p:nvPr/>
        </p:nvSpPr>
        <p:spPr bwMode="auto">
          <a:xfrm>
            <a:off x="1159647" y="915301"/>
            <a:ext cx="2525046" cy="492443"/>
          </a:xfrm>
          <a:prstGeom prst="rect">
            <a:avLst/>
          </a:prstGeom>
          <a:noFill/>
          <a:ln w="9525" algn="ctr">
            <a:noFill/>
            <a:miter lim="800000"/>
            <a:headEnd/>
            <a:tailEnd/>
          </a:ln>
        </p:spPr>
        <p:txBody>
          <a:bodyPr wrap="square">
            <a:spAutoFit/>
          </a:bodyPr>
          <a:lstStyle/>
          <a:p>
            <a:pPr eaLnBrk="0" hangingPunct="0"/>
            <a:r>
              <a:rPr lang="zh-CN" altLang="en-US"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rPr>
              <a:t>研究背景</a:t>
            </a:r>
            <a:endParaRPr lang="en-US" altLang="zh-CN"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endParaRPr>
          </a:p>
        </p:txBody>
      </p:sp>
      <p:sp>
        <p:nvSpPr>
          <p:cNvPr id="15" name="Line 14"/>
          <p:cNvSpPr>
            <a:spLocks noChangeShapeType="1"/>
          </p:cNvSpPr>
          <p:nvPr/>
        </p:nvSpPr>
        <p:spPr bwMode="auto">
          <a:xfrm>
            <a:off x="799355" y="2462608"/>
            <a:ext cx="7482414" cy="9078"/>
          </a:xfrm>
          <a:prstGeom prst="line">
            <a:avLst/>
          </a:prstGeom>
          <a:noFill/>
          <a:ln w="25400">
            <a:solidFill>
              <a:srgbClr val="C0C0C0"/>
            </a:solidFill>
            <a:prstDash val="sysDot"/>
            <a:round/>
            <a:headEnd/>
            <a:tailEnd type="oval" w="med" len="med"/>
          </a:ln>
        </p:spPr>
        <p:txBody>
          <a:bodyPr wrap="none" anchor="ctr"/>
          <a:lstStyle/>
          <a:p>
            <a:endParaRPr lang="zh-CN" altLang="en-US" sz="2400" b="1">
              <a:latin typeface="Times New Roman" pitchFamily="18" charset="0"/>
              <a:ea typeface="宋体" pitchFamily="2" charset="-122"/>
              <a:cs typeface="Times New Roman" pitchFamily="18" charset="0"/>
            </a:endParaRPr>
          </a:p>
        </p:txBody>
      </p:sp>
      <p:sp>
        <p:nvSpPr>
          <p:cNvPr id="16" name="Text Box 15"/>
          <p:cNvSpPr txBox="1">
            <a:spLocks noChangeArrowheads="1"/>
          </p:cNvSpPr>
          <p:nvPr/>
        </p:nvSpPr>
        <p:spPr bwMode="auto">
          <a:xfrm>
            <a:off x="1031830" y="2052774"/>
            <a:ext cx="6928614" cy="461665"/>
          </a:xfrm>
          <a:prstGeom prst="rect">
            <a:avLst/>
          </a:prstGeom>
          <a:noFill/>
          <a:ln w="9525" algn="ctr">
            <a:noFill/>
            <a:miter lim="800000"/>
            <a:headEnd/>
            <a:tailEnd/>
          </a:ln>
          <a:effectLst/>
        </p:spPr>
        <p:txBody>
          <a:bodyPr wrap="square">
            <a:spAutoFit/>
          </a:bodyPr>
          <a:lstStyle/>
          <a:p>
            <a:r>
              <a:rPr lang="en-US" altLang="zh-CN" sz="2400" b="1" dirty="0">
                <a:solidFill>
                  <a:schemeClr val="bg1">
                    <a:lumMod val="50000"/>
                    <a:lumOff val="50000"/>
                  </a:schemeClr>
                </a:solidFill>
                <a:latin typeface="华文楷体" panose="02010600040101010101" pitchFamily="2" charset="-122"/>
                <a:ea typeface="华文楷体" panose="02010600040101010101" pitchFamily="2" charset="-122"/>
              </a:rPr>
              <a:t>DNA</a:t>
            </a:r>
            <a:r>
              <a:rPr lang="zh-CN" altLang="zh-CN" sz="2400" b="1" dirty="0">
                <a:solidFill>
                  <a:schemeClr val="bg1">
                    <a:lumMod val="50000"/>
                    <a:lumOff val="50000"/>
                  </a:schemeClr>
                </a:solidFill>
                <a:latin typeface="华文楷体" panose="02010600040101010101" pitchFamily="2" charset="-122"/>
                <a:ea typeface="华文楷体" panose="02010600040101010101" pitchFamily="2" charset="-122"/>
              </a:rPr>
              <a:t>甲基化标记物在肺癌诊断中的机遇和挑战</a:t>
            </a:r>
            <a:endParaRPr lang="zh-CN" altLang="en-US" sz="2400" b="1" dirty="0">
              <a:solidFill>
                <a:schemeClr val="bg1">
                  <a:lumMod val="50000"/>
                  <a:lumOff val="50000"/>
                </a:schemeClr>
              </a:solidFill>
              <a:latin typeface="华文楷体" panose="02010600040101010101" pitchFamily="2" charset="-122"/>
              <a:ea typeface="华文楷体" panose="02010600040101010101" pitchFamily="2" charset="-122"/>
            </a:endParaRPr>
          </a:p>
        </p:txBody>
      </p:sp>
      <p:sp>
        <p:nvSpPr>
          <p:cNvPr id="17" name="Text Box 16"/>
          <p:cNvSpPr txBox="1">
            <a:spLocks noChangeArrowheads="1"/>
          </p:cNvSpPr>
          <p:nvPr/>
        </p:nvSpPr>
        <p:spPr bwMode="gray">
          <a:xfrm>
            <a:off x="479825" y="1950944"/>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latin typeface="Times New Roman" pitchFamily="18" charset="0"/>
                <a:ea typeface="宋体" pitchFamily="2" charset="-122"/>
                <a:cs typeface="Times New Roman" pitchFamily="18" charset="0"/>
              </a:rPr>
              <a:t>2</a:t>
            </a:r>
          </a:p>
        </p:txBody>
      </p:sp>
      <p:grpSp>
        <p:nvGrpSpPr>
          <p:cNvPr id="18" name="Group 21"/>
          <p:cNvGrpSpPr>
            <a:grpSpLocks/>
          </p:cNvGrpSpPr>
          <p:nvPr/>
        </p:nvGrpSpPr>
        <p:grpSpPr bwMode="auto">
          <a:xfrm>
            <a:off x="359091" y="3484430"/>
            <a:ext cx="719899" cy="633922"/>
            <a:chOff x="3174" y="2656"/>
            <a:chExt cx="1549" cy="1351"/>
          </a:xfrm>
        </p:grpSpPr>
        <p:sp>
          <p:nvSpPr>
            <p:cNvPr id="19"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20"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21"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grpSp>
      <p:sp>
        <p:nvSpPr>
          <p:cNvPr id="22" name="Line 25"/>
          <p:cNvSpPr>
            <a:spLocks noChangeShapeType="1"/>
          </p:cNvSpPr>
          <p:nvPr/>
        </p:nvSpPr>
        <p:spPr bwMode="auto">
          <a:xfrm flipV="1">
            <a:off x="845145" y="3215641"/>
            <a:ext cx="7414391" cy="24208"/>
          </a:xfrm>
          <a:prstGeom prst="line">
            <a:avLst/>
          </a:prstGeom>
          <a:noFill/>
          <a:ln w="25400">
            <a:solidFill>
              <a:srgbClr val="C0C0C0"/>
            </a:solidFill>
            <a:prstDash val="sysDot"/>
            <a:round/>
            <a:headEnd/>
            <a:tailEnd type="oval" w="med" len="me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23" name="Text Box 27"/>
          <p:cNvSpPr txBox="1">
            <a:spLocks noChangeArrowheads="1"/>
          </p:cNvSpPr>
          <p:nvPr/>
        </p:nvSpPr>
        <p:spPr bwMode="gray">
          <a:xfrm>
            <a:off x="479825" y="2790760"/>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solidFill>
                  <a:schemeClr val="bg1">
                    <a:lumMod val="50000"/>
                    <a:lumOff val="50000"/>
                  </a:schemeClr>
                </a:solidFill>
                <a:latin typeface="Times New Roman" pitchFamily="18" charset="0"/>
                <a:ea typeface="宋体" pitchFamily="2" charset="-122"/>
                <a:cs typeface="Times New Roman" pitchFamily="18" charset="0"/>
              </a:rPr>
              <a:t>3</a:t>
            </a:r>
          </a:p>
        </p:txBody>
      </p:sp>
      <p:sp>
        <p:nvSpPr>
          <p:cNvPr id="24" name="Line 28"/>
          <p:cNvSpPr>
            <a:spLocks noChangeShapeType="1"/>
          </p:cNvSpPr>
          <p:nvPr/>
        </p:nvSpPr>
        <p:spPr bwMode="auto">
          <a:xfrm flipV="1">
            <a:off x="845144" y="4091384"/>
            <a:ext cx="7380381" cy="10590"/>
          </a:xfrm>
          <a:prstGeom prst="line">
            <a:avLst/>
          </a:prstGeom>
          <a:noFill/>
          <a:ln w="25400">
            <a:solidFill>
              <a:srgbClr val="C0C0C0"/>
            </a:solidFill>
            <a:prstDash val="sysDot"/>
            <a:round/>
            <a:headEnd/>
            <a:tailEnd type="oval" w="med" len="me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25" name="Text Box 30"/>
          <p:cNvSpPr txBox="1">
            <a:spLocks noChangeArrowheads="1"/>
          </p:cNvSpPr>
          <p:nvPr/>
        </p:nvSpPr>
        <p:spPr bwMode="gray">
          <a:xfrm>
            <a:off x="479825" y="3630576"/>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solidFill>
                  <a:schemeClr val="bg1">
                    <a:lumMod val="50000"/>
                    <a:lumOff val="50000"/>
                  </a:schemeClr>
                </a:solidFill>
                <a:latin typeface="Times New Roman" pitchFamily="18" charset="0"/>
                <a:ea typeface="宋体" pitchFamily="2" charset="-122"/>
                <a:cs typeface="Times New Roman" pitchFamily="18" charset="0"/>
              </a:rPr>
              <a:t>4</a:t>
            </a:r>
          </a:p>
        </p:txBody>
      </p:sp>
      <p:sp>
        <p:nvSpPr>
          <p:cNvPr id="26" name="Text Box 15"/>
          <p:cNvSpPr txBox="1">
            <a:spLocks noChangeArrowheads="1"/>
          </p:cNvSpPr>
          <p:nvPr/>
        </p:nvSpPr>
        <p:spPr bwMode="auto">
          <a:xfrm>
            <a:off x="981030" y="2841249"/>
            <a:ext cx="7007520" cy="461665"/>
          </a:xfrm>
          <a:prstGeom prst="rect">
            <a:avLst/>
          </a:prstGeom>
          <a:noFill/>
          <a:ln w="9525" algn="ctr">
            <a:noFill/>
            <a:miter lim="800000"/>
            <a:headEnd/>
            <a:tailEnd/>
          </a:ln>
          <a:effectLst/>
        </p:spPr>
        <p:txBody>
          <a:bodyPr wrap="square">
            <a:spAutoFit/>
          </a:bodyPr>
          <a:lstStyle>
            <a:defPPr>
              <a:defRPr lang="zh-CN"/>
            </a:defPPr>
            <a:lvl1pPr>
              <a:defRPr sz="2400" b="1">
                <a:latin typeface="华文楷体" panose="02010600040101010101" pitchFamily="2" charset="-122"/>
                <a:ea typeface="华文楷体" panose="02010600040101010101" pitchFamily="2" charset="-122"/>
              </a:defRPr>
            </a:lvl1pPr>
          </a:lstStyle>
          <a:p>
            <a:r>
              <a:rPr lang="zh-CN" altLang="zh-CN" dirty="0">
                <a:solidFill>
                  <a:schemeClr val="bg1">
                    <a:lumMod val="50000"/>
                    <a:lumOff val="50000"/>
                  </a:schemeClr>
                </a:solidFill>
              </a:rPr>
              <a:t>基于跨平台甲基化芯片数据建立肺癌早期诊断模型</a:t>
            </a:r>
            <a:endParaRPr lang="zh-CN" altLang="en-US" dirty="0">
              <a:solidFill>
                <a:schemeClr val="bg1">
                  <a:lumMod val="50000"/>
                  <a:lumOff val="50000"/>
                </a:schemeClr>
              </a:solidFill>
            </a:endParaRPr>
          </a:p>
        </p:txBody>
      </p:sp>
      <p:sp>
        <p:nvSpPr>
          <p:cNvPr id="27" name="Text Box 15"/>
          <p:cNvSpPr txBox="1">
            <a:spLocks noChangeArrowheads="1"/>
          </p:cNvSpPr>
          <p:nvPr/>
        </p:nvSpPr>
        <p:spPr bwMode="auto">
          <a:xfrm>
            <a:off x="981030" y="3728353"/>
            <a:ext cx="7099059" cy="461665"/>
          </a:xfrm>
          <a:prstGeom prst="rect">
            <a:avLst/>
          </a:prstGeom>
          <a:noFill/>
          <a:ln w="9525" algn="ctr">
            <a:noFill/>
            <a:miter lim="800000"/>
            <a:headEnd/>
            <a:tailEnd/>
          </a:ln>
          <a:effectLst/>
        </p:spPr>
        <p:txBody>
          <a:bodyPr wrap="square">
            <a:spAutoFit/>
          </a:bodyPr>
          <a:lstStyle/>
          <a:p>
            <a:r>
              <a:rPr lang="zh-CN" altLang="en-US" sz="2400" b="1" dirty="0">
                <a:latin typeface="华文楷体" panose="02010600040101010101" pitchFamily="2" charset="-122"/>
                <a:ea typeface="华文楷体" panose="02010600040101010101" pitchFamily="2" charset="-122"/>
              </a:rPr>
              <a:t>全基因组甲基化图谱揭示泛癌甲基化特征</a:t>
            </a:r>
          </a:p>
        </p:txBody>
      </p:sp>
      <p:grpSp>
        <p:nvGrpSpPr>
          <p:cNvPr id="28" name="Group 7"/>
          <p:cNvGrpSpPr>
            <a:grpSpLocks/>
          </p:cNvGrpSpPr>
          <p:nvPr/>
        </p:nvGrpSpPr>
        <p:grpSpPr bwMode="auto">
          <a:xfrm>
            <a:off x="359091" y="1028750"/>
            <a:ext cx="719899" cy="633922"/>
            <a:chOff x="3174" y="2656"/>
            <a:chExt cx="1549" cy="1351"/>
          </a:xfrm>
        </p:grpSpPr>
        <p:sp>
          <p:nvSpPr>
            <p:cNvPr id="29"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30"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31" name="AutoShape 10"/>
            <p:cNvSpPr>
              <a:spLocks noChangeArrowheads="1"/>
            </p:cNvSpPr>
            <p:nvPr/>
          </p:nvSpPr>
          <p:spPr bwMode="gray">
            <a:xfrm>
              <a:off x="3264" y="2737"/>
              <a:ext cx="1349" cy="1167"/>
            </a:xfrm>
            <a:prstGeom prst="hexagon">
              <a:avLst>
                <a:gd name="adj" fmla="val 28896"/>
                <a:gd name="vf" fmla="val 115470"/>
              </a:avLst>
            </a:prstGeom>
            <a:solidFill>
              <a:srgbClr val="0070C0"/>
            </a:solidFill>
            <a:ln w="9525">
              <a:solidFill>
                <a:schemeClr val="tx1"/>
              </a:solidFill>
              <a:miter lim="800000"/>
              <a:headEnd/>
              <a:tailEnd/>
            </a:ln>
            <a:effectLst/>
          </p:spPr>
          <p:txBody>
            <a:bodyPr wrap="none" anchor="ctr"/>
            <a:lstStyle/>
            <a:p>
              <a:pPr>
                <a:defRPr/>
              </a:pPr>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grpSp>
      <p:sp>
        <p:nvSpPr>
          <p:cNvPr id="32" name="Text Box 16"/>
          <p:cNvSpPr txBox="1">
            <a:spLocks noChangeArrowheads="1"/>
          </p:cNvSpPr>
          <p:nvPr/>
        </p:nvSpPr>
        <p:spPr bwMode="gray">
          <a:xfrm>
            <a:off x="479826" y="1111128"/>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solidFill>
                  <a:schemeClr val="bg1">
                    <a:lumMod val="50000"/>
                    <a:lumOff val="50000"/>
                  </a:schemeClr>
                </a:solidFill>
                <a:latin typeface="Times New Roman" pitchFamily="18" charset="0"/>
                <a:ea typeface="宋体" pitchFamily="2" charset="-122"/>
                <a:cs typeface="Times New Roman" pitchFamily="18" charset="0"/>
              </a:rPr>
              <a:t>1</a:t>
            </a:r>
          </a:p>
        </p:txBody>
      </p:sp>
      <p:sp>
        <p:nvSpPr>
          <p:cNvPr id="33" name="Text Box 12"/>
          <p:cNvSpPr txBox="1">
            <a:spLocks noChangeArrowheads="1"/>
          </p:cNvSpPr>
          <p:nvPr/>
        </p:nvSpPr>
        <p:spPr bwMode="auto">
          <a:xfrm>
            <a:off x="1159647" y="1621558"/>
            <a:ext cx="2139458" cy="492443"/>
          </a:xfrm>
          <a:prstGeom prst="rect">
            <a:avLst/>
          </a:prstGeom>
          <a:noFill/>
          <a:ln w="9525" algn="ctr">
            <a:noFill/>
            <a:miter lim="800000"/>
            <a:headEnd/>
            <a:tailEnd/>
          </a:ln>
        </p:spPr>
        <p:txBody>
          <a:bodyPr wrap="square">
            <a:spAutoFit/>
          </a:bodyPr>
          <a:lstStyle/>
          <a:p>
            <a:pPr eaLnBrk="0" hangingPunct="0"/>
            <a:r>
              <a:rPr lang="zh-CN" altLang="en-US"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rPr>
              <a:t>第一部分</a:t>
            </a:r>
            <a:endParaRPr lang="en-US" altLang="zh-CN"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endParaRPr>
          </a:p>
        </p:txBody>
      </p:sp>
      <p:sp>
        <p:nvSpPr>
          <p:cNvPr id="34" name="Text Box 12"/>
          <p:cNvSpPr txBox="1">
            <a:spLocks noChangeArrowheads="1"/>
          </p:cNvSpPr>
          <p:nvPr/>
        </p:nvSpPr>
        <p:spPr bwMode="auto">
          <a:xfrm>
            <a:off x="1159647" y="2390116"/>
            <a:ext cx="2140694" cy="492443"/>
          </a:xfrm>
          <a:prstGeom prst="rect">
            <a:avLst/>
          </a:prstGeom>
          <a:noFill/>
          <a:ln w="9525" algn="ctr">
            <a:noFill/>
            <a:miter lim="800000"/>
            <a:headEnd/>
            <a:tailEnd/>
          </a:ln>
        </p:spPr>
        <p:txBody>
          <a:bodyPr wrap="square">
            <a:spAutoFit/>
          </a:bodyPr>
          <a:lstStyle>
            <a:defPPr>
              <a:defRPr lang="zh-CN"/>
            </a:defPPr>
            <a:lvl1pPr eaLnBrk="0" hangingPunct="0">
              <a:defRPr sz="2800" b="1">
                <a:solidFill>
                  <a:srgbClr val="FFFF00"/>
                </a:solidFill>
                <a:latin typeface="黑体" panose="02010609060101010101" pitchFamily="49" charset="-122"/>
                <a:ea typeface="黑体" panose="02010609060101010101" pitchFamily="49" charset="-122"/>
                <a:cs typeface="Times New Roman" pitchFamily="18" charset="0"/>
              </a:defRPr>
            </a:lvl1pPr>
          </a:lstStyle>
          <a:p>
            <a:r>
              <a:rPr lang="zh-CN" altLang="en-US" sz="2600" dirty="0">
                <a:solidFill>
                  <a:schemeClr val="bg1">
                    <a:lumMod val="50000"/>
                    <a:lumOff val="50000"/>
                  </a:schemeClr>
                </a:solidFill>
              </a:rPr>
              <a:t>第二部分</a:t>
            </a:r>
            <a:endParaRPr lang="en-US" altLang="zh-CN" sz="2600" dirty="0">
              <a:solidFill>
                <a:schemeClr val="bg1">
                  <a:lumMod val="50000"/>
                  <a:lumOff val="50000"/>
                </a:schemeClr>
              </a:solidFill>
            </a:endParaRPr>
          </a:p>
        </p:txBody>
      </p:sp>
      <p:grpSp>
        <p:nvGrpSpPr>
          <p:cNvPr id="35" name="Group 21"/>
          <p:cNvGrpSpPr>
            <a:grpSpLocks/>
          </p:cNvGrpSpPr>
          <p:nvPr/>
        </p:nvGrpSpPr>
        <p:grpSpPr bwMode="auto">
          <a:xfrm>
            <a:off x="368500" y="4360409"/>
            <a:ext cx="719899" cy="633922"/>
            <a:chOff x="3174" y="2656"/>
            <a:chExt cx="1549" cy="1351"/>
          </a:xfrm>
        </p:grpSpPr>
        <p:sp>
          <p:nvSpPr>
            <p:cNvPr id="36"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37"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38"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grpSp>
      <p:sp>
        <p:nvSpPr>
          <p:cNvPr id="39" name="Line 28"/>
          <p:cNvSpPr>
            <a:spLocks noChangeShapeType="1"/>
          </p:cNvSpPr>
          <p:nvPr/>
        </p:nvSpPr>
        <p:spPr bwMode="auto">
          <a:xfrm flipV="1">
            <a:off x="854553" y="4996541"/>
            <a:ext cx="7380381" cy="10590"/>
          </a:xfrm>
          <a:prstGeom prst="line">
            <a:avLst/>
          </a:prstGeom>
          <a:noFill/>
          <a:ln w="25400">
            <a:solidFill>
              <a:srgbClr val="C0C0C0"/>
            </a:solidFill>
            <a:prstDash val="sysDot"/>
            <a:round/>
            <a:headEnd/>
            <a:tailEnd type="oval" w="med" len="me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40" name="Text Box 30"/>
          <p:cNvSpPr txBox="1">
            <a:spLocks noChangeArrowheads="1"/>
          </p:cNvSpPr>
          <p:nvPr/>
        </p:nvSpPr>
        <p:spPr bwMode="gray">
          <a:xfrm>
            <a:off x="489235" y="4470392"/>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solidFill>
                  <a:schemeClr val="bg1">
                    <a:lumMod val="50000"/>
                    <a:lumOff val="50000"/>
                  </a:schemeClr>
                </a:solidFill>
                <a:latin typeface="Times New Roman" pitchFamily="18" charset="0"/>
                <a:ea typeface="宋体" pitchFamily="2" charset="-122"/>
                <a:cs typeface="Times New Roman" pitchFamily="18" charset="0"/>
              </a:rPr>
              <a:t>5</a:t>
            </a:r>
          </a:p>
        </p:txBody>
      </p:sp>
      <p:sp>
        <p:nvSpPr>
          <p:cNvPr id="41" name="Text Box 15"/>
          <p:cNvSpPr txBox="1">
            <a:spLocks noChangeArrowheads="1"/>
          </p:cNvSpPr>
          <p:nvPr/>
        </p:nvSpPr>
        <p:spPr bwMode="auto">
          <a:xfrm>
            <a:off x="981030" y="4626645"/>
            <a:ext cx="7556388" cy="461665"/>
          </a:xfrm>
          <a:prstGeom prst="rect">
            <a:avLst/>
          </a:prstGeom>
          <a:noFill/>
          <a:ln w="9525" algn="ctr">
            <a:noFill/>
            <a:miter lim="800000"/>
            <a:headEnd/>
            <a:tailEnd/>
          </a:ln>
          <a:effectLst/>
        </p:spPr>
        <p:txBody>
          <a:bodyPr wrap="square">
            <a:spAutoFit/>
          </a:bodyPr>
          <a:lstStyle/>
          <a:p>
            <a:r>
              <a:rPr lang="zh-CN" altLang="en-US" sz="2400" b="1" dirty="0" smtClean="0">
                <a:solidFill>
                  <a:schemeClr val="bg1">
                    <a:lumMod val="50000"/>
                    <a:lumOff val="50000"/>
                  </a:schemeClr>
                </a:solidFill>
                <a:latin typeface="华文楷体" panose="02010600040101010101" pitchFamily="2" charset="-122"/>
                <a:ea typeface="华文楷体" panose="02010600040101010101" pitchFamily="2" charset="-122"/>
              </a:rPr>
              <a:t> 基于甲基</a:t>
            </a:r>
            <a:r>
              <a:rPr lang="zh-CN" altLang="en-US" sz="2400" b="1" dirty="0">
                <a:solidFill>
                  <a:schemeClr val="bg1">
                    <a:lumMod val="50000"/>
                    <a:lumOff val="50000"/>
                  </a:schemeClr>
                </a:solidFill>
                <a:latin typeface="华文楷体" panose="02010600040101010101" pitchFamily="2" charset="-122"/>
                <a:ea typeface="华文楷体" panose="02010600040101010101" pitchFamily="2" charset="-122"/>
              </a:rPr>
              <a:t>化特异富集测序技术鉴定甲基化肿瘤标记物</a:t>
            </a:r>
          </a:p>
        </p:txBody>
      </p:sp>
      <p:sp>
        <p:nvSpPr>
          <p:cNvPr id="42" name="Text Box 12"/>
          <p:cNvSpPr txBox="1">
            <a:spLocks noChangeArrowheads="1"/>
          </p:cNvSpPr>
          <p:nvPr/>
        </p:nvSpPr>
        <p:spPr bwMode="auto">
          <a:xfrm>
            <a:off x="1159646" y="3232835"/>
            <a:ext cx="2742705" cy="492443"/>
          </a:xfrm>
          <a:prstGeom prst="rect">
            <a:avLst/>
          </a:prstGeom>
          <a:noFill/>
          <a:ln w="9525" algn="ctr">
            <a:noFill/>
            <a:miter lim="800000"/>
            <a:headEnd/>
            <a:tailEnd/>
          </a:ln>
        </p:spPr>
        <p:txBody>
          <a:bodyPr wrap="square">
            <a:spAutoFit/>
          </a:bodyPr>
          <a:lstStyle/>
          <a:p>
            <a:pPr eaLnBrk="0" hangingPunct="0"/>
            <a:r>
              <a:rPr lang="zh-CN" altLang="en-US" sz="2600" b="1" dirty="0">
                <a:solidFill>
                  <a:srgbClr val="FFFF00"/>
                </a:solidFill>
                <a:latin typeface="黑体" panose="02010609060101010101" pitchFamily="49" charset="-122"/>
                <a:ea typeface="黑体" panose="02010609060101010101" pitchFamily="49" charset="-122"/>
                <a:cs typeface="Times New Roman" pitchFamily="18" charset="0"/>
              </a:rPr>
              <a:t>第三部分</a:t>
            </a:r>
            <a:endParaRPr lang="en-US" altLang="zh-CN" sz="2600" b="1" dirty="0">
              <a:solidFill>
                <a:srgbClr val="FFFF00"/>
              </a:solidFill>
              <a:latin typeface="黑体" panose="02010609060101010101" pitchFamily="49" charset="-122"/>
              <a:ea typeface="黑体" panose="02010609060101010101" pitchFamily="49" charset="-122"/>
              <a:cs typeface="Times New Roman" pitchFamily="18" charset="0"/>
            </a:endParaRPr>
          </a:p>
        </p:txBody>
      </p:sp>
      <p:sp>
        <p:nvSpPr>
          <p:cNvPr id="43" name="Text Box 12"/>
          <p:cNvSpPr txBox="1">
            <a:spLocks noChangeArrowheads="1"/>
          </p:cNvSpPr>
          <p:nvPr/>
        </p:nvSpPr>
        <p:spPr bwMode="auto">
          <a:xfrm>
            <a:off x="1159647" y="4127252"/>
            <a:ext cx="2618356" cy="492443"/>
          </a:xfrm>
          <a:prstGeom prst="rect">
            <a:avLst/>
          </a:prstGeom>
          <a:noFill/>
          <a:ln w="9525" algn="ctr">
            <a:noFill/>
            <a:miter lim="800000"/>
            <a:headEnd/>
            <a:tailEnd/>
          </a:ln>
        </p:spPr>
        <p:txBody>
          <a:bodyPr wrap="square">
            <a:spAutoFit/>
          </a:bodyPr>
          <a:lstStyle/>
          <a:p>
            <a:pPr eaLnBrk="0" hangingPunct="0"/>
            <a:r>
              <a:rPr lang="zh-CN" altLang="en-US"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rPr>
              <a:t>第四部分</a:t>
            </a:r>
            <a:endParaRPr lang="en-US" altLang="zh-CN"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endParaRPr>
          </a:p>
        </p:txBody>
      </p:sp>
      <p:sp>
        <p:nvSpPr>
          <p:cNvPr id="44" name="文本框 43"/>
          <p:cNvSpPr txBox="1"/>
          <p:nvPr/>
        </p:nvSpPr>
        <p:spPr>
          <a:xfrm>
            <a:off x="55359" y="88595"/>
            <a:ext cx="2256338" cy="523220"/>
          </a:xfrm>
          <a:prstGeom prst="rect">
            <a:avLst/>
          </a:prstGeom>
          <a:noFill/>
        </p:spPr>
        <p:txBody>
          <a:bodyPr wrap="square" rtlCol="0">
            <a:spAutoFit/>
          </a:bodyPr>
          <a:lstStyle/>
          <a:p>
            <a:r>
              <a:rPr lang="zh-CN" altLang="en-US" sz="2800" b="1" dirty="0">
                <a:latin typeface="华文楷体" panose="02010600040101010101" pitchFamily="2" charset="-122"/>
                <a:ea typeface="华文楷体" panose="02010600040101010101" pitchFamily="2" charset="-122"/>
              </a:rPr>
              <a:t>答辩提纲</a:t>
            </a:r>
          </a:p>
        </p:txBody>
      </p:sp>
      <p:grpSp>
        <p:nvGrpSpPr>
          <p:cNvPr id="45" name="Group 21"/>
          <p:cNvGrpSpPr>
            <a:grpSpLocks/>
          </p:cNvGrpSpPr>
          <p:nvPr/>
        </p:nvGrpSpPr>
        <p:grpSpPr bwMode="auto">
          <a:xfrm>
            <a:off x="359091" y="5236389"/>
            <a:ext cx="719899" cy="633922"/>
            <a:chOff x="3174" y="2656"/>
            <a:chExt cx="1549" cy="1351"/>
          </a:xfrm>
        </p:grpSpPr>
        <p:sp>
          <p:nvSpPr>
            <p:cNvPr id="46"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47"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48"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grpSp>
      <p:sp>
        <p:nvSpPr>
          <p:cNvPr id="49" name="Text Box 30"/>
          <p:cNvSpPr txBox="1">
            <a:spLocks noChangeArrowheads="1"/>
          </p:cNvSpPr>
          <p:nvPr/>
        </p:nvSpPr>
        <p:spPr bwMode="gray">
          <a:xfrm>
            <a:off x="479826" y="5310207"/>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smtClean="0">
                <a:solidFill>
                  <a:schemeClr val="bg1">
                    <a:lumMod val="50000"/>
                    <a:lumOff val="50000"/>
                  </a:schemeClr>
                </a:solidFill>
                <a:latin typeface="Times New Roman" pitchFamily="18" charset="0"/>
                <a:ea typeface="宋体" pitchFamily="2" charset="-122"/>
                <a:cs typeface="Times New Roman" pitchFamily="18" charset="0"/>
              </a:rPr>
              <a:t>6</a:t>
            </a:r>
            <a:endParaRPr lang="en-US" altLang="zh-CN" sz="2400" b="1" dirty="0">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51" name="Line 28"/>
          <p:cNvSpPr>
            <a:spLocks noChangeShapeType="1"/>
          </p:cNvSpPr>
          <p:nvPr/>
        </p:nvSpPr>
        <p:spPr bwMode="auto">
          <a:xfrm flipV="1">
            <a:off x="855687" y="5837148"/>
            <a:ext cx="7380381" cy="10590"/>
          </a:xfrm>
          <a:prstGeom prst="line">
            <a:avLst/>
          </a:prstGeom>
          <a:noFill/>
          <a:ln w="25400">
            <a:solidFill>
              <a:srgbClr val="C0C0C0"/>
            </a:solidFill>
            <a:prstDash val="sysDot"/>
            <a:round/>
            <a:headEnd/>
            <a:tailEnd type="oval" w="med" len="me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53" name="Text Box 12"/>
          <p:cNvSpPr txBox="1">
            <a:spLocks noChangeArrowheads="1"/>
          </p:cNvSpPr>
          <p:nvPr/>
        </p:nvSpPr>
        <p:spPr bwMode="auto">
          <a:xfrm>
            <a:off x="1159647" y="5301626"/>
            <a:ext cx="1870215" cy="492443"/>
          </a:xfrm>
          <a:prstGeom prst="rect">
            <a:avLst/>
          </a:prstGeom>
          <a:noFill/>
          <a:ln w="9525" algn="ctr">
            <a:noFill/>
            <a:miter lim="800000"/>
            <a:headEnd/>
            <a:tailEnd/>
          </a:ln>
        </p:spPr>
        <p:txBody>
          <a:bodyPr wrap="square">
            <a:spAutoFit/>
          </a:bodyPr>
          <a:lstStyle/>
          <a:p>
            <a:pPr eaLnBrk="0" hangingPunct="0"/>
            <a:r>
              <a:rPr lang="zh-CN" altLang="en-US"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rPr>
              <a:t>展望</a:t>
            </a:r>
            <a:endParaRPr lang="en-US" altLang="zh-CN"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endParaRPr>
          </a:p>
        </p:txBody>
      </p:sp>
    </p:spTree>
    <p:extLst>
      <p:ext uri="{BB962C8B-B14F-4D97-AF65-F5344CB8AC3E}">
        <p14:creationId xmlns:p14="http://schemas.microsoft.com/office/powerpoint/2010/main" val="3963715232"/>
      </p:ext>
    </p:extLst>
  </p:cSld>
  <p:clrMapOvr>
    <a:masterClrMapping/>
  </p:clrMapOvr>
  <p:transition advTm="23797"/>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smtClean="0">
                <a:solidFill>
                  <a:srgbClr val="FFFFFF"/>
                </a:solidFill>
                <a:latin typeface="黑体" panose="02010609060101010101" pitchFamily="49" charset="-122"/>
                <a:ea typeface="黑体" panose="02010609060101010101" pitchFamily="49" charset="-122"/>
              </a:rPr>
              <a:t>复旦大学博士学位论文答辩</a:t>
            </a:r>
            <a:endParaRPr lang="zh-CN" altLang="en-US" dirty="0">
              <a:solidFill>
                <a:srgbClr val="FFFFFF"/>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smtClean="0">
                <a:solidFill>
                  <a:srgbClr val="FFFFFF"/>
                </a:solidFill>
                <a:latin typeface="黑体" panose="02010609060101010101" pitchFamily="49" charset="-122"/>
                <a:ea typeface="黑体" panose="02010609060101010101" pitchFamily="49" charset="-122"/>
              </a:rPr>
              <a:pPr>
                <a:defRPr/>
              </a:pPr>
              <a:t>33</a:t>
            </a:fld>
            <a:endParaRPr lang="zh-CN" altLang="en-US" dirty="0">
              <a:solidFill>
                <a:srgbClr val="FFFFFF"/>
              </a:solidFill>
              <a:latin typeface="黑体" panose="02010609060101010101" pitchFamily="49" charset="-122"/>
              <a:ea typeface="黑体" panose="02010609060101010101" pitchFamily="49" charset="-122"/>
            </a:endParaRPr>
          </a:p>
        </p:txBody>
      </p:sp>
      <p:sp>
        <p:nvSpPr>
          <p:cNvPr id="5" name="文本框 4"/>
          <p:cNvSpPr txBox="1"/>
          <p:nvPr/>
        </p:nvSpPr>
        <p:spPr>
          <a:xfrm>
            <a:off x="27251" y="112982"/>
            <a:ext cx="6647974" cy="523220"/>
          </a:xfrm>
          <a:prstGeom prst="rect">
            <a:avLst/>
          </a:prstGeom>
          <a:noFill/>
        </p:spPr>
        <p:txBody>
          <a:bodyPr wrap="none" rtlCol="0">
            <a:spAutoFit/>
          </a:bodyPr>
          <a:lstStyle/>
          <a:p>
            <a:pPr algn="ctr"/>
            <a:r>
              <a:rPr lang="zh-CN" altLang="en-US" sz="2800" b="1" dirty="0" smtClean="0">
                <a:latin typeface="黑体" panose="02010609060101010101" pitchFamily="49" charset="-122"/>
                <a:ea typeface="黑体" panose="02010609060101010101" pitchFamily="49" charset="-122"/>
              </a:rPr>
              <a:t>全</a:t>
            </a:r>
            <a:r>
              <a:rPr lang="zh-CN" altLang="en-US" sz="2800" b="1" dirty="0">
                <a:latin typeface="黑体" panose="02010609060101010101" pitchFamily="49" charset="-122"/>
                <a:ea typeface="黑体" panose="02010609060101010101" pitchFamily="49" charset="-122"/>
              </a:rPr>
              <a:t>基因组甲基化图谱揭示泛癌甲基化</a:t>
            </a:r>
            <a:r>
              <a:rPr lang="zh-CN" altLang="en-US" sz="2800" b="1" dirty="0" smtClean="0">
                <a:latin typeface="黑体" panose="02010609060101010101" pitchFamily="49" charset="-122"/>
                <a:ea typeface="黑体" panose="02010609060101010101" pitchFamily="49" charset="-122"/>
              </a:rPr>
              <a:t>特征</a:t>
            </a:r>
            <a:endParaRPr lang="zh-CN" altLang="en-US" sz="2800" b="1" dirty="0">
              <a:latin typeface="黑体" panose="02010609060101010101" pitchFamily="49" charset="-122"/>
              <a:ea typeface="黑体" panose="02010609060101010101" pitchFamily="49" charset="-122"/>
            </a:endParaRPr>
          </a:p>
        </p:txBody>
      </p:sp>
      <p:sp>
        <p:nvSpPr>
          <p:cNvPr id="6" name="文本框 5"/>
          <p:cNvSpPr txBox="1"/>
          <p:nvPr/>
        </p:nvSpPr>
        <p:spPr>
          <a:xfrm>
            <a:off x="2156410" y="916043"/>
            <a:ext cx="2010807" cy="3323987"/>
          </a:xfrm>
          <a:prstGeom prst="rect">
            <a:avLst/>
          </a:prstGeom>
          <a:noFill/>
        </p:spPr>
        <p:txBody>
          <a:bodyPr wrap="none" rtlCol="0">
            <a:spAutoFit/>
          </a:bodyPr>
          <a:lstStyle/>
          <a:p>
            <a:pPr marL="385763" indent="-385763">
              <a:lnSpc>
                <a:spcPct val="150000"/>
              </a:lnSpc>
              <a:buAutoNum type="arabicPeriod"/>
            </a:pPr>
            <a:endParaRPr lang="en-US" altLang="zh-CN" sz="2800" b="1" dirty="0">
              <a:latin typeface="黑体" panose="02010609060101010101" pitchFamily="49" charset="-122"/>
              <a:ea typeface="黑体" panose="02010609060101010101" pitchFamily="49" charset="-122"/>
            </a:endParaRPr>
          </a:p>
          <a:p>
            <a:pPr marL="385763" indent="-385763">
              <a:lnSpc>
                <a:spcPct val="150000"/>
              </a:lnSpc>
              <a:buAutoNum type="arabicPeriod"/>
            </a:pPr>
            <a:r>
              <a:rPr lang="zh-CN" altLang="en-US" sz="2800" b="1" dirty="0" smtClean="0">
                <a:latin typeface="黑体" panose="02010609060101010101" pitchFamily="49" charset="-122"/>
                <a:ea typeface="黑体" panose="02010609060101010101" pitchFamily="49" charset="-122"/>
              </a:rPr>
              <a:t>研究背景</a:t>
            </a:r>
            <a:endParaRPr lang="en-US" altLang="zh-CN" sz="2800" b="1" dirty="0" smtClean="0">
              <a:latin typeface="黑体" panose="02010609060101010101" pitchFamily="49" charset="-122"/>
              <a:ea typeface="黑体" panose="02010609060101010101" pitchFamily="49" charset="-122"/>
            </a:endParaRPr>
          </a:p>
          <a:p>
            <a:pPr marL="385763" indent="-385763">
              <a:lnSpc>
                <a:spcPct val="150000"/>
              </a:lnSpc>
              <a:buAutoNum type="arabicPeriod"/>
            </a:pPr>
            <a:r>
              <a:rPr lang="zh-CN" altLang="en-US" sz="2800" b="1" dirty="0" smtClean="0">
                <a:latin typeface="黑体" panose="02010609060101010101" pitchFamily="49" charset="-122"/>
                <a:ea typeface="黑体" panose="02010609060101010101" pitchFamily="49" charset="-122"/>
              </a:rPr>
              <a:t>科学问题</a:t>
            </a:r>
            <a:endParaRPr lang="en-US" altLang="zh-CN" sz="2800" b="1" dirty="0" smtClean="0">
              <a:latin typeface="黑体" panose="02010609060101010101" pitchFamily="49" charset="-122"/>
              <a:ea typeface="黑体" panose="02010609060101010101" pitchFamily="49" charset="-122"/>
            </a:endParaRPr>
          </a:p>
          <a:p>
            <a:pPr marL="385763" indent="-385763">
              <a:lnSpc>
                <a:spcPct val="150000"/>
              </a:lnSpc>
              <a:buAutoNum type="arabicPeriod"/>
            </a:pPr>
            <a:r>
              <a:rPr lang="zh-CN" altLang="en-US" sz="2800" b="1" dirty="0" smtClean="0">
                <a:latin typeface="黑体" panose="02010609060101010101" pitchFamily="49" charset="-122"/>
                <a:ea typeface="黑体" panose="02010609060101010101" pitchFamily="49" charset="-122"/>
              </a:rPr>
              <a:t>技术路线</a:t>
            </a:r>
            <a:endParaRPr lang="en-US" altLang="zh-CN" sz="2800" b="1" dirty="0" smtClean="0">
              <a:latin typeface="黑体" panose="02010609060101010101" pitchFamily="49" charset="-122"/>
              <a:ea typeface="黑体" panose="02010609060101010101" pitchFamily="49" charset="-122"/>
            </a:endParaRPr>
          </a:p>
          <a:p>
            <a:pPr marL="385763" indent="-385763">
              <a:lnSpc>
                <a:spcPct val="150000"/>
              </a:lnSpc>
              <a:buAutoNum type="arabicPeriod"/>
            </a:pPr>
            <a:r>
              <a:rPr lang="zh-CN" altLang="en-US" sz="2800" b="1" dirty="0" smtClean="0">
                <a:latin typeface="黑体" panose="02010609060101010101" pitchFamily="49" charset="-122"/>
                <a:ea typeface="黑体" panose="02010609060101010101" pitchFamily="49" charset="-122"/>
              </a:rPr>
              <a:t>结果讨论</a:t>
            </a:r>
            <a:endParaRPr lang="en-US" altLang="zh-CN" sz="2800" b="1" dirty="0">
              <a:latin typeface="黑体" panose="02010609060101010101" pitchFamily="49" charset="-122"/>
              <a:ea typeface="黑体" panose="02010609060101010101" pitchFamily="49" charset="-122"/>
            </a:endParaRPr>
          </a:p>
        </p:txBody>
      </p:sp>
      <p:sp>
        <p:nvSpPr>
          <p:cNvPr id="8" name="Text Box 15"/>
          <p:cNvSpPr txBox="1">
            <a:spLocks noChangeArrowheads="1"/>
          </p:cNvSpPr>
          <p:nvPr/>
        </p:nvSpPr>
        <p:spPr bwMode="auto">
          <a:xfrm>
            <a:off x="0" y="6482853"/>
            <a:ext cx="3902351" cy="307777"/>
          </a:xfrm>
          <a:prstGeom prst="rect">
            <a:avLst/>
          </a:prstGeom>
          <a:noFill/>
          <a:ln w="9525" algn="ctr">
            <a:noFill/>
            <a:miter lim="800000"/>
            <a:headEnd/>
            <a:tailEnd/>
          </a:ln>
          <a:effectLst/>
        </p:spPr>
        <p:txBody>
          <a:bodyPr wrap="square">
            <a:spAutoFit/>
          </a:bodyPr>
          <a:lstStyle/>
          <a:p>
            <a:r>
              <a:rPr lang="en-US" altLang="zh-CN" sz="1400" b="1" dirty="0">
                <a:latin typeface="黑体" panose="02010609060101010101" pitchFamily="49" charset="-122"/>
                <a:ea typeface="黑体" panose="02010609060101010101" pitchFamily="49" charset="-122"/>
              </a:rPr>
              <a:t>DNA</a:t>
            </a:r>
            <a:r>
              <a:rPr lang="zh-CN" altLang="zh-CN" sz="1400" b="1" dirty="0">
                <a:latin typeface="黑体" panose="02010609060101010101" pitchFamily="49" charset="-122"/>
                <a:ea typeface="黑体" panose="02010609060101010101" pitchFamily="49" charset="-122"/>
              </a:rPr>
              <a:t>甲基化标记物在肺癌诊断中的机遇和挑战</a:t>
            </a:r>
            <a:endParaRPr lang="zh-CN" altLang="en-US" sz="14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3359421"/>
      </p:ext>
    </p:extLst>
  </p:cSld>
  <p:clrMapOvr>
    <a:masterClrMapping/>
  </p:clrMapOvr>
  <p:transition advTm="23797"/>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latin typeface="黑体" panose="02010609060101010101" pitchFamily="49" charset="-122"/>
                <a:ea typeface="黑体" panose="02010609060101010101" pitchFamily="49" charset="-122"/>
              </a:rPr>
              <a:t>复旦大学博士学位论文答辩</a:t>
            </a:r>
            <a:endParaRPr lang="zh-CN" altLang="en-US" b="1" dirty="0">
              <a:solidFill>
                <a:srgbClr val="FFFFFF"/>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latin typeface="黑体" panose="02010609060101010101" pitchFamily="49" charset="-122"/>
                <a:ea typeface="黑体" panose="02010609060101010101" pitchFamily="49" charset="-122"/>
              </a:rPr>
              <a:pPr>
                <a:defRPr/>
              </a:pPr>
              <a:t>34</a:t>
            </a:fld>
            <a:endParaRPr lang="zh-CN" altLang="en-US" b="1" dirty="0">
              <a:solidFill>
                <a:srgbClr val="FFFFFF"/>
              </a:solidFill>
              <a:latin typeface="黑体" panose="02010609060101010101" pitchFamily="49" charset="-122"/>
              <a:ea typeface="黑体" panose="02010609060101010101" pitchFamily="49" charset="-122"/>
            </a:endParaRPr>
          </a:p>
        </p:txBody>
      </p:sp>
      <p:sp>
        <p:nvSpPr>
          <p:cNvPr id="6" name="文本框 5"/>
          <p:cNvSpPr txBox="1"/>
          <p:nvPr/>
        </p:nvSpPr>
        <p:spPr>
          <a:xfrm>
            <a:off x="31571" y="140432"/>
            <a:ext cx="3251211" cy="523220"/>
          </a:xfrm>
          <a:prstGeom prst="rect">
            <a:avLst/>
          </a:prstGeom>
          <a:noFill/>
        </p:spPr>
        <p:txBody>
          <a:bodyPr wrap="none" rtlCol="0">
            <a:spAutoFit/>
          </a:bodyPr>
          <a:lstStyle/>
          <a:p>
            <a:r>
              <a:rPr lang="zh-CN" altLang="en-US" sz="2800" b="1" dirty="0">
                <a:latin typeface="黑体" panose="02010609060101010101" pitchFamily="49" charset="-122"/>
                <a:ea typeface="黑体" panose="02010609060101010101" pitchFamily="49" charset="-122"/>
              </a:rPr>
              <a:t>背景： 多</a:t>
            </a:r>
            <a:r>
              <a:rPr lang="zh-CN" altLang="en-US" sz="2800" b="1" dirty="0" smtClean="0">
                <a:latin typeface="黑体" panose="02010609060101010101" pitchFamily="49" charset="-122"/>
                <a:ea typeface="黑体" panose="02010609060101010101" pitchFamily="49" charset="-122"/>
              </a:rPr>
              <a:t>肿瘤筛查</a:t>
            </a:r>
            <a:endParaRPr lang="zh-CN" altLang="en-US" sz="2800" b="1" dirty="0">
              <a:latin typeface="黑体" panose="02010609060101010101" pitchFamily="49" charset="-122"/>
              <a:ea typeface="黑体" panose="02010609060101010101" pitchFamily="49" charset="-122"/>
            </a:endParaRPr>
          </a:p>
        </p:txBody>
      </p:sp>
      <p:grpSp>
        <p:nvGrpSpPr>
          <p:cNvPr id="18" name="组合 17"/>
          <p:cNvGrpSpPr/>
          <p:nvPr/>
        </p:nvGrpSpPr>
        <p:grpSpPr>
          <a:xfrm>
            <a:off x="122866" y="964021"/>
            <a:ext cx="3519418" cy="4841868"/>
            <a:chOff x="253311" y="1072010"/>
            <a:chExt cx="4232626" cy="5050170"/>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380" y="1072010"/>
              <a:ext cx="2042618" cy="1606644"/>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6590" y="1072010"/>
              <a:ext cx="2119346" cy="1606644"/>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380" y="2787264"/>
              <a:ext cx="2042618" cy="1531964"/>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6590" y="2787264"/>
              <a:ext cx="2119346" cy="1531964"/>
            </a:xfrm>
            <a:prstGeom prst="rect">
              <a:avLst/>
            </a:prstGeom>
          </p:spPr>
        </p:pic>
        <p:pic>
          <p:nvPicPr>
            <p:cNvPr id="13" name="图片 12"/>
            <p:cNvPicPr>
              <a:picLocks noChangeAspect="1"/>
            </p:cNvPicPr>
            <p:nvPr/>
          </p:nvPicPr>
          <p:blipFill>
            <a:blip r:embed="rId7" cstate="print"/>
            <a:stretch>
              <a:fillRect/>
            </a:stretch>
          </p:blipFill>
          <p:spPr>
            <a:xfrm>
              <a:off x="259379" y="4403438"/>
              <a:ext cx="2042619" cy="1718742"/>
            </a:xfrm>
            <a:prstGeom prst="rect">
              <a:avLst/>
            </a:prstGeom>
          </p:spPr>
        </p:pic>
        <p:pic>
          <p:nvPicPr>
            <p:cNvPr id="14" name="图片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66591" y="4403438"/>
              <a:ext cx="2119346" cy="1718742"/>
            </a:xfrm>
            <a:prstGeom prst="rect">
              <a:avLst/>
            </a:prstGeom>
          </p:spPr>
        </p:pic>
        <p:sp>
          <p:nvSpPr>
            <p:cNvPr id="15" name="矩形 14"/>
            <p:cNvSpPr/>
            <p:nvPr/>
          </p:nvSpPr>
          <p:spPr>
            <a:xfrm>
              <a:off x="259379" y="1072010"/>
              <a:ext cx="4226557" cy="1677914"/>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sp>
          <p:nvSpPr>
            <p:cNvPr id="16" name="矩形 15"/>
            <p:cNvSpPr/>
            <p:nvPr/>
          </p:nvSpPr>
          <p:spPr>
            <a:xfrm>
              <a:off x="259379" y="2749926"/>
              <a:ext cx="4226557" cy="16439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sp>
          <p:nvSpPr>
            <p:cNvPr id="17" name="矩形 16"/>
            <p:cNvSpPr/>
            <p:nvPr/>
          </p:nvSpPr>
          <p:spPr>
            <a:xfrm>
              <a:off x="253311" y="4393908"/>
              <a:ext cx="4232625" cy="172827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grpSp>
      <p:sp>
        <p:nvSpPr>
          <p:cNvPr id="19" name="文本框 18"/>
          <p:cNvSpPr txBox="1"/>
          <p:nvPr/>
        </p:nvSpPr>
        <p:spPr>
          <a:xfrm>
            <a:off x="3851022" y="1631156"/>
            <a:ext cx="5469653" cy="3785652"/>
          </a:xfrm>
          <a:prstGeom prst="rect">
            <a:avLst/>
          </a:prstGeom>
          <a:noFill/>
        </p:spPr>
        <p:txBody>
          <a:bodyPr wrap="square" rtlCol="0">
            <a:spAutoFit/>
          </a:bodyPr>
          <a:lstStyle/>
          <a:p>
            <a:endParaRPr lang="en-US" altLang="zh-CN" sz="2400"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肠癌</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粪便</a:t>
            </a:r>
            <a:endParaRPr lang="en-US" altLang="zh-CN" sz="2400"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膀胱癌</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尿液</a:t>
            </a:r>
            <a:endParaRPr lang="en-US" altLang="zh-CN" sz="2400"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肺癌</a:t>
            </a:r>
            <a:r>
              <a:rPr lang="en-US" altLang="zh-CN" sz="2400" b="1" dirty="0">
                <a:latin typeface="黑体" panose="02010609060101010101" pitchFamily="49" charset="-122"/>
                <a:ea typeface="黑体" panose="02010609060101010101" pitchFamily="49" charset="-122"/>
              </a:rPr>
              <a:t>-</a:t>
            </a:r>
            <a:r>
              <a:rPr lang="zh-CN" altLang="en-US" sz="2400" b="1" dirty="0" smtClean="0">
                <a:latin typeface="黑体" panose="02010609060101010101" pitchFamily="49" charset="-122"/>
                <a:ea typeface="黑体" panose="02010609060101010101" pitchFamily="49" charset="-122"/>
              </a:rPr>
              <a:t>肺泡灌洗液</a:t>
            </a:r>
            <a:endParaRPr lang="en-US" altLang="zh-CN" sz="2400" b="1" dirty="0">
              <a:latin typeface="黑体" panose="02010609060101010101" pitchFamily="49" charset="-122"/>
              <a:ea typeface="黑体" panose="02010609060101010101" pitchFamily="49" charset="-122"/>
            </a:endParaRPr>
          </a:p>
          <a:p>
            <a:endParaRPr lang="en-US" altLang="zh-CN" sz="2400" b="1" dirty="0" smtClean="0">
              <a:latin typeface="黑体" panose="02010609060101010101" pitchFamily="49" charset="-122"/>
              <a:ea typeface="黑体" panose="02010609060101010101" pitchFamily="49" charset="-122"/>
            </a:endParaRPr>
          </a:p>
          <a:p>
            <a:endParaRPr lang="en-US" altLang="zh-CN" sz="2400" b="1" dirty="0">
              <a:latin typeface="黑体" panose="02010609060101010101" pitchFamily="49" charset="-122"/>
              <a:ea typeface="黑体" panose="02010609060101010101" pitchFamily="49" charset="-122"/>
            </a:endParaRPr>
          </a:p>
          <a:p>
            <a:r>
              <a:rPr lang="en-US" altLang="zh-CN" sz="2400" b="1" dirty="0">
                <a:latin typeface="黑体" panose="02010609060101010101" pitchFamily="49" charset="-122"/>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，费时</a:t>
            </a:r>
            <a:endParaRPr lang="en-US" altLang="zh-CN" sz="2400" b="1" dirty="0">
              <a:latin typeface="黑体" panose="02010609060101010101" pitchFamily="49" charset="-122"/>
              <a:ea typeface="黑体" panose="02010609060101010101" pitchFamily="49" charset="-122"/>
            </a:endParaRPr>
          </a:p>
          <a:p>
            <a:r>
              <a:rPr lang="en-US" altLang="zh-CN" sz="2400" b="1" dirty="0" smtClean="0">
                <a:latin typeface="黑体" panose="02010609060101010101" pitchFamily="49" charset="-122"/>
                <a:ea typeface="黑体" panose="02010609060101010101" pitchFamily="49" charset="-122"/>
              </a:rPr>
              <a:t>2</a:t>
            </a:r>
            <a:r>
              <a:rPr lang="zh-CN" altLang="en-US" sz="2400" b="1" dirty="0" smtClean="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需要前期</a:t>
            </a:r>
            <a:r>
              <a:rPr lang="zh-CN" altLang="en-US" sz="2400" b="1" dirty="0" smtClean="0">
                <a:latin typeface="黑体" panose="02010609060101010101" pitchFamily="49" charset="-122"/>
                <a:ea typeface="黑体" panose="02010609060101010101" pitchFamily="49" charset="-122"/>
              </a:rPr>
              <a:t>征兆</a:t>
            </a:r>
            <a:endParaRPr lang="en-US" altLang="zh-CN" sz="2400" b="1" dirty="0" smtClean="0">
              <a:latin typeface="黑体" panose="02010609060101010101" pitchFamily="49" charset="-122"/>
              <a:ea typeface="黑体" panose="02010609060101010101" pitchFamily="49" charset="-122"/>
            </a:endParaRPr>
          </a:p>
          <a:p>
            <a:r>
              <a:rPr lang="en-US" altLang="zh-CN" sz="2400" b="1" dirty="0" smtClean="0">
                <a:latin typeface="黑体" panose="02010609060101010101" pitchFamily="49" charset="-122"/>
                <a:ea typeface="黑体" panose="02010609060101010101" pitchFamily="49" charset="-122"/>
              </a:rPr>
              <a:t>3</a:t>
            </a:r>
            <a:r>
              <a:rPr lang="zh-CN" altLang="en-US" sz="2400" b="1" dirty="0" smtClean="0">
                <a:latin typeface="黑体" panose="02010609060101010101" pitchFamily="49" charset="-122"/>
                <a:ea typeface="黑体" panose="02010609060101010101" pitchFamily="49" charset="-122"/>
              </a:rPr>
              <a:t>，前期处理方法不同</a:t>
            </a:r>
            <a:endParaRPr lang="en-US" altLang="zh-CN" sz="2400" b="1" dirty="0">
              <a:latin typeface="黑体" panose="02010609060101010101" pitchFamily="49" charset="-122"/>
              <a:ea typeface="黑体" panose="02010609060101010101" pitchFamily="49" charset="-122"/>
            </a:endParaRPr>
          </a:p>
          <a:p>
            <a:r>
              <a:rPr lang="en-US" altLang="zh-CN" sz="2400" b="1" dirty="0">
                <a:latin typeface="黑体" panose="02010609060101010101" pitchFamily="49" charset="-122"/>
                <a:ea typeface="黑体" panose="02010609060101010101" pitchFamily="49" charset="-122"/>
              </a:rPr>
              <a:t>4</a:t>
            </a:r>
            <a:r>
              <a:rPr lang="zh-CN" altLang="en-US" sz="2400" b="1" dirty="0">
                <a:latin typeface="黑体" panose="02010609060101010101" pitchFamily="49" charset="-122"/>
                <a:ea typeface="黑体" panose="02010609060101010101" pitchFamily="49" charset="-122"/>
              </a:rPr>
              <a:t>，没有远端体液（胰腺癌等）</a:t>
            </a:r>
          </a:p>
        </p:txBody>
      </p:sp>
      <p:sp>
        <p:nvSpPr>
          <p:cNvPr id="21" name="文本框 20"/>
          <p:cNvSpPr txBox="1"/>
          <p:nvPr/>
        </p:nvSpPr>
        <p:spPr>
          <a:xfrm>
            <a:off x="6803672" y="3811737"/>
            <a:ext cx="2040579" cy="523220"/>
          </a:xfrm>
          <a:prstGeom prst="rect">
            <a:avLst/>
          </a:prstGeom>
          <a:noFill/>
          <a:ln>
            <a:solidFill>
              <a:srgbClr val="FF0000"/>
            </a:solidFill>
          </a:ln>
        </p:spPr>
        <p:txBody>
          <a:bodyPr wrap="square" rtlCol="0">
            <a:spAutoFit/>
          </a:bodyPr>
          <a:lstStyle/>
          <a:p>
            <a:r>
              <a:rPr lang="zh-CN" altLang="en-US" sz="2800" b="1" dirty="0" smtClean="0">
                <a:solidFill>
                  <a:srgbClr val="FFFF00"/>
                </a:solidFill>
                <a:latin typeface="黑体" panose="02010609060101010101" pitchFamily="49" charset="-122"/>
                <a:ea typeface="黑体" panose="02010609060101010101" pitchFamily="49" charset="-122"/>
              </a:rPr>
              <a:t>多肿瘤预测</a:t>
            </a:r>
            <a:endParaRPr lang="zh-CN" altLang="en-US" sz="2800" b="1" dirty="0">
              <a:solidFill>
                <a:srgbClr val="FFFF00"/>
              </a:solidFill>
              <a:latin typeface="黑体" panose="02010609060101010101" pitchFamily="49" charset="-122"/>
              <a:ea typeface="黑体" panose="02010609060101010101" pitchFamily="49" charset="-122"/>
            </a:endParaRPr>
          </a:p>
        </p:txBody>
      </p:sp>
      <p:sp>
        <p:nvSpPr>
          <p:cNvPr id="5" name="矩形 4"/>
          <p:cNvSpPr/>
          <p:nvPr/>
        </p:nvSpPr>
        <p:spPr>
          <a:xfrm>
            <a:off x="3569863" y="1255922"/>
            <a:ext cx="6377450" cy="461665"/>
          </a:xfrm>
          <a:prstGeom prst="rect">
            <a:avLst/>
          </a:prstGeom>
        </p:spPr>
        <p:txBody>
          <a:bodyPr wrap="square">
            <a:spAutoFit/>
          </a:bodyPr>
          <a:lstStyle/>
          <a:p>
            <a:r>
              <a:rPr lang="zh-CN" altLang="en-US" sz="2400" b="1" dirty="0" smtClean="0">
                <a:latin typeface="黑体" panose="02010609060101010101" pitchFamily="49" charset="-122"/>
                <a:ea typeface="黑体" panose="02010609060101010101" pitchFamily="49" charset="-122"/>
              </a:rPr>
              <a:t>目前肿瘤的筛查尚</a:t>
            </a:r>
            <a:r>
              <a:rPr lang="zh-CN" altLang="en-US" sz="2400" b="1" dirty="0">
                <a:latin typeface="黑体" panose="02010609060101010101" pitchFamily="49" charset="-122"/>
                <a:ea typeface="黑体" panose="02010609060101010101" pitchFamily="49" charset="-122"/>
              </a:rPr>
              <a:t>处于</a:t>
            </a:r>
            <a:r>
              <a:rPr lang="zh-CN" altLang="en-US" sz="2400" b="1" dirty="0" smtClean="0">
                <a:latin typeface="黑体" panose="02010609060101010101" pitchFamily="49" charset="-122"/>
                <a:ea typeface="黑体" panose="02010609060101010101" pitchFamily="49" charset="-122"/>
              </a:rPr>
              <a:t>单肿瘤预测阶段</a:t>
            </a:r>
            <a:endParaRPr lang="en-US" altLang="zh-CN" sz="2400" b="1" dirty="0">
              <a:latin typeface="黑体" panose="02010609060101010101" pitchFamily="49" charset="-122"/>
              <a:ea typeface="黑体" panose="02010609060101010101" pitchFamily="49" charset="-122"/>
            </a:endParaRPr>
          </a:p>
        </p:txBody>
      </p:sp>
      <p:sp>
        <p:nvSpPr>
          <p:cNvPr id="22" name="矩形 21"/>
          <p:cNvSpPr/>
          <p:nvPr/>
        </p:nvSpPr>
        <p:spPr>
          <a:xfrm>
            <a:off x="-47576" y="6477789"/>
            <a:ext cx="3416320" cy="307777"/>
          </a:xfrm>
          <a:prstGeom prst="rect">
            <a:avLst/>
          </a:prstGeom>
        </p:spPr>
        <p:txBody>
          <a:bodyPr wrap="none">
            <a:spAutoFit/>
          </a:bodyPr>
          <a:lstStyle/>
          <a:p>
            <a:r>
              <a:rPr lang="zh-CN" altLang="en-US" sz="1400" b="1" dirty="0">
                <a:latin typeface="黑体" panose="02010609060101010101" pitchFamily="49" charset="-122"/>
                <a:ea typeface="黑体" panose="02010609060101010101" pitchFamily="49" charset="-122"/>
              </a:rPr>
              <a:t>全基因组甲基化图谱揭示泛癌甲基化特征</a:t>
            </a:r>
          </a:p>
        </p:txBody>
      </p:sp>
      <p:sp>
        <p:nvSpPr>
          <p:cNvPr id="23" name="文本框 22"/>
          <p:cNvSpPr txBox="1"/>
          <p:nvPr/>
        </p:nvSpPr>
        <p:spPr>
          <a:xfrm>
            <a:off x="6524487" y="2948565"/>
            <a:ext cx="2476501" cy="523220"/>
          </a:xfrm>
          <a:prstGeom prst="rect">
            <a:avLst/>
          </a:prstGeom>
          <a:noFill/>
          <a:ln>
            <a:solidFill>
              <a:srgbClr val="FF0000"/>
            </a:solidFill>
          </a:ln>
        </p:spPr>
        <p:txBody>
          <a:bodyPr wrap="square" rtlCol="0">
            <a:spAutoFit/>
          </a:bodyPr>
          <a:lstStyle/>
          <a:p>
            <a:r>
              <a:rPr lang="zh-CN" altLang="en-US" sz="2800" b="1" dirty="0" smtClean="0">
                <a:solidFill>
                  <a:srgbClr val="FFFF00"/>
                </a:solidFill>
                <a:latin typeface="黑体" panose="02010609060101010101" pitchFamily="49" charset="-122"/>
                <a:ea typeface="黑体" panose="02010609060101010101" pitchFamily="49" charset="-122"/>
              </a:rPr>
              <a:t>血浆游离</a:t>
            </a:r>
            <a:r>
              <a:rPr lang="en-US" altLang="zh-CN" sz="2800" b="1" dirty="0" smtClean="0">
                <a:solidFill>
                  <a:srgbClr val="FFFF00"/>
                </a:solidFill>
                <a:latin typeface="黑体" panose="02010609060101010101" pitchFamily="49" charset="-122"/>
                <a:ea typeface="黑体" panose="02010609060101010101" pitchFamily="49" charset="-122"/>
              </a:rPr>
              <a:t>DNA</a:t>
            </a:r>
            <a:endParaRPr lang="zh-CN" altLang="en-US" sz="2800" b="1" dirty="0">
              <a:solidFill>
                <a:srgbClr val="FFFF00"/>
              </a:solidFill>
              <a:latin typeface="黑体" panose="02010609060101010101" pitchFamily="49" charset="-122"/>
              <a:ea typeface="黑体" panose="02010609060101010101" pitchFamily="49" charset="-122"/>
            </a:endParaRPr>
          </a:p>
        </p:txBody>
      </p:sp>
      <p:sp>
        <p:nvSpPr>
          <p:cNvPr id="2" name="下箭头 1"/>
          <p:cNvSpPr/>
          <p:nvPr/>
        </p:nvSpPr>
        <p:spPr>
          <a:xfrm>
            <a:off x="7289011" y="3569444"/>
            <a:ext cx="947451" cy="144634"/>
          </a:xfrm>
          <a:prstGeom prst="downArrow">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81425807"/>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dirty="0" smtClean="0">
                <a:solidFill>
                  <a:srgbClr val="FFFFFF"/>
                </a:solidFill>
                <a:latin typeface="黑体" panose="02010609060101010101" pitchFamily="49" charset="-122"/>
                <a:ea typeface="黑体" panose="02010609060101010101" pitchFamily="49" charset="-122"/>
                <a:cs typeface="Times New Roman" panose="02020603050405020304" pitchFamily="18" charset="0"/>
              </a:rPr>
              <a:t>复旦大学博士学位论文答辩</a:t>
            </a:r>
            <a:endParaRPr lang="zh-CN" altLang="en-US" b="1" dirty="0">
              <a:solidFill>
                <a:srgbClr val="FFFFFF"/>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smtClean="0">
                <a:solidFill>
                  <a:srgbClr val="FFFFFF"/>
                </a:solidFill>
                <a:latin typeface="黑体" panose="02010609060101010101" pitchFamily="49" charset="-122"/>
                <a:ea typeface="黑体" panose="02010609060101010101" pitchFamily="49" charset="-122"/>
                <a:cs typeface="Times New Roman" panose="02020603050405020304" pitchFamily="18" charset="0"/>
              </a:rPr>
              <a:pPr>
                <a:defRPr/>
              </a:pPr>
              <a:t>35</a:t>
            </a:fld>
            <a:endParaRPr lang="zh-CN" altLang="en-US" dirty="0">
              <a:solidFill>
                <a:srgbClr val="FFFFFF"/>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5" name="文本框 4"/>
          <p:cNvSpPr txBox="1"/>
          <p:nvPr/>
        </p:nvSpPr>
        <p:spPr>
          <a:xfrm>
            <a:off x="579393" y="1202969"/>
            <a:ext cx="4883534" cy="523220"/>
          </a:xfrm>
          <a:prstGeom prst="rect">
            <a:avLst/>
          </a:prstGeom>
          <a:noFill/>
        </p:spPr>
        <p:txBody>
          <a:bodyPr wrap="square" rtlCol="0">
            <a:spAutoFit/>
          </a:bodyPr>
          <a:lstStyle/>
          <a:p>
            <a:r>
              <a:rPr lang="zh-CN" altLang="en-US" sz="2800" b="1" dirty="0">
                <a:solidFill>
                  <a:srgbClr val="FFFF00"/>
                </a:solidFill>
                <a:latin typeface="黑体" panose="02010609060101010101" pitchFamily="49" charset="-122"/>
                <a:ea typeface="黑体" panose="02010609060101010101" pitchFamily="49" charset="-122"/>
                <a:cs typeface="Times New Roman" panose="02020603050405020304" pitchFamily="18" charset="0"/>
              </a:rPr>
              <a:t>拟解决的科学</a:t>
            </a:r>
            <a:r>
              <a:rPr lang="zh-CN" altLang="en-US" sz="2800" b="1" dirty="0" smtClean="0">
                <a:solidFill>
                  <a:srgbClr val="FFFF00"/>
                </a:solidFill>
                <a:latin typeface="黑体" panose="02010609060101010101" pitchFamily="49" charset="-122"/>
                <a:ea typeface="黑体" panose="02010609060101010101" pitchFamily="49" charset="-122"/>
                <a:cs typeface="Times New Roman" panose="02020603050405020304" pitchFamily="18" charset="0"/>
              </a:rPr>
              <a:t>问题</a:t>
            </a:r>
            <a:endParaRPr lang="zh-CN" altLang="en-US" sz="2800" b="1" dirty="0">
              <a:solidFill>
                <a:srgbClr val="FFFF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6" name="文本框 5"/>
          <p:cNvSpPr txBox="1"/>
          <p:nvPr/>
        </p:nvSpPr>
        <p:spPr>
          <a:xfrm>
            <a:off x="545249" y="1917732"/>
            <a:ext cx="3704860" cy="492443"/>
          </a:xfrm>
          <a:prstGeom prst="rect">
            <a:avLst/>
          </a:prstGeom>
          <a:noFill/>
        </p:spPr>
        <p:txBody>
          <a:bodyPr wrap="none" rtlCol="0">
            <a:spAutoFit/>
          </a:bodyPr>
          <a:lstStyle/>
          <a:p>
            <a:r>
              <a:rPr lang="en-US" altLang="zh-CN" sz="2600" b="1" dirty="0" smtClean="0">
                <a:latin typeface="黑体" panose="02010609060101010101" pitchFamily="49" charset="-122"/>
                <a:ea typeface="黑体" panose="02010609060101010101" pitchFamily="49" charset="-122"/>
                <a:cs typeface="Times New Roman" panose="02020603050405020304" pitchFamily="18" charset="0"/>
              </a:rPr>
              <a:t>1. </a:t>
            </a:r>
            <a:r>
              <a:rPr lang="zh-CN" altLang="en-US" sz="2600" b="1" dirty="0" smtClean="0">
                <a:latin typeface="黑体" panose="02010609060101010101" pitchFamily="49" charset="-122"/>
                <a:ea typeface="黑体" panose="02010609060101010101" pitchFamily="49" charset="-122"/>
                <a:cs typeface="Times New Roman" panose="02020603050405020304" pitchFamily="18" charset="0"/>
              </a:rPr>
              <a:t>泛癌甲基化数据特征</a:t>
            </a:r>
            <a:endParaRPr lang="zh-CN" altLang="en-US" sz="26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7" name="文本框 6"/>
          <p:cNvSpPr txBox="1"/>
          <p:nvPr/>
        </p:nvSpPr>
        <p:spPr>
          <a:xfrm>
            <a:off x="579393" y="2459542"/>
            <a:ext cx="5908990" cy="492443"/>
          </a:xfrm>
          <a:prstGeom prst="rect">
            <a:avLst/>
          </a:prstGeom>
          <a:noFill/>
        </p:spPr>
        <p:txBody>
          <a:bodyPr wrap="none" rtlCol="0">
            <a:spAutoFit/>
          </a:bodyPr>
          <a:lstStyle/>
          <a:p>
            <a:r>
              <a:rPr lang="en-US" altLang="zh-CN" sz="2600" b="1" dirty="0" smtClean="0">
                <a:latin typeface="黑体" panose="02010609060101010101" pitchFamily="49" charset="-122"/>
                <a:ea typeface="黑体" panose="02010609060101010101" pitchFamily="49" charset="-122"/>
                <a:cs typeface="Times New Roman" panose="02020603050405020304" pitchFamily="18" charset="0"/>
              </a:rPr>
              <a:t>2. </a:t>
            </a:r>
            <a:r>
              <a:rPr lang="zh-CN" altLang="en-US" sz="2600" b="1" dirty="0" smtClean="0">
                <a:latin typeface="黑体" panose="02010609060101010101" pitchFamily="49" charset="-122"/>
                <a:ea typeface="黑体" panose="02010609060101010101" pitchFamily="49" charset="-122"/>
                <a:cs typeface="Times New Roman" panose="02020603050405020304" pitchFamily="18" charset="0"/>
              </a:rPr>
              <a:t>基于</a:t>
            </a:r>
            <a:r>
              <a:rPr lang="en-US" altLang="zh-CN" sz="2600" b="1" dirty="0" smtClean="0">
                <a:latin typeface="黑体" panose="02010609060101010101" pitchFamily="49" charset="-122"/>
                <a:ea typeface="黑体" panose="02010609060101010101" pitchFamily="49" charset="-122"/>
                <a:cs typeface="Times New Roman" panose="02020603050405020304" pitchFamily="18" charset="0"/>
              </a:rPr>
              <a:t>DNA</a:t>
            </a:r>
            <a:r>
              <a:rPr lang="zh-CN" altLang="en-US" sz="2600" b="1" dirty="0" smtClean="0">
                <a:latin typeface="黑体" panose="02010609060101010101" pitchFamily="49" charset="-122"/>
                <a:ea typeface="黑体" panose="02010609060101010101" pitchFamily="49" charset="-122"/>
                <a:cs typeface="Times New Roman" panose="02020603050405020304" pitchFamily="18" charset="0"/>
              </a:rPr>
              <a:t>甲基化位点的泛癌预测能力</a:t>
            </a:r>
            <a:endParaRPr lang="zh-CN" altLang="en-US" sz="26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9" name="Text Box 15"/>
          <p:cNvSpPr txBox="1">
            <a:spLocks noChangeArrowheads="1"/>
          </p:cNvSpPr>
          <p:nvPr/>
        </p:nvSpPr>
        <p:spPr bwMode="auto">
          <a:xfrm>
            <a:off x="0" y="6482853"/>
            <a:ext cx="3902351" cy="307777"/>
          </a:xfrm>
          <a:prstGeom prst="rect">
            <a:avLst/>
          </a:prstGeom>
          <a:noFill/>
          <a:ln w="9525" algn="ctr">
            <a:noFill/>
            <a:miter lim="800000"/>
            <a:headEnd/>
            <a:tailEnd/>
          </a:ln>
          <a:effectLst/>
        </p:spPr>
        <p:txBody>
          <a:bodyPr wrap="square">
            <a:spAutoFit/>
          </a:bodyPr>
          <a:lstStyle/>
          <a:p>
            <a:r>
              <a:rPr lang="en-US" altLang="zh-CN" sz="1400" b="1" dirty="0">
                <a:latin typeface="黑体" panose="02010609060101010101" pitchFamily="49" charset="-122"/>
                <a:ea typeface="黑体" panose="02010609060101010101" pitchFamily="49" charset="-122"/>
                <a:cs typeface="Times New Roman" panose="02020603050405020304" pitchFamily="18" charset="0"/>
              </a:rPr>
              <a:t>DNA</a:t>
            </a:r>
            <a:r>
              <a:rPr lang="zh-CN" altLang="zh-CN" sz="1400" b="1" dirty="0">
                <a:latin typeface="黑体" panose="02010609060101010101" pitchFamily="49" charset="-122"/>
                <a:ea typeface="黑体" panose="02010609060101010101" pitchFamily="49" charset="-122"/>
                <a:cs typeface="Times New Roman" panose="02020603050405020304" pitchFamily="18" charset="0"/>
              </a:rPr>
              <a:t>甲基化标记物在肺癌诊断中的机遇和挑战</a:t>
            </a:r>
            <a:endParaRPr lang="zh-CN" altLang="en-US" sz="14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4"/>
          <p:cNvSpPr txBox="1"/>
          <p:nvPr/>
        </p:nvSpPr>
        <p:spPr>
          <a:xfrm>
            <a:off x="579393" y="3590604"/>
            <a:ext cx="4883534" cy="523220"/>
          </a:xfrm>
          <a:prstGeom prst="rect">
            <a:avLst/>
          </a:prstGeom>
          <a:noFill/>
        </p:spPr>
        <p:txBody>
          <a:bodyPr wrap="square" rtlCol="0">
            <a:spAutoFit/>
          </a:bodyPr>
          <a:lstStyle/>
          <a:p>
            <a:r>
              <a:rPr lang="zh-CN" altLang="en-US" sz="2800" b="1" dirty="0" smtClean="0">
                <a:solidFill>
                  <a:srgbClr val="FFFF00"/>
                </a:solidFill>
                <a:latin typeface="黑体" panose="02010609060101010101" pitchFamily="49" charset="-122"/>
                <a:ea typeface="黑体" panose="02010609060101010101" pitchFamily="49" charset="-122"/>
                <a:cs typeface="Times New Roman" panose="02020603050405020304" pitchFamily="18" charset="0"/>
              </a:rPr>
              <a:t>研究策略</a:t>
            </a:r>
            <a:endParaRPr lang="zh-CN" altLang="en-US" sz="2800" b="1" dirty="0">
              <a:solidFill>
                <a:srgbClr val="FFFF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 name="文本框 5"/>
          <p:cNvSpPr txBox="1"/>
          <p:nvPr/>
        </p:nvSpPr>
        <p:spPr>
          <a:xfrm>
            <a:off x="439025" y="4302950"/>
            <a:ext cx="7622167" cy="954107"/>
          </a:xfrm>
          <a:prstGeom prst="rect">
            <a:avLst/>
          </a:prstGeom>
          <a:noFill/>
        </p:spPr>
        <p:txBody>
          <a:bodyPr wrap="square" rtlCol="0">
            <a:spAutoFit/>
          </a:bodyPr>
          <a:lstStyle/>
          <a:p>
            <a:pPr algn="ctr"/>
            <a:r>
              <a:rPr lang="zh-CN" altLang="en-US" sz="2800" b="1" dirty="0" smtClean="0">
                <a:latin typeface="黑体" panose="02010609060101010101" pitchFamily="49" charset="-122"/>
                <a:ea typeface="黑体" panose="02010609060101010101" pitchFamily="49" charset="-122"/>
                <a:cs typeface="Times New Roman" panose="02020603050405020304" pitchFamily="18" charset="0"/>
              </a:rPr>
              <a:t>对</a:t>
            </a:r>
            <a:r>
              <a:rPr lang="en-US" altLang="zh-CN" sz="2800" b="1" dirty="0" smtClean="0">
                <a:latin typeface="黑体" panose="02010609060101010101" pitchFamily="49" charset="-122"/>
                <a:ea typeface="黑体" panose="02010609060101010101" pitchFamily="49" charset="-122"/>
                <a:cs typeface="Times New Roman" panose="02020603050405020304" pitchFamily="18" charset="0"/>
              </a:rPr>
              <a:t>TCGA</a:t>
            </a:r>
            <a:r>
              <a:rPr lang="zh-CN" altLang="en-US" sz="2800" b="1" dirty="0" smtClean="0">
                <a:latin typeface="黑体" panose="02010609060101010101" pitchFamily="49" charset="-122"/>
                <a:ea typeface="黑体" panose="02010609060101010101" pitchFamily="49" charset="-122"/>
                <a:cs typeface="Times New Roman" panose="02020603050405020304" pitchFamily="18" charset="0"/>
              </a:rPr>
              <a:t>数据库中的</a:t>
            </a:r>
            <a:r>
              <a:rPr lang="en-US" altLang="zh-CN" sz="2800" b="1" dirty="0" smtClean="0">
                <a:latin typeface="黑体" panose="02010609060101010101" pitchFamily="49" charset="-122"/>
                <a:ea typeface="黑体" panose="02010609060101010101" pitchFamily="49" charset="-122"/>
                <a:cs typeface="Times New Roman" panose="02020603050405020304" pitchFamily="18" charset="0"/>
              </a:rPr>
              <a:t>11</a:t>
            </a:r>
            <a:r>
              <a:rPr lang="zh-CN" altLang="en-US" sz="2800" b="1" dirty="0" smtClean="0">
                <a:latin typeface="黑体" panose="02010609060101010101" pitchFamily="49" charset="-122"/>
                <a:ea typeface="黑体" panose="02010609060101010101" pitchFamily="49" charset="-122"/>
                <a:cs typeface="Times New Roman" panose="02020603050405020304" pitchFamily="18" charset="0"/>
              </a:rPr>
              <a:t>种</a:t>
            </a:r>
            <a:r>
              <a:rPr lang="en-US" altLang="zh-CN" sz="2800" b="1" dirty="0">
                <a:latin typeface="黑体" panose="02010609060101010101" pitchFamily="49" charset="-122"/>
                <a:ea typeface="黑体" panose="02010609060101010101" pitchFamily="49" charset="-122"/>
                <a:cs typeface="Times New Roman" panose="02020603050405020304" pitchFamily="18" charset="0"/>
              </a:rPr>
              <a:t>/</a:t>
            </a:r>
            <a:r>
              <a:rPr lang="zh-CN" altLang="en-US" sz="2800" b="1" dirty="0" smtClean="0">
                <a:latin typeface="黑体" panose="02010609060101010101" pitchFamily="49" charset="-122"/>
                <a:ea typeface="黑体" panose="02010609060101010101" pitchFamily="49" charset="-122"/>
                <a:cs typeface="Times New Roman" panose="02020603050405020304" pitchFamily="18" charset="0"/>
              </a:rPr>
              <a:t>亚型肿瘤的全基因组</a:t>
            </a:r>
            <a:endParaRPr lang="en-US" altLang="zh-CN" sz="2800" b="1" dirty="0" smtClean="0">
              <a:latin typeface="黑体" panose="02010609060101010101" pitchFamily="49" charset="-122"/>
              <a:ea typeface="黑体" panose="02010609060101010101" pitchFamily="49" charset="-122"/>
              <a:cs typeface="Times New Roman" panose="02020603050405020304" pitchFamily="18" charset="0"/>
            </a:endParaRPr>
          </a:p>
          <a:p>
            <a:pPr algn="ctr"/>
            <a:r>
              <a:rPr lang="zh-CN" altLang="en-US" sz="2800" b="1" dirty="0" smtClean="0">
                <a:latin typeface="黑体" panose="02010609060101010101" pitchFamily="49" charset="-122"/>
                <a:ea typeface="黑体" panose="02010609060101010101" pitchFamily="49" charset="-122"/>
                <a:cs typeface="Times New Roman" panose="02020603050405020304" pitchFamily="18" charset="0"/>
              </a:rPr>
              <a:t>甲基化数据进行数据挖掘</a:t>
            </a:r>
            <a:endParaRPr lang="zh-CN" altLang="en-US" sz="2800" b="1"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451211709"/>
      </p:ext>
    </p:extLst>
  </p:cSld>
  <p:clrMapOvr>
    <a:masterClrMapping/>
  </p:clrMapOvr>
  <p:transition advTm="23797"/>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latin typeface="黑体" panose="02010609060101010101" pitchFamily="49" charset="-122"/>
                <a:ea typeface="黑体" panose="02010609060101010101" pitchFamily="49" charset="-122"/>
              </a:rPr>
              <a:t>复旦大学博士学位论文答辩</a:t>
            </a:r>
            <a:endParaRPr lang="zh-CN" altLang="en-US" b="1" dirty="0">
              <a:solidFill>
                <a:srgbClr val="FFFFFF"/>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latin typeface="黑体" panose="02010609060101010101" pitchFamily="49" charset="-122"/>
                <a:ea typeface="黑体" panose="02010609060101010101" pitchFamily="49" charset="-122"/>
              </a:rPr>
              <a:pPr>
                <a:defRPr/>
              </a:pPr>
              <a:t>36</a:t>
            </a:fld>
            <a:endParaRPr lang="zh-CN" altLang="en-US" b="1" dirty="0">
              <a:solidFill>
                <a:srgbClr val="FFFFFF"/>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6914"/>
          <a:stretch/>
        </p:blipFill>
        <p:spPr>
          <a:xfrm>
            <a:off x="108779" y="1050676"/>
            <a:ext cx="5908258" cy="2753113"/>
          </a:xfrm>
          <a:prstGeom prst="rect">
            <a:avLst/>
          </a:prstGeom>
        </p:spPr>
      </p:pic>
      <p:sp>
        <p:nvSpPr>
          <p:cNvPr id="6" name="文本框 5"/>
          <p:cNvSpPr txBox="1"/>
          <p:nvPr/>
        </p:nvSpPr>
        <p:spPr>
          <a:xfrm>
            <a:off x="42329" y="85830"/>
            <a:ext cx="1980029" cy="523220"/>
          </a:xfrm>
          <a:prstGeom prst="rect">
            <a:avLst/>
          </a:prstGeom>
          <a:noFill/>
        </p:spPr>
        <p:txBody>
          <a:bodyPr wrap="none" rtlCol="0">
            <a:spAutoFit/>
          </a:bodyPr>
          <a:lstStyle/>
          <a:p>
            <a:r>
              <a:rPr lang="zh-CN" altLang="en-US" sz="2800" b="1" dirty="0">
                <a:latin typeface="黑体" panose="02010609060101010101" pitchFamily="49" charset="-122"/>
                <a:ea typeface="黑体" panose="02010609060101010101" pitchFamily="49" charset="-122"/>
              </a:rPr>
              <a:t>样本和数据</a:t>
            </a:r>
          </a:p>
        </p:txBody>
      </p:sp>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5288" t="7640" r="6354" b="21105"/>
          <a:stretch/>
        </p:blipFill>
        <p:spPr>
          <a:xfrm>
            <a:off x="2929351" y="1050676"/>
            <a:ext cx="6153689" cy="2746490"/>
          </a:xfrm>
          <a:prstGeom prst="rect">
            <a:avLst/>
          </a:prstGeom>
          <a:ln w="19050" cap="sq" cmpd="thickThin">
            <a:solidFill>
              <a:srgbClr val="FF0000"/>
            </a:solidFill>
            <a:prstDash val="dashDot"/>
            <a:miter lim="800000"/>
          </a:ln>
          <a:effectLst>
            <a:innerShdw blurRad="76200">
              <a:srgbClr val="000000"/>
            </a:innerShdw>
          </a:effectLst>
        </p:spPr>
      </p:pic>
      <mc:AlternateContent xmlns:mc="http://schemas.openxmlformats.org/markup-compatibility/2006" xmlns:a14="http://schemas.microsoft.com/office/drawing/2010/main">
        <mc:Choice Requires="a14">
          <p:sp>
            <p:nvSpPr>
              <p:cNvPr id="10" name="矩形 9"/>
              <p:cNvSpPr/>
              <p:nvPr/>
            </p:nvSpPr>
            <p:spPr>
              <a:xfrm>
                <a:off x="1380527" y="3951718"/>
                <a:ext cx="5464958" cy="400110"/>
              </a:xfrm>
              <a:prstGeom prst="rect">
                <a:avLst/>
              </a:prstGeom>
            </p:spPr>
            <p:txBody>
              <a:bodyPr wrap="none">
                <a:spAutoFit/>
              </a:bodyPr>
              <a:lstStyle/>
              <a:p>
                <a:r>
                  <a:rPr lang="zh-CN" altLang="en-US" sz="2000" b="1" kern="0" dirty="0" smtClean="0">
                    <a:solidFill>
                      <a:schemeClr val="tx1"/>
                    </a:solidFill>
                    <a:latin typeface="黑体" panose="02010609060101010101" pitchFamily="49" charset="-122"/>
                    <a:ea typeface="黑体" panose="02010609060101010101" pitchFamily="49" charset="-122"/>
                  </a:rPr>
                  <a:t>数据矩阵：</a:t>
                </a:r>
                <a:r>
                  <a:rPr lang="en-US" altLang="zh-CN" sz="2000" b="1" kern="0" dirty="0">
                    <a:solidFill>
                      <a:schemeClr val="tx1"/>
                    </a:solidFill>
                    <a:latin typeface="黑体" panose="02010609060101010101" pitchFamily="49" charset="-122"/>
                    <a:ea typeface="黑体" panose="02010609060101010101" pitchFamily="49" charset="-122"/>
                  </a:rPr>
                  <a:t>349,049</a:t>
                </a:r>
                <a:r>
                  <a:rPr lang="zh-CN" altLang="zh-CN" sz="2000" b="1" kern="0" dirty="0">
                    <a:solidFill>
                      <a:schemeClr val="tx1"/>
                    </a:solidFill>
                    <a:latin typeface="黑体" panose="02010609060101010101" pitchFamily="49" charset="-122"/>
                    <a:ea typeface="黑体" panose="02010609060101010101" pitchFamily="49" charset="-122"/>
                    <a:cs typeface="Times New Roman" panose="02020603050405020304" pitchFamily="18" charset="0"/>
                  </a:rPr>
                  <a:t>（变量）</a:t>
                </a:r>
                <a14:m>
                  <m:oMath xmlns:m="http://schemas.openxmlformats.org/officeDocument/2006/math">
                    <m:r>
                      <a:rPr lang="en-US" altLang="zh-CN" sz="2000" b="1" kern="0">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oMath>
                </a14:m>
                <a:r>
                  <a:rPr lang="en-US" altLang="zh-CN" sz="2000" b="1" kern="0" dirty="0">
                    <a:solidFill>
                      <a:schemeClr val="tx1"/>
                    </a:solidFill>
                    <a:latin typeface="黑体" panose="02010609060101010101" pitchFamily="49" charset="-122"/>
                    <a:ea typeface="黑体" panose="02010609060101010101" pitchFamily="49" charset="-122"/>
                  </a:rPr>
                  <a:t>1278</a:t>
                </a:r>
                <a:r>
                  <a:rPr lang="zh-CN" altLang="zh-CN" sz="2000" b="1" kern="0" dirty="0">
                    <a:solidFill>
                      <a:schemeClr val="tx1"/>
                    </a:solidFill>
                    <a:latin typeface="黑体" panose="02010609060101010101" pitchFamily="49" charset="-122"/>
                    <a:ea typeface="黑体" panose="02010609060101010101" pitchFamily="49" charset="-122"/>
                    <a:cs typeface="Times New Roman" panose="02020603050405020304" pitchFamily="18" charset="0"/>
                  </a:rPr>
                  <a:t>（样本量）</a:t>
                </a:r>
                <a:endParaRPr lang="zh-CN" altLang="en-US" sz="2000" b="1" dirty="0">
                  <a:solidFill>
                    <a:schemeClr val="tx1"/>
                  </a:solidFill>
                  <a:latin typeface="黑体" panose="02010609060101010101" pitchFamily="49" charset="-122"/>
                  <a:ea typeface="黑体" panose="02010609060101010101" pitchFamily="49"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1380527" y="3951718"/>
                <a:ext cx="5464958" cy="400110"/>
              </a:xfrm>
              <a:prstGeom prst="rect">
                <a:avLst/>
              </a:prstGeom>
              <a:blipFill rotWithShape="0">
                <a:blip r:embed="rId5"/>
                <a:stretch>
                  <a:fillRect l="-1115" t="-10606" r="-223" b="-22727"/>
                </a:stretch>
              </a:blipFill>
            </p:spPr>
            <p:txBody>
              <a:bodyPr/>
              <a:lstStyle/>
              <a:p>
                <a:r>
                  <a:rPr lang="zh-CN" altLang="en-US">
                    <a:noFill/>
                  </a:rPr>
                  <a:t> </a:t>
                </a:r>
              </a:p>
            </p:txBody>
          </p:sp>
        </mc:Fallback>
      </mc:AlternateContent>
      <p:sp>
        <p:nvSpPr>
          <p:cNvPr id="8" name="矩形 7"/>
          <p:cNvSpPr/>
          <p:nvPr/>
        </p:nvSpPr>
        <p:spPr>
          <a:xfrm>
            <a:off x="4803414" y="2081378"/>
            <a:ext cx="806631" cy="461665"/>
          </a:xfrm>
          <a:prstGeom prst="rect">
            <a:avLst/>
          </a:prstGeom>
        </p:spPr>
        <p:txBody>
          <a:bodyPr wrap="none">
            <a:spAutoFit/>
          </a:bodyPr>
          <a:lstStyle/>
          <a:p>
            <a:r>
              <a:rPr lang="en-US" altLang="zh-CN" sz="2400" b="1" kern="0" dirty="0">
                <a:solidFill>
                  <a:srgbClr val="FF0000"/>
                </a:solidFill>
                <a:latin typeface="黑体" panose="02010609060101010101" pitchFamily="49" charset="-122"/>
                <a:ea typeface="黑体" panose="02010609060101010101" pitchFamily="49" charset="-122"/>
              </a:rPr>
              <a:t>0.1%</a:t>
            </a:r>
            <a:endParaRPr lang="zh-CN" altLang="en-US" sz="2400" b="1" dirty="0">
              <a:solidFill>
                <a:srgbClr val="FF0000"/>
              </a:solidFill>
              <a:latin typeface="黑体" panose="02010609060101010101" pitchFamily="49" charset="-122"/>
              <a:ea typeface="黑体" panose="02010609060101010101" pitchFamily="49" charset="-122"/>
            </a:endParaRPr>
          </a:p>
        </p:txBody>
      </p:sp>
      <p:sp>
        <p:nvSpPr>
          <p:cNvPr id="13" name="矩形 12"/>
          <p:cNvSpPr/>
          <p:nvPr/>
        </p:nvSpPr>
        <p:spPr>
          <a:xfrm>
            <a:off x="3191158" y="1738046"/>
            <a:ext cx="1584088" cy="461665"/>
          </a:xfrm>
          <a:prstGeom prst="rect">
            <a:avLst/>
          </a:prstGeom>
        </p:spPr>
        <p:txBody>
          <a:bodyPr wrap="none">
            <a:spAutoFit/>
          </a:bodyPr>
          <a:lstStyle/>
          <a:p>
            <a:r>
              <a:rPr lang="en-US" altLang="zh-CN" sz="2400" b="1" kern="0" dirty="0" smtClean="0">
                <a:solidFill>
                  <a:srgbClr val="FF0000"/>
                </a:solidFill>
                <a:latin typeface="黑体" panose="02010609060101010101" pitchFamily="49" charset="-122"/>
                <a:ea typeface="黑体" panose="02010609060101010101" pitchFamily="49" charset="-122"/>
              </a:rPr>
              <a:t>|</a:t>
            </a:r>
            <a:r>
              <a:rPr lang="en-US" altLang="zh-CN" sz="2400" b="1" kern="0" dirty="0">
                <a:solidFill>
                  <a:srgbClr val="FF0000"/>
                </a:solidFill>
                <a:latin typeface="黑体" panose="02010609060101010101" pitchFamily="49" charset="-122"/>
                <a:ea typeface="黑体" panose="02010609060101010101" pitchFamily="49" charset="-122"/>
              </a:rPr>
              <a:t>rho|&gt;0.5</a:t>
            </a:r>
            <a:endParaRPr lang="zh-CN" altLang="en-US" sz="2400" b="1" dirty="0">
              <a:solidFill>
                <a:srgbClr val="FF0000"/>
              </a:solidFill>
              <a:latin typeface="黑体" panose="02010609060101010101" pitchFamily="49" charset="-122"/>
              <a:ea typeface="黑体" panose="02010609060101010101" pitchFamily="49" charset="-122"/>
            </a:endParaRPr>
          </a:p>
        </p:txBody>
      </p:sp>
      <p:sp>
        <p:nvSpPr>
          <p:cNvPr id="14" name="矩形 13"/>
          <p:cNvSpPr/>
          <p:nvPr/>
        </p:nvSpPr>
        <p:spPr>
          <a:xfrm>
            <a:off x="2173211" y="4891201"/>
            <a:ext cx="3775393" cy="523220"/>
          </a:xfrm>
          <a:prstGeom prst="rect">
            <a:avLst/>
          </a:prstGeom>
          <a:noFill/>
          <a:ln>
            <a:noFill/>
          </a:ln>
        </p:spPr>
        <p:txBody>
          <a:bodyPr wrap="none">
            <a:spAutoFit/>
          </a:bodyPr>
          <a:lstStyle/>
          <a:p>
            <a:r>
              <a:rPr lang="zh-CN" altLang="en-US" sz="2800" b="1" dirty="0" smtClean="0">
                <a:latin typeface="黑体" panose="02010609060101010101" pitchFamily="49" charset="-122"/>
                <a:ea typeface="黑体" panose="02010609060101010101" pitchFamily="49" charset="-122"/>
              </a:rPr>
              <a:t>探针之间的相关性较低</a:t>
            </a:r>
            <a:endParaRPr lang="zh-CN" altLang="en-US" sz="2800" b="1" dirty="0">
              <a:latin typeface="黑体" panose="02010609060101010101" pitchFamily="49" charset="-122"/>
              <a:ea typeface="黑体" panose="02010609060101010101" pitchFamily="49" charset="-122"/>
            </a:endParaRPr>
          </a:p>
        </p:txBody>
      </p:sp>
      <p:sp>
        <p:nvSpPr>
          <p:cNvPr id="15" name="矩形 14"/>
          <p:cNvSpPr/>
          <p:nvPr/>
        </p:nvSpPr>
        <p:spPr>
          <a:xfrm>
            <a:off x="330891" y="5485506"/>
            <a:ext cx="8414483" cy="461665"/>
          </a:xfrm>
          <a:prstGeom prst="rect">
            <a:avLst/>
          </a:prstGeom>
          <a:noFill/>
          <a:ln>
            <a:noFill/>
          </a:ln>
        </p:spPr>
        <p:txBody>
          <a:bodyPr wrap="none">
            <a:spAutoFit/>
          </a:bodyPr>
          <a:lstStyle/>
          <a:p>
            <a:r>
              <a:rPr lang="en-US" altLang="zh-CN" sz="2400" b="1" dirty="0" smtClean="0">
                <a:latin typeface="黑体" panose="02010609060101010101" pitchFamily="49" charset="-122"/>
                <a:ea typeface="黑体" panose="02010609060101010101" pitchFamily="49" charset="-122"/>
              </a:rPr>
              <a:t>HM450K</a:t>
            </a:r>
            <a:r>
              <a:rPr lang="zh-CN" altLang="zh-CN" sz="2400" b="1" dirty="0" smtClean="0">
                <a:latin typeface="黑体" panose="02010609060101010101" pitchFamily="49" charset="-122"/>
                <a:ea typeface="黑体" panose="02010609060101010101" pitchFamily="49" charset="-122"/>
              </a:rPr>
              <a:t>芯片</a:t>
            </a:r>
            <a:r>
              <a:rPr lang="zh-CN" altLang="en-US" sz="2400" b="1" dirty="0" smtClean="0">
                <a:latin typeface="黑体" panose="02010609060101010101" pitchFamily="49" charset="-122"/>
                <a:ea typeface="黑体" panose="02010609060101010101" pitchFamily="49" charset="-122"/>
              </a:rPr>
              <a:t>整体水平甲基化位点在肿瘤和癌旁中无明显差异</a:t>
            </a:r>
            <a:endParaRPr lang="zh-CN" altLang="en-US" sz="2400" b="1" dirty="0">
              <a:latin typeface="黑体" panose="02010609060101010101" pitchFamily="49" charset="-122"/>
              <a:ea typeface="黑体" panose="02010609060101010101" pitchFamily="49" charset="-122"/>
            </a:endParaRPr>
          </a:p>
        </p:txBody>
      </p:sp>
      <p:sp>
        <p:nvSpPr>
          <p:cNvPr id="16" name="文本框 15"/>
          <p:cNvSpPr txBox="1"/>
          <p:nvPr/>
        </p:nvSpPr>
        <p:spPr>
          <a:xfrm>
            <a:off x="7245207" y="2135705"/>
            <a:ext cx="1338828" cy="369332"/>
          </a:xfrm>
          <a:prstGeom prst="rect">
            <a:avLst/>
          </a:prstGeom>
          <a:noFill/>
        </p:spPr>
        <p:txBody>
          <a:bodyPr wrap="none" rtlCol="0">
            <a:spAutoFit/>
          </a:bodyPr>
          <a:lstStyle/>
          <a:p>
            <a:r>
              <a:rPr lang="zh-CN" altLang="en-US" b="1" dirty="0" smtClean="0">
                <a:solidFill>
                  <a:srgbClr val="FF0000"/>
                </a:solidFill>
                <a:latin typeface="黑体" panose="02010609060101010101" pitchFamily="49" charset="-122"/>
                <a:ea typeface="黑体" panose="02010609060101010101" pitchFamily="49" charset="-122"/>
              </a:rPr>
              <a:t>无显著差异</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18" name="矩形 17"/>
          <p:cNvSpPr/>
          <p:nvPr/>
        </p:nvSpPr>
        <p:spPr>
          <a:xfrm>
            <a:off x="147462" y="653534"/>
            <a:ext cx="2978701"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rPr>
              <a:t>泛</a:t>
            </a:r>
            <a:r>
              <a:rPr lang="zh-CN" altLang="en-US" b="1" dirty="0" smtClean="0">
                <a:latin typeface="黑体" panose="02010609060101010101" pitchFamily="49" charset="-122"/>
                <a:ea typeface="黑体" panose="02010609060101010101" pitchFamily="49" charset="-122"/>
              </a:rPr>
              <a:t>癌样本的</a:t>
            </a:r>
            <a:r>
              <a:rPr lang="en-US" altLang="zh-CN" b="1" dirty="0" smtClean="0">
                <a:latin typeface="黑体" panose="02010609060101010101" pitchFamily="49" charset="-122"/>
                <a:ea typeface="黑体" panose="02010609060101010101" pitchFamily="49" charset="-122"/>
              </a:rPr>
              <a:t>HM450K</a:t>
            </a:r>
            <a:r>
              <a:rPr lang="zh-CN" altLang="zh-CN" b="1" dirty="0" smtClean="0">
                <a:latin typeface="黑体" panose="02010609060101010101" pitchFamily="49" charset="-122"/>
                <a:ea typeface="黑体" panose="02010609060101010101" pitchFamily="49" charset="-122"/>
              </a:rPr>
              <a:t>芯片</a:t>
            </a:r>
            <a:r>
              <a:rPr lang="zh-CN" altLang="en-US" b="1" dirty="0" smtClean="0">
                <a:latin typeface="黑体" panose="02010609060101010101" pitchFamily="49" charset="-122"/>
                <a:ea typeface="黑体" panose="02010609060101010101" pitchFamily="49" charset="-122"/>
              </a:rPr>
              <a:t>数量</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47576" y="6477789"/>
            <a:ext cx="3416320" cy="307777"/>
          </a:xfrm>
          <a:prstGeom prst="rect">
            <a:avLst/>
          </a:prstGeom>
        </p:spPr>
        <p:txBody>
          <a:bodyPr wrap="none">
            <a:spAutoFit/>
          </a:bodyPr>
          <a:lstStyle/>
          <a:p>
            <a:r>
              <a:rPr lang="zh-CN" altLang="en-US" sz="1400" b="1" dirty="0">
                <a:latin typeface="黑体" panose="02010609060101010101" pitchFamily="49" charset="-122"/>
                <a:ea typeface="黑体" panose="02010609060101010101" pitchFamily="49" charset="-122"/>
              </a:rPr>
              <a:t>全基因组甲基化图谱揭示泛癌甲基化特征</a:t>
            </a:r>
          </a:p>
        </p:txBody>
      </p:sp>
    </p:spTree>
    <p:extLst>
      <p:ext uri="{BB962C8B-B14F-4D97-AF65-F5344CB8AC3E}">
        <p14:creationId xmlns:p14="http://schemas.microsoft.com/office/powerpoint/2010/main" val="3555024794"/>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5" grpId="0"/>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latin typeface="黑体" panose="02010609060101010101" pitchFamily="49" charset="-122"/>
                <a:ea typeface="黑体" panose="02010609060101010101" pitchFamily="49" charset="-122"/>
              </a:rPr>
              <a:t>复旦大学博士学位论文答辩</a:t>
            </a:r>
            <a:endParaRPr lang="zh-CN" altLang="en-US" b="1" dirty="0">
              <a:solidFill>
                <a:srgbClr val="FFFFFF"/>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latin typeface="黑体" panose="02010609060101010101" pitchFamily="49" charset="-122"/>
                <a:ea typeface="黑体" panose="02010609060101010101" pitchFamily="49" charset="-122"/>
              </a:rPr>
              <a:pPr>
                <a:defRPr/>
              </a:pPr>
              <a:t>37</a:t>
            </a:fld>
            <a:endParaRPr lang="zh-CN" altLang="en-US" b="1" dirty="0">
              <a:solidFill>
                <a:srgbClr val="FFFFFF"/>
              </a:solidFill>
              <a:latin typeface="黑体" panose="02010609060101010101" pitchFamily="49" charset="-122"/>
              <a:ea typeface="黑体" panose="02010609060101010101" pitchFamily="49" charset="-122"/>
            </a:endParaRPr>
          </a:p>
        </p:txBody>
      </p:sp>
      <p:pic>
        <p:nvPicPr>
          <p:cNvPr id="22" name="Picture 4" descr="C:\Users\Shicheng Guo\AppData\Roaming\Tencent\Users\562814626\QQ\WinTemp\RichOle\ZWKLL``)WBU2~SO}]0C0KOU.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4497" y="793498"/>
            <a:ext cx="2465625" cy="241088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5" descr="C:\Users\Shicheng Guo\AppData\Roaming\Tencent\Users\562814626\QQ\WinTemp\RichOle\8VM)XCXOAJBAZ4YDWTA@}}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4597" y="793498"/>
            <a:ext cx="2470069" cy="240230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44590" y="2648926"/>
            <a:ext cx="526324" cy="623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TextBox 11"/>
          <p:cNvSpPr txBox="1"/>
          <p:nvPr/>
        </p:nvSpPr>
        <p:spPr>
          <a:xfrm>
            <a:off x="2415092" y="3472651"/>
            <a:ext cx="1127232" cy="253916"/>
          </a:xfrm>
          <a:prstGeom prst="rect">
            <a:avLst/>
          </a:prstGeom>
          <a:noFill/>
        </p:spPr>
        <p:txBody>
          <a:bodyPr wrap="none" rtlCol="0">
            <a:spAutoFit/>
          </a:bodyPr>
          <a:lstStyle/>
          <a:p>
            <a:r>
              <a:rPr lang="en-US" altLang="zh-CN" sz="1050" b="1" dirty="0">
                <a:latin typeface="黑体" panose="02010609060101010101" pitchFamily="49" charset="-122"/>
                <a:ea typeface="黑体" panose="02010609060101010101" pitchFamily="49" charset="-122"/>
              </a:rPr>
              <a:t>Cancer samples</a:t>
            </a:r>
            <a:endParaRPr lang="zh-CN" altLang="en-US" sz="1050" b="1" dirty="0">
              <a:latin typeface="黑体" panose="02010609060101010101" pitchFamily="49" charset="-122"/>
              <a:ea typeface="黑体" panose="02010609060101010101" pitchFamily="49" charset="-122"/>
            </a:endParaRPr>
          </a:p>
        </p:txBody>
      </p:sp>
      <p:sp>
        <p:nvSpPr>
          <p:cNvPr id="28" name="TextBox 12"/>
          <p:cNvSpPr txBox="1"/>
          <p:nvPr/>
        </p:nvSpPr>
        <p:spPr>
          <a:xfrm>
            <a:off x="4964637" y="3426840"/>
            <a:ext cx="1127232" cy="253916"/>
          </a:xfrm>
          <a:prstGeom prst="rect">
            <a:avLst/>
          </a:prstGeom>
          <a:noFill/>
        </p:spPr>
        <p:txBody>
          <a:bodyPr wrap="none" rtlCol="0">
            <a:spAutoFit/>
          </a:bodyPr>
          <a:lstStyle/>
          <a:p>
            <a:r>
              <a:rPr lang="en-US" altLang="zh-CN" sz="1050" b="1" dirty="0">
                <a:latin typeface="黑体" panose="02010609060101010101" pitchFamily="49" charset="-122"/>
                <a:ea typeface="黑体" panose="02010609060101010101" pitchFamily="49" charset="-122"/>
              </a:rPr>
              <a:t>Normal samples</a:t>
            </a:r>
            <a:endParaRPr lang="zh-CN" altLang="en-US" sz="1050" b="1" dirty="0">
              <a:latin typeface="黑体" panose="02010609060101010101" pitchFamily="49" charset="-122"/>
              <a:ea typeface="黑体" panose="02010609060101010101" pitchFamily="49" charset="-122"/>
            </a:endParaRPr>
          </a:p>
        </p:txBody>
      </p:sp>
      <p:pic>
        <p:nvPicPr>
          <p:cNvPr id="29" name="Picture 9" descr="C:\Users\Shicheng Guo\AppData\Roaming\Tencent\Users\562814626\QQ\WinTemp\RichOle\BI}[XRX0))]GAA[W220APS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84496" y="3240359"/>
            <a:ext cx="5085619" cy="71983"/>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14"/>
          <p:cNvSpPr txBox="1"/>
          <p:nvPr/>
        </p:nvSpPr>
        <p:spPr>
          <a:xfrm>
            <a:off x="1792841" y="3279435"/>
            <a:ext cx="5654561" cy="196208"/>
          </a:xfrm>
          <a:prstGeom prst="rect">
            <a:avLst/>
          </a:prstGeom>
          <a:noFill/>
        </p:spPr>
        <p:txBody>
          <a:bodyPr wrap="square" rtlCol="0">
            <a:spAutoFit/>
          </a:bodyPr>
          <a:lstStyle/>
          <a:p>
            <a:r>
              <a:rPr lang="en-US" altLang="zh-CN" sz="675" b="1" dirty="0">
                <a:latin typeface="黑体" panose="02010609060101010101" pitchFamily="49" charset="-122"/>
                <a:ea typeface="黑体" panose="02010609060101010101" pitchFamily="49" charset="-122"/>
              </a:rPr>
              <a:t>LUAD </a:t>
            </a:r>
            <a:r>
              <a:rPr lang="en-US" altLang="zh-CN" sz="675" b="1" dirty="0" smtClean="0">
                <a:latin typeface="黑体" panose="02010609060101010101" pitchFamily="49" charset="-122"/>
                <a:ea typeface="黑体" panose="02010609060101010101" pitchFamily="49" charset="-122"/>
              </a:rPr>
              <a:t> UCEC   COAD   LUSC    </a:t>
            </a:r>
            <a:r>
              <a:rPr lang="en-US" altLang="zh-CN" sz="675" b="1" dirty="0">
                <a:latin typeface="黑体" panose="02010609060101010101" pitchFamily="49" charset="-122"/>
                <a:ea typeface="黑体" panose="02010609060101010101" pitchFamily="49" charset="-122"/>
              </a:rPr>
              <a:t>KIRP </a:t>
            </a:r>
            <a:r>
              <a:rPr lang="en-US" altLang="zh-CN" sz="675" b="1" dirty="0" smtClean="0">
                <a:latin typeface="黑体" panose="02010609060101010101" pitchFamily="49" charset="-122"/>
                <a:ea typeface="黑体" panose="02010609060101010101" pitchFamily="49" charset="-122"/>
              </a:rPr>
              <a:t>   LIHC    PRAD      HNSC     </a:t>
            </a:r>
            <a:r>
              <a:rPr lang="en-US" altLang="zh-CN" sz="675" b="1" dirty="0">
                <a:latin typeface="黑体" panose="02010609060101010101" pitchFamily="49" charset="-122"/>
                <a:ea typeface="黑体" panose="02010609060101010101" pitchFamily="49" charset="-122"/>
              </a:rPr>
              <a:t>THCA  </a:t>
            </a:r>
            <a:r>
              <a:rPr lang="en-US" altLang="zh-CN" sz="675" b="1" dirty="0" smtClean="0">
                <a:latin typeface="黑体" panose="02010609060101010101" pitchFamily="49" charset="-122"/>
                <a:ea typeface="黑体" panose="02010609060101010101" pitchFamily="49" charset="-122"/>
              </a:rPr>
              <a:t>         </a:t>
            </a:r>
            <a:r>
              <a:rPr lang="en-US" altLang="zh-CN" sz="675" b="1" dirty="0">
                <a:latin typeface="黑体" panose="02010609060101010101" pitchFamily="49" charset="-122"/>
                <a:ea typeface="黑体" panose="02010609060101010101" pitchFamily="49" charset="-122"/>
              </a:rPr>
              <a:t>BRCA </a:t>
            </a:r>
            <a:r>
              <a:rPr lang="en-US" altLang="zh-CN" sz="675" b="1" dirty="0" smtClean="0">
                <a:latin typeface="黑体" panose="02010609060101010101" pitchFamily="49" charset="-122"/>
                <a:ea typeface="黑体" panose="02010609060101010101" pitchFamily="49" charset="-122"/>
              </a:rPr>
              <a:t>                KIRC</a:t>
            </a:r>
            <a:endParaRPr lang="zh-CN" altLang="en-US" sz="675" b="1" dirty="0">
              <a:latin typeface="黑体" panose="02010609060101010101" pitchFamily="49" charset="-122"/>
              <a:ea typeface="黑体" panose="02010609060101010101" pitchFamily="49" charset="-122"/>
            </a:endParaRPr>
          </a:p>
        </p:txBody>
      </p:sp>
      <p:sp>
        <p:nvSpPr>
          <p:cNvPr id="31" name="TextBox 16"/>
          <p:cNvSpPr txBox="1"/>
          <p:nvPr/>
        </p:nvSpPr>
        <p:spPr>
          <a:xfrm>
            <a:off x="1267019" y="3218735"/>
            <a:ext cx="588623" cy="253916"/>
          </a:xfrm>
          <a:prstGeom prst="rect">
            <a:avLst/>
          </a:prstGeom>
          <a:noFill/>
        </p:spPr>
        <p:txBody>
          <a:bodyPr wrap="none" rtlCol="0">
            <a:spAutoFit/>
          </a:bodyPr>
          <a:lstStyle/>
          <a:p>
            <a:r>
              <a:rPr lang="en-US" altLang="zh-CN" sz="1050" b="1" dirty="0">
                <a:latin typeface="黑体" panose="02010609060101010101" pitchFamily="49" charset="-122"/>
                <a:ea typeface="黑体" panose="02010609060101010101" pitchFamily="49" charset="-122"/>
              </a:rPr>
              <a:t>legend</a:t>
            </a:r>
            <a:endParaRPr lang="zh-CN" altLang="en-US" sz="1050" b="1" dirty="0">
              <a:latin typeface="黑体" panose="02010609060101010101" pitchFamily="49" charset="-122"/>
              <a:ea typeface="黑体" panose="02010609060101010101" pitchFamily="49" charset="-122"/>
            </a:endParaRPr>
          </a:p>
        </p:txBody>
      </p:sp>
      <p:sp>
        <p:nvSpPr>
          <p:cNvPr id="32" name="文本框 31"/>
          <p:cNvSpPr txBox="1"/>
          <p:nvPr/>
        </p:nvSpPr>
        <p:spPr>
          <a:xfrm>
            <a:off x="73898" y="84439"/>
            <a:ext cx="6647974" cy="523220"/>
          </a:xfrm>
          <a:prstGeom prst="rect">
            <a:avLst/>
          </a:prstGeom>
          <a:noFill/>
        </p:spPr>
        <p:txBody>
          <a:bodyPr wrap="none" rtlCol="0">
            <a:spAutoFit/>
          </a:bodyPr>
          <a:lstStyle/>
          <a:p>
            <a:r>
              <a:rPr lang="zh-CN" altLang="en-US" sz="2800" b="1" dirty="0" smtClean="0">
                <a:latin typeface="黑体" panose="02010609060101010101" pitchFamily="49" charset="-122"/>
                <a:ea typeface="黑体" panose="02010609060101010101" pitchFamily="49" charset="-122"/>
              </a:rPr>
              <a:t>结果：相同</a:t>
            </a:r>
            <a:r>
              <a:rPr lang="zh-CN" altLang="en-US" sz="2800" b="1" dirty="0">
                <a:latin typeface="黑体" panose="02010609060101010101" pitchFamily="49" charset="-122"/>
                <a:ea typeface="黑体" panose="02010609060101010101" pitchFamily="49" charset="-122"/>
              </a:rPr>
              <a:t>类型的样本具有较高的相关性</a:t>
            </a:r>
          </a:p>
        </p:txBody>
      </p:sp>
      <p:sp>
        <p:nvSpPr>
          <p:cNvPr id="5" name="等腰三角形 4"/>
          <p:cNvSpPr/>
          <p:nvPr/>
        </p:nvSpPr>
        <p:spPr>
          <a:xfrm>
            <a:off x="2632500" y="1775274"/>
            <a:ext cx="263162" cy="172122"/>
          </a:xfrm>
          <a:prstGeom prst="triangle">
            <a:avLst/>
          </a:prstGeom>
          <a:solidFill>
            <a:schemeClr val="bg2"/>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黑体" panose="02010609060101010101" pitchFamily="49" charset="-122"/>
              <a:ea typeface="黑体" panose="02010609060101010101" pitchFamily="49" charset="-122"/>
            </a:endParaRPr>
          </a:p>
        </p:txBody>
      </p:sp>
      <p:sp>
        <p:nvSpPr>
          <p:cNvPr id="24" name="等腰三角形 23"/>
          <p:cNvSpPr/>
          <p:nvPr/>
        </p:nvSpPr>
        <p:spPr>
          <a:xfrm>
            <a:off x="2310426" y="1048258"/>
            <a:ext cx="263162" cy="172122"/>
          </a:xfrm>
          <a:prstGeom prst="triangle">
            <a:avLst/>
          </a:prstGeom>
          <a:solidFill>
            <a:schemeClr val="bg2"/>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黑体" panose="02010609060101010101" pitchFamily="49" charset="-122"/>
              <a:ea typeface="黑体" panose="02010609060101010101" pitchFamily="49" charset="-122"/>
            </a:endParaRPr>
          </a:p>
        </p:txBody>
      </p:sp>
      <p:sp>
        <p:nvSpPr>
          <p:cNvPr id="25" name="文本框 24"/>
          <p:cNvSpPr txBox="1"/>
          <p:nvPr/>
        </p:nvSpPr>
        <p:spPr>
          <a:xfrm>
            <a:off x="1511232" y="5447825"/>
            <a:ext cx="6158586" cy="978729"/>
          </a:xfrm>
          <a:prstGeom prst="rect">
            <a:avLst/>
          </a:prstGeom>
          <a:noFill/>
        </p:spPr>
        <p:txBody>
          <a:bodyPr wrap="square" rtlCol="0">
            <a:spAutoFit/>
          </a:bodyPr>
          <a:lstStyle/>
          <a:p>
            <a:pPr algn="ctr">
              <a:lnSpc>
                <a:spcPct val="120000"/>
              </a:lnSpc>
            </a:pPr>
            <a:r>
              <a:rPr lang="zh-CN" altLang="en-US" sz="2400" b="1" dirty="0" smtClean="0">
                <a:solidFill>
                  <a:srgbClr val="FFFF00"/>
                </a:solidFill>
                <a:latin typeface="黑体" panose="02010609060101010101" pitchFamily="49" charset="-122"/>
                <a:ea typeface="黑体" panose="02010609060101010101" pitchFamily="49" charset="-122"/>
                <a:cs typeface="Times New Roman" panose="02020603050405020304" pitchFamily="18" charset="0"/>
              </a:rPr>
              <a:t>肿瘤间的异质性远远高于正常组织</a:t>
            </a:r>
            <a:endParaRPr lang="en-US" altLang="zh-CN" sz="2400" b="1" dirty="0" smtClean="0">
              <a:solidFill>
                <a:srgbClr val="FFFF00"/>
              </a:solidFill>
              <a:latin typeface="黑体" panose="02010609060101010101" pitchFamily="49" charset="-122"/>
              <a:ea typeface="黑体" panose="02010609060101010101" pitchFamily="49" charset="-122"/>
              <a:cs typeface="Times New Roman" panose="02020603050405020304" pitchFamily="18" charset="0"/>
            </a:endParaRPr>
          </a:p>
          <a:p>
            <a:pPr algn="ctr">
              <a:lnSpc>
                <a:spcPct val="120000"/>
              </a:lnSpc>
            </a:pPr>
            <a:r>
              <a:rPr lang="zh-CN" altLang="en-US" sz="2400" b="1" dirty="0" smtClean="0">
                <a:solidFill>
                  <a:srgbClr val="FFFF00"/>
                </a:solidFill>
                <a:latin typeface="黑体" panose="02010609060101010101" pitchFamily="49" charset="-122"/>
                <a:ea typeface="黑体" panose="02010609060101010101" pitchFamily="49" charset="-122"/>
                <a:cs typeface="Times New Roman" panose="02020603050405020304" pitchFamily="18" charset="0"/>
              </a:rPr>
              <a:t>相同组织</a:t>
            </a:r>
            <a:r>
              <a:rPr lang="zh-CN" altLang="en-US" sz="2400" b="1" dirty="0">
                <a:solidFill>
                  <a:srgbClr val="FFFF00"/>
                </a:solidFill>
                <a:latin typeface="黑体" panose="02010609060101010101" pitchFamily="49" charset="-122"/>
                <a:ea typeface="黑体" panose="02010609060101010101" pitchFamily="49" charset="-122"/>
                <a:cs typeface="Times New Roman" panose="02020603050405020304" pitchFamily="18" charset="0"/>
              </a:rPr>
              <a:t>来源的肿瘤样本具有较高的</a:t>
            </a:r>
            <a:r>
              <a:rPr lang="zh-CN" altLang="en-US" sz="2400" b="1" dirty="0" smtClean="0">
                <a:solidFill>
                  <a:srgbClr val="FFFF00"/>
                </a:solidFill>
                <a:latin typeface="黑体" panose="02010609060101010101" pitchFamily="49" charset="-122"/>
                <a:ea typeface="黑体" panose="02010609060101010101" pitchFamily="49" charset="-122"/>
                <a:cs typeface="Times New Roman" panose="02020603050405020304" pitchFamily="18" charset="0"/>
              </a:rPr>
              <a:t>相关性</a:t>
            </a:r>
            <a:endParaRPr lang="zh-CN" altLang="en-US" sz="2400" b="1" dirty="0">
              <a:solidFill>
                <a:srgbClr val="FFFF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3" name="文本框 32"/>
          <p:cNvSpPr txBox="1"/>
          <p:nvPr/>
        </p:nvSpPr>
        <p:spPr>
          <a:xfrm>
            <a:off x="173829" y="3986735"/>
            <a:ext cx="5051383" cy="1323439"/>
          </a:xfrm>
          <a:prstGeom prst="rect">
            <a:avLst/>
          </a:prstGeom>
          <a:noFill/>
        </p:spPr>
        <p:txBody>
          <a:bodyPr wrap="none" rtlCol="0">
            <a:spAutoFit/>
          </a:bodyPr>
          <a:lstStyle/>
          <a:p>
            <a:pPr marL="342900" indent="-342900">
              <a:buFont typeface="Wingdings" panose="05000000000000000000" pitchFamily="2" charset="2"/>
              <a:buChar char="ü"/>
            </a:pPr>
            <a:r>
              <a:rPr lang="zh-CN" altLang="en-US" sz="2000" b="1" dirty="0">
                <a:latin typeface="黑体" panose="02010609060101010101" pitchFamily="49" charset="-122"/>
                <a:ea typeface="黑体" panose="02010609060101010101" pitchFamily="49" charset="-122"/>
              </a:rPr>
              <a:t>肝癌样本</a:t>
            </a:r>
            <a:r>
              <a:rPr lang="zh-CN" altLang="en-US" sz="2000" b="1" dirty="0" smtClean="0">
                <a:latin typeface="黑体" panose="02010609060101010101" pitchFamily="49" charset="-122"/>
                <a:ea typeface="黑体" panose="02010609060101010101" pitchFamily="49" charset="-122"/>
              </a:rPr>
              <a:t>平均相关性</a:t>
            </a:r>
            <a:r>
              <a:rPr lang="en-US" altLang="zh-CN" sz="2000" b="1" dirty="0" smtClean="0">
                <a:latin typeface="黑体" panose="02010609060101010101" pitchFamily="49" charset="-122"/>
                <a:ea typeface="黑体" panose="02010609060101010101" pitchFamily="49" charset="-122"/>
              </a:rPr>
              <a:t>rho=0.84</a:t>
            </a:r>
            <a:endParaRPr lang="en-US" altLang="zh-CN" sz="2000" b="1"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ü"/>
            </a:pPr>
            <a:r>
              <a:rPr lang="zh-CN" altLang="en-US" sz="2000" b="1" dirty="0" smtClean="0">
                <a:latin typeface="黑体" panose="02010609060101010101" pitchFamily="49" charset="-122"/>
                <a:ea typeface="黑体" panose="02010609060101010101" pitchFamily="49" charset="-122"/>
              </a:rPr>
              <a:t>子宫内膜癌平均相关性</a:t>
            </a:r>
            <a:r>
              <a:rPr lang="en-US" altLang="zh-CN" sz="2000" b="1" dirty="0" smtClean="0">
                <a:latin typeface="黑体" panose="02010609060101010101" pitchFamily="49" charset="-122"/>
                <a:ea typeface="黑体" panose="02010609060101010101" pitchFamily="49" charset="-122"/>
              </a:rPr>
              <a:t>rho=0.87</a:t>
            </a:r>
            <a:endParaRPr lang="en-US" altLang="zh-CN" sz="2000" b="1"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ü"/>
            </a:pPr>
            <a:r>
              <a:rPr lang="zh-CN" altLang="en-US" sz="2000" b="1" dirty="0" smtClean="0">
                <a:latin typeface="黑体" panose="02010609060101010101" pitchFamily="49" charset="-122"/>
                <a:ea typeface="黑体" panose="02010609060101010101" pitchFamily="49" charset="-122"/>
              </a:rPr>
              <a:t>肺腺癌和肺鳞癌</a:t>
            </a:r>
            <a:r>
              <a:rPr lang="en-US" altLang="zh-CN" sz="2000" b="1" dirty="0" smtClean="0">
                <a:latin typeface="黑体" panose="02010609060101010101" pitchFamily="49" charset="-122"/>
                <a:ea typeface="黑体" panose="02010609060101010101" pitchFamily="49" charset="-122"/>
              </a:rPr>
              <a:t>rho=0.9</a:t>
            </a:r>
          </a:p>
          <a:p>
            <a:pPr marL="342900" indent="-342900">
              <a:buFont typeface="Wingdings" panose="05000000000000000000" pitchFamily="2" charset="2"/>
              <a:buChar char="ü"/>
            </a:pPr>
            <a:r>
              <a:rPr lang="zh-CN" altLang="en-US" sz="2000" b="1" dirty="0" smtClean="0">
                <a:latin typeface="黑体" panose="02010609060101010101" pitchFamily="49" charset="-122"/>
                <a:ea typeface="黑体" panose="02010609060101010101" pitchFamily="49" charset="-122"/>
              </a:rPr>
              <a:t>肾透明状细胞癌和肾乳头状细胞癌</a:t>
            </a:r>
            <a:r>
              <a:rPr lang="en-US" altLang="zh-CN" sz="2000" b="1" dirty="0" smtClean="0">
                <a:latin typeface="黑体" panose="02010609060101010101" pitchFamily="49" charset="-122"/>
                <a:ea typeface="黑体" panose="02010609060101010101" pitchFamily="49" charset="-122"/>
              </a:rPr>
              <a:t>=0.92</a:t>
            </a:r>
            <a:endParaRPr lang="zh-CN" altLang="en-US" sz="2000" b="1" dirty="0">
              <a:latin typeface="黑体" panose="02010609060101010101" pitchFamily="49" charset="-122"/>
              <a:ea typeface="黑体" panose="02010609060101010101" pitchFamily="49" charset="-122"/>
            </a:endParaRPr>
          </a:p>
        </p:txBody>
      </p:sp>
      <p:sp>
        <p:nvSpPr>
          <p:cNvPr id="34" name="文本框 33"/>
          <p:cNvSpPr txBox="1"/>
          <p:nvPr/>
        </p:nvSpPr>
        <p:spPr>
          <a:xfrm>
            <a:off x="4783860" y="4266516"/>
            <a:ext cx="3760966" cy="400110"/>
          </a:xfrm>
          <a:prstGeom prst="rect">
            <a:avLst/>
          </a:prstGeom>
          <a:noFill/>
        </p:spPr>
        <p:txBody>
          <a:bodyPr wrap="none" rtlCol="0">
            <a:spAutoFit/>
          </a:bodyPr>
          <a:lstStyle/>
          <a:p>
            <a:pPr marL="342900" indent="-342900">
              <a:buFont typeface="Wingdings" panose="05000000000000000000" pitchFamily="2" charset="2"/>
              <a:buChar char="ü"/>
            </a:pPr>
            <a:r>
              <a:rPr lang="zh-CN" altLang="en-US" sz="2000" b="1" dirty="0" smtClean="0">
                <a:latin typeface="黑体" panose="02010609060101010101" pitchFamily="49" charset="-122"/>
                <a:ea typeface="黑体" panose="02010609060101010101" pitchFamily="49" charset="-122"/>
              </a:rPr>
              <a:t>正常组织间平均相关性</a:t>
            </a:r>
            <a:r>
              <a:rPr lang="en-US" altLang="zh-CN" sz="2000" b="1" dirty="0" smtClean="0">
                <a:latin typeface="黑体" panose="02010609060101010101" pitchFamily="49" charset="-122"/>
                <a:ea typeface="黑体" panose="02010609060101010101" pitchFamily="49" charset="-122"/>
              </a:rPr>
              <a:t>=0.97</a:t>
            </a:r>
            <a:endParaRPr lang="zh-CN" altLang="en-US" sz="2000" b="1" dirty="0">
              <a:latin typeface="黑体" panose="02010609060101010101" pitchFamily="49" charset="-122"/>
              <a:ea typeface="黑体" panose="02010609060101010101" pitchFamily="49" charset="-122"/>
            </a:endParaRPr>
          </a:p>
        </p:txBody>
      </p:sp>
      <p:sp>
        <p:nvSpPr>
          <p:cNvPr id="36" name="矩形 35"/>
          <p:cNvSpPr/>
          <p:nvPr/>
        </p:nvSpPr>
        <p:spPr>
          <a:xfrm>
            <a:off x="-47576" y="6477789"/>
            <a:ext cx="3416320" cy="307777"/>
          </a:xfrm>
          <a:prstGeom prst="rect">
            <a:avLst/>
          </a:prstGeom>
        </p:spPr>
        <p:txBody>
          <a:bodyPr wrap="none">
            <a:spAutoFit/>
          </a:bodyPr>
          <a:lstStyle/>
          <a:p>
            <a:r>
              <a:rPr lang="zh-CN" altLang="en-US" sz="1400" b="1" dirty="0">
                <a:latin typeface="黑体" panose="02010609060101010101" pitchFamily="49" charset="-122"/>
                <a:ea typeface="黑体" panose="02010609060101010101" pitchFamily="49" charset="-122"/>
              </a:rPr>
              <a:t>全基因组甲基化图谱揭示泛癌甲基化特征</a:t>
            </a:r>
          </a:p>
        </p:txBody>
      </p:sp>
      <p:sp>
        <p:nvSpPr>
          <p:cNvPr id="2" name="矩形 1"/>
          <p:cNvSpPr/>
          <p:nvPr/>
        </p:nvSpPr>
        <p:spPr>
          <a:xfrm>
            <a:off x="2422712" y="1890139"/>
            <a:ext cx="649537" cy="369332"/>
          </a:xfrm>
          <a:prstGeom prst="rect">
            <a:avLst/>
          </a:prstGeom>
        </p:spPr>
        <p:txBody>
          <a:bodyPr wrap="none">
            <a:spAutoFit/>
          </a:bodyPr>
          <a:lstStyle/>
          <a:p>
            <a:r>
              <a:rPr lang="zh-CN" altLang="en-US" b="1" dirty="0">
                <a:solidFill>
                  <a:srgbClr val="002060"/>
                </a:solidFill>
                <a:latin typeface="黑体" panose="02010609060101010101" pitchFamily="49" charset="-122"/>
                <a:ea typeface="黑体" panose="02010609060101010101" pitchFamily="49" charset="-122"/>
              </a:rPr>
              <a:t>肝癌</a:t>
            </a:r>
            <a:endParaRPr lang="zh-CN" altLang="en-US" dirty="0">
              <a:solidFill>
                <a:srgbClr val="002060"/>
              </a:solidFill>
            </a:endParaRPr>
          </a:p>
        </p:txBody>
      </p:sp>
      <p:sp>
        <p:nvSpPr>
          <p:cNvPr id="20" name="矩形 19"/>
          <p:cNvSpPr/>
          <p:nvPr/>
        </p:nvSpPr>
        <p:spPr>
          <a:xfrm>
            <a:off x="2114544" y="1171687"/>
            <a:ext cx="649537" cy="369332"/>
          </a:xfrm>
          <a:prstGeom prst="rect">
            <a:avLst/>
          </a:prstGeom>
        </p:spPr>
        <p:txBody>
          <a:bodyPr wrap="none">
            <a:spAutoFit/>
          </a:bodyPr>
          <a:lstStyle/>
          <a:p>
            <a:r>
              <a:rPr lang="zh-CN" altLang="en-US" b="1" dirty="0" smtClean="0">
                <a:solidFill>
                  <a:srgbClr val="002060"/>
                </a:solidFill>
                <a:latin typeface="黑体" panose="02010609060101010101" pitchFamily="49" charset="-122"/>
                <a:ea typeface="黑体" panose="02010609060101010101" pitchFamily="49" charset="-122"/>
              </a:rPr>
              <a:t>肺癌</a:t>
            </a:r>
            <a:endParaRPr lang="zh-CN" altLang="en-US" dirty="0">
              <a:solidFill>
                <a:srgbClr val="002060"/>
              </a:solidFill>
            </a:endParaRPr>
          </a:p>
        </p:txBody>
      </p:sp>
    </p:spTree>
    <p:extLst>
      <p:ext uri="{BB962C8B-B14F-4D97-AF65-F5344CB8AC3E}">
        <p14:creationId xmlns:p14="http://schemas.microsoft.com/office/powerpoint/2010/main" val="2640252628"/>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P spid="25" grpId="0"/>
      <p:bldP spid="33" grpId="0"/>
      <p:bldP spid="3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latin typeface="黑体" panose="02010609060101010101" pitchFamily="49" charset="-122"/>
                <a:ea typeface="黑体" panose="02010609060101010101" pitchFamily="49" charset="-122"/>
              </a:rPr>
              <a:t>复旦大学博士学位论文答辩</a:t>
            </a:r>
            <a:endParaRPr lang="zh-CN" altLang="en-US" b="1" dirty="0">
              <a:solidFill>
                <a:srgbClr val="FFFFFF"/>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latin typeface="黑体" panose="02010609060101010101" pitchFamily="49" charset="-122"/>
                <a:ea typeface="黑体" panose="02010609060101010101" pitchFamily="49" charset="-122"/>
              </a:rPr>
              <a:pPr>
                <a:defRPr/>
              </a:pPr>
              <a:t>38</a:t>
            </a:fld>
            <a:endParaRPr lang="zh-CN" altLang="en-US" b="1" dirty="0">
              <a:solidFill>
                <a:srgbClr val="FFFFFF"/>
              </a:solidFill>
              <a:latin typeface="黑体" panose="02010609060101010101" pitchFamily="49" charset="-122"/>
              <a:ea typeface="黑体" panose="02010609060101010101" pitchFamily="49" charset="-122"/>
            </a:endParaRPr>
          </a:p>
        </p:txBody>
      </p:sp>
      <p:sp>
        <p:nvSpPr>
          <p:cNvPr id="20" name="文本框 19"/>
          <p:cNvSpPr txBox="1"/>
          <p:nvPr/>
        </p:nvSpPr>
        <p:spPr>
          <a:xfrm>
            <a:off x="-47576" y="151297"/>
            <a:ext cx="7571303" cy="461665"/>
          </a:xfrm>
          <a:prstGeom prst="rect">
            <a:avLst/>
          </a:prstGeom>
          <a:noFill/>
        </p:spPr>
        <p:txBody>
          <a:bodyPr wrap="none" rtlCol="0">
            <a:spAutoFit/>
          </a:bodyPr>
          <a:lstStyle/>
          <a:p>
            <a:r>
              <a:rPr lang="zh-CN" altLang="en-US" sz="2400" b="1" dirty="0" smtClean="0">
                <a:latin typeface="黑体" panose="02010609060101010101" pitchFamily="49" charset="-122"/>
                <a:ea typeface="黑体" panose="02010609060101010101" pitchFamily="49" charset="-122"/>
              </a:rPr>
              <a:t>结果：泛</a:t>
            </a:r>
            <a:r>
              <a:rPr lang="zh-CN" altLang="en-US" sz="2400" b="1" dirty="0">
                <a:latin typeface="黑体" panose="02010609060101010101" pitchFamily="49" charset="-122"/>
                <a:ea typeface="黑体" panose="02010609060101010101" pitchFamily="49" charset="-122"/>
              </a:rPr>
              <a:t>癌数据的主成分分析</a:t>
            </a:r>
            <a:r>
              <a:rPr lang="zh-CN" altLang="en-US" sz="2400" b="1" dirty="0" smtClean="0">
                <a:latin typeface="黑体" panose="02010609060101010101" pitchFamily="49" charset="-122"/>
                <a:ea typeface="黑体" panose="02010609060101010101" pitchFamily="49" charset="-122"/>
              </a:rPr>
              <a:t>显示病理状态为</a:t>
            </a:r>
            <a:r>
              <a:rPr lang="zh-CN" altLang="en-US" sz="2400" b="1" dirty="0">
                <a:latin typeface="黑体" panose="02010609060101010101" pitchFamily="49" charset="-122"/>
                <a:ea typeface="黑体" panose="02010609060101010101" pitchFamily="49" charset="-122"/>
              </a:rPr>
              <a:t>主要</a:t>
            </a:r>
            <a:r>
              <a:rPr lang="zh-CN" altLang="en-US" sz="2400" b="1" dirty="0" smtClean="0">
                <a:latin typeface="黑体" panose="02010609060101010101" pitchFamily="49" charset="-122"/>
                <a:ea typeface="黑体" panose="02010609060101010101" pitchFamily="49" charset="-122"/>
              </a:rPr>
              <a:t>变异</a:t>
            </a:r>
            <a:endParaRPr lang="zh-CN" altLang="en-US" sz="2400" b="1" dirty="0">
              <a:latin typeface="黑体" panose="02010609060101010101" pitchFamily="49" charset="-122"/>
              <a:ea typeface="黑体" panose="02010609060101010101" pitchFamily="49" charset="-122"/>
            </a:endParaRPr>
          </a:p>
        </p:txBody>
      </p:sp>
      <p:pic>
        <p:nvPicPr>
          <p:cNvPr id="14" name="图片 13" descr="C:\Users\Shicheng Guo\Dropbox\Project\PanCancer\loading.tif"/>
          <p:cNvPicPr/>
          <p:nvPr/>
        </p:nvPicPr>
        <p:blipFill rotWithShape="1">
          <a:blip r:embed="rId2" cstate="print">
            <a:extLst>
              <a:ext uri="{28A0092B-C50C-407E-A947-70E740481C1C}">
                <a14:useLocalDpi xmlns:a14="http://schemas.microsoft.com/office/drawing/2010/main" val="0"/>
              </a:ext>
            </a:extLst>
          </a:blip>
          <a:srcRect t="8908" r="5115" b="2331"/>
          <a:stretch/>
        </p:blipFill>
        <p:spPr bwMode="auto">
          <a:xfrm>
            <a:off x="42329" y="881330"/>
            <a:ext cx="3087660" cy="2736081"/>
          </a:xfrm>
          <a:prstGeom prst="rect">
            <a:avLst/>
          </a:prstGeom>
          <a:noFill/>
          <a:ln>
            <a:noFill/>
          </a:ln>
        </p:spPr>
      </p:pic>
      <p:pic>
        <p:nvPicPr>
          <p:cNvPr id="15" name="Picture 2" descr="C:\Users\Shicheng Guo\Dropbox\Project\PanCancer\PC12.t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910" r="4273" b="3494"/>
          <a:stretch/>
        </p:blipFill>
        <p:spPr bwMode="auto">
          <a:xfrm>
            <a:off x="3169338" y="881330"/>
            <a:ext cx="2952663" cy="27360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Shicheng Guo\Dropbox\Project\PanCancer\PC13.t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0429" r="4179" b="2504"/>
          <a:stretch/>
        </p:blipFill>
        <p:spPr bwMode="auto">
          <a:xfrm>
            <a:off x="6157629" y="881330"/>
            <a:ext cx="2934380" cy="273119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合 10"/>
          <p:cNvGrpSpPr/>
          <p:nvPr/>
        </p:nvGrpSpPr>
        <p:grpSpPr>
          <a:xfrm>
            <a:off x="4046724" y="835136"/>
            <a:ext cx="1969351" cy="2300313"/>
            <a:chOff x="4046724" y="813522"/>
            <a:chExt cx="1969351" cy="2300313"/>
          </a:xfrm>
        </p:grpSpPr>
        <p:sp>
          <p:nvSpPr>
            <p:cNvPr id="7" name="椭圆 6"/>
            <p:cNvSpPr/>
            <p:nvPr/>
          </p:nvSpPr>
          <p:spPr>
            <a:xfrm rot="19569729">
              <a:off x="4046724" y="813522"/>
              <a:ext cx="793674" cy="23003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sp>
          <p:nvSpPr>
            <p:cNvPr id="8" name="椭圆 7"/>
            <p:cNvSpPr/>
            <p:nvPr/>
          </p:nvSpPr>
          <p:spPr>
            <a:xfrm rot="3333254">
              <a:off x="5301878" y="1935081"/>
              <a:ext cx="522132" cy="906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grpSp>
      <p:sp>
        <p:nvSpPr>
          <p:cNvPr id="9" name="椭圆 8"/>
          <p:cNvSpPr/>
          <p:nvPr/>
        </p:nvSpPr>
        <p:spPr>
          <a:xfrm rot="2581026">
            <a:off x="7404191" y="852948"/>
            <a:ext cx="884955" cy="210044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sp>
        <p:nvSpPr>
          <p:cNvPr id="10" name="椭圆 9"/>
          <p:cNvSpPr/>
          <p:nvPr/>
        </p:nvSpPr>
        <p:spPr>
          <a:xfrm rot="3333254">
            <a:off x="8232962" y="1757848"/>
            <a:ext cx="577082" cy="12449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sp>
        <p:nvSpPr>
          <p:cNvPr id="19" name="矩形 18"/>
          <p:cNvSpPr/>
          <p:nvPr/>
        </p:nvSpPr>
        <p:spPr>
          <a:xfrm>
            <a:off x="42329" y="881330"/>
            <a:ext cx="9049680" cy="2731197"/>
          </a:xfrm>
          <a:prstGeom prst="rect">
            <a:avLst/>
          </a:prstGeom>
          <a:noFill/>
          <a:ln w="38100">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sp>
        <p:nvSpPr>
          <p:cNvPr id="21" name="文本框 20"/>
          <p:cNvSpPr txBox="1"/>
          <p:nvPr/>
        </p:nvSpPr>
        <p:spPr>
          <a:xfrm>
            <a:off x="4567171" y="3281574"/>
            <a:ext cx="444352" cy="300082"/>
          </a:xfrm>
          <a:prstGeom prst="rect">
            <a:avLst/>
          </a:prstGeom>
          <a:noFill/>
        </p:spPr>
        <p:txBody>
          <a:bodyPr wrap="none" rtlCol="0">
            <a:spAutoFit/>
          </a:bodyPr>
          <a:lstStyle/>
          <a:p>
            <a:r>
              <a:rPr lang="en-US" altLang="zh-CN" sz="1350" b="1">
                <a:solidFill>
                  <a:srgbClr val="FF0000"/>
                </a:solidFill>
                <a:latin typeface="黑体" panose="02010609060101010101" pitchFamily="49" charset="-122"/>
                <a:ea typeface="黑体" panose="02010609060101010101" pitchFamily="49" charset="-122"/>
              </a:rPr>
              <a:t>PC1</a:t>
            </a:r>
            <a:endParaRPr lang="zh-CN" altLang="en-US" sz="1350" b="1" dirty="0">
              <a:solidFill>
                <a:srgbClr val="FF0000"/>
              </a:solidFill>
              <a:latin typeface="黑体" panose="02010609060101010101" pitchFamily="49" charset="-122"/>
              <a:ea typeface="黑体" panose="02010609060101010101" pitchFamily="49" charset="-122"/>
            </a:endParaRPr>
          </a:p>
        </p:txBody>
      </p:sp>
      <p:sp>
        <p:nvSpPr>
          <p:cNvPr id="23" name="矩形 22"/>
          <p:cNvSpPr/>
          <p:nvPr/>
        </p:nvSpPr>
        <p:spPr>
          <a:xfrm rot="16035492">
            <a:off x="3071765" y="2067899"/>
            <a:ext cx="444352" cy="300082"/>
          </a:xfrm>
          <a:prstGeom prst="rect">
            <a:avLst/>
          </a:prstGeom>
        </p:spPr>
        <p:txBody>
          <a:bodyPr wrap="none">
            <a:spAutoFit/>
          </a:bodyPr>
          <a:lstStyle/>
          <a:p>
            <a:r>
              <a:rPr lang="en-US" altLang="zh-CN" sz="1350" b="1" dirty="0">
                <a:solidFill>
                  <a:srgbClr val="FF0000"/>
                </a:solidFill>
                <a:latin typeface="黑体" panose="02010609060101010101" pitchFamily="49" charset="-122"/>
                <a:ea typeface="黑体" panose="02010609060101010101" pitchFamily="49" charset="-122"/>
              </a:rPr>
              <a:t>PC2</a:t>
            </a:r>
            <a:endParaRPr lang="zh-CN" altLang="en-US" sz="1350" b="1" dirty="0">
              <a:latin typeface="黑体" panose="02010609060101010101" pitchFamily="49" charset="-122"/>
              <a:ea typeface="黑体" panose="02010609060101010101" pitchFamily="49" charset="-122"/>
            </a:endParaRPr>
          </a:p>
        </p:txBody>
      </p:sp>
      <p:sp>
        <p:nvSpPr>
          <p:cNvPr id="24" name="文本框 23"/>
          <p:cNvSpPr txBox="1"/>
          <p:nvPr/>
        </p:nvSpPr>
        <p:spPr>
          <a:xfrm>
            <a:off x="7546238" y="3328794"/>
            <a:ext cx="444352" cy="300082"/>
          </a:xfrm>
          <a:prstGeom prst="rect">
            <a:avLst/>
          </a:prstGeom>
          <a:noFill/>
        </p:spPr>
        <p:txBody>
          <a:bodyPr wrap="none" rtlCol="0">
            <a:spAutoFit/>
          </a:bodyPr>
          <a:lstStyle/>
          <a:p>
            <a:r>
              <a:rPr lang="en-US" altLang="zh-CN" sz="1350" b="1" dirty="0">
                <a:solidFill>
                  <a:srgbClr val="FF0000"/>
                </a:solidFill>
                <a:latin typeface="黑体" panose="02010609060101010101" pitchFamily="49" charset="-122"/>
                <a:ea typeface="黑体" panose="02010609060101010101" pitchFamily="49" charset="-122"/>
              </a:rPr>
              <a:t>PC1</a:t>
            </a:r>
            <a:endParaRPr lang="zh-CN" altLang="en-US" sz="1350" b="1" dirty="0">
              <a:solidFill>
                <a:srgbClr val="FF0000"/>
              </a:solidFill>
              <a:latin typeface="黑体" panose="02010609060101010101" pitchFamily="49" charset="-122"/>
              <a:ea typeface="黑体" panose="02010609060101010101" pitchFamily="49" charset="-122"/>
            </a:endParaRPr>
          </a:p>
        </p:txBody>
      </p:sp>
      <p:sp>
        <p:nvSpPr>
          <p:cNvPr id="25" name="矩形 24"/>
          <p:cNvSpPr/>
          <p:nvPr/>
        </p:nvSpPr>
        <p:spPr>
          <a:xfrm rot="16035492">
            <a:off x="6050833" y="2115119"/>
            <a:ext cx="444352" cy="300082"/>
          </a:xfrm>
          <a:prstGeom prst="rect">
            <a:avLst/>
          </a:prstGeom>
        </p:spPr>
        <p:txBody>
          <a:bodyPr wrap="none">
            <a:spAutoFit/>
          </a:bodyPr>
          <a:lstStyle/>
          <a:p>
            <a:r>
              <a:rPr lang="en-US" altLang="zh-CN" sz="1350" b="1" dirty="0">
                <a:solidFill>
                  <a:srgbClr val="FF0000"/>
                </a:solidFill>
                <a:latin typeface="黑体" panose="02010609060101010101" pitchFamily="49" charset="-122"/>
                <a:ea typeface="黑体" panose="02010609060101010101" pitchFamily="49" charset="-122"/>
              </a:rPr>
              <a:t>PC3</a:t>
            </a:r>
            <a:endParaRPr lang="zh-CN" altLang="en-US" sz="1350" b="1" dirty="0">
              <a:latin typeface="黑体" panose="02010609060101010101" pitchFamily="49" charset="-122"/>
              <a:ea typeface="黑体" panose="02010609060101010101" pitchFamily="49" charset="-122"/>
            </a:endParaRPr>
          </a:p>
        </p:txBody>
      </p:sp>
      <p:sp>
        <p:nvSpPr>
          <p:cNvPr id="12" name="下箭头 11"/>
          <p:cNvSpPr/>
          <p:nvPr/>
        </p:nvSpPr>
        <p:spPr>
          <a:xfrm>
            <a:off x="1275845" y="2265160"/>
            <a:ext cx="376518" cy="365760"/>
          </a:xfrm>
          <a:prstGeom prst="downArrow">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黑体" panose="02010609060101010101" pitchFamily="49" charset="-122"/>
              <a:ea typeface="黑体" panose="02010609060101010101" pitchFamily="49" charset="-122"/>
            </a:endParaRPr>
          </a:p>
        </p:txBody>
      </p:sp>
      <p:sp>
        <p:nvSpPr>
          <p:cNvPr id="27" name="文本框 26"/>
          <p:cNvSpPr txBox="1"/>
          <p:nvPr/>
        </p:nvSpPr>
        <p:spPr>
          <a:xfrm>
            <a:off x="42329" y="4198327"/>
            <a:ext cx="4320413" cy="707886"/>
          </a:xfrm>
          <a:prstGeom prst="rect">
            <a:avLst/>
          </a:prstGeom>
          <a:noFill/>
        </p:spPr>
        <p:txBody>
          <a:bodyPr wrap="none" rtlCol="0">
            <a:spAutoFit/>
          </a:bodyPr>
          <a:lstStyle/>
          <a:p>
            <a:pPr algn="ctr"/>
            <a:r>
              <a:rPr lang="zh-CN" altLang="en-US" sz="2000" b="1" dirty="0" smtClean="0">
                <a:latin typeface="黑体" panose="02010609060101010101" pitchFamily="49" charset="-122"/>
                <a:ea typeface="黑体" panose="02010609060101010101" pitchFamily="49" charset="-122"/>
              </a:rPr>
              <a:t>前</a:t>
            </a:r>
            <a:r>
              <a:rPr lang="en-US" altLang="zh-CN" sz="2000" b="1" dirty="0" smtClean="0">
                <a:latin typeface="黑体" panose="02010609060101010101" pitchFamily="49" charset="-122"/>
                <a:ea typeface="黑体" panose="02010609060101010101" pitchFamily="49" charset="-122"/>
              </a:rPr>
              <a:t>10</a:t>
            </a:r>
            <a:r>
              <a:rPr lang="zh-CN" altLang="en-US" sz="2000" b="1" dirty="0" smtClean="0">
                <a:latin typeface="黑体" panose="02010609060101010101" pitchFamily="49" charset="-122"/>
                <a:ea typeface="黑体" panose="02010609060101010101" pitchFamily="49" charset="-122"/>
              </a:rPr>
              <a:t>个主成分可以解释</a:t>
            </a:r>
            <a:r>
              <a:rPr lang="en-US" altLang="zh-CN" sz="2000" b="1" dirty="0" smtClean="0">
                <a:latin typeface="黑体" panose="02010609060101010101" pitchFamily="49" charset="-122"/>
                <a:ea typeface="黑体" panose="02010609060101010101" pitchFamily="49" charset="-122"/>
              </a:rPr>
              <a:t>55.74%</a:t>
            </a:r>
            <a:r>
              <a:rPr lang="zh-CN" altLang="en-US" sz="2000" b="1" dirty="0" smtClean="0">
                <a:latin typeface="黑体" panose="02010609060101010101" pitchFamily="49" charset="-122"/>
                <a:ea typeface="黑体" panose="02010609060101010101" pitchFamily="49" charset="-122"/>
              </a:rPr>
              <a:t>的方差</a:t>
            </a:r>
            <a:endParaRPr lang="en-US" altLang="zh-CN" sz="2000" b="1" dirty="0" smtClean="0">
              <a:latin typeface="黑体" panose="02010609060101010101" pitchFamily="49" charset="-122"/>
              <a:ea typeface="黑体" panose="02010609060101010101" pitchFamily="49" charset="-122"/>
            </a:endParaRPr>
          </a:p>
          <a:p>
            <a:pPr algn="ctr"/>
            <a:r>
              <a:rPr lang="zh-CN" altLang="en-US" sz="2000" b="1" dirty="0">
                <a:latin typeface="黑体" panose="02010609060101010101" pitchFamily="49" charset="-122"/>
                <a:ea typeface="黑体" panose="02010609060101010101" pitchFamily="49" charset="-122"/>
              </a:rPr>
              <a:t>前</a:t>
            </a:r>
            <a:r>
              <a:rPr lang="en-US" altLang="zh-CN" sz="2000" b="1" dirty="0">
                <a:latin typeface="黑体" panose="02010609060101010101" pitchFamily="49" charset="-122"/>
                <a:ea typeface="黑体" panose="02010609060101010101" pitchFamily="49" charset="-122"/>
              </a:rPr>
              <a:t>120</a:t>
            </a:r>
            <a:r>
              <a:rPr lang="zh-CN" altLang="en-US" sz="2000" b="1" dirty="0">
                <a:latin typeface="黑体" panose="02010609060101010101" pitchFamily="49" charset="-122"/>
                <a:ea typeface="黑体" panose="02010609060101010101" pitchFamily="49" charset="-122"/>
              </a:rPr>
              <a:t>个主成分可以解释</a:t>
            </a:r>
            <a:r>
              <a:rPr lang="en-US" altLang="zh-CN" sz="2000" b="1" dirty="0">
                <a:latin typeface="黑体" panose="02010609060101010101" pitchFamily="49" charset="-122"/>
                <a:ea typeface="黑体" panose="02010609060101010101" pitchFamily="49" charset="-122"/>
              </a:rPr>
              <a:t>80%</a:t>
            </a:r>
            <a:r>
              <a:rPr lang="zh-CN" altLang="en-US" sz="2000" b="1" dirty="0">
                <a:latin typeface="黑体" panose="02010609060101010101" pitchFamily="49" charset="-122"/>
                <a:ea typeface="黑体" panose="02010609060101010101" pitchFamily="49" charset="-122"/>
              </a:rPr>
              <a:t>的</a:t>
            </a:r>
            <a:r>
              <a:rPr lang="zh-CN" altLang="en-US" sz="2000" b="1" dirty="0" smtClean="0">
                <a:latin typeface="黑体" panose="02010609060101010101" pitchFamily="49" charset="-122"/>
                <a:ea typeface="黑体" panose="02010609060101010101" pitchFamily="49" charset="-122"/>
              </a:rPr>
              <a:t>方差</a:t>
            </a:r>
            <a:endParaRPr lang="zh-CN" altLang="en-US" sz="2000" b="1" dirty="0">
              <a:latin typeface="黑体" panose="02010609060101010101" pitchFamily="49" charset="-122"/>
              <a:ea typeface="黑体" panose="02010609060101010101" pitchFamily="49" charset="-122"/>
            </a:endParaRPr>
          </a:p>
        </p:txBody>
      </p:sp>
      <p:sp>
        <p:nvSpPr>
          <p:cNvPr id="29" name="文本框 28"/>
          <p:cNvSpPr txBox="1"/>
          <p:nvPr/>
        </p:nvSpPr>
        <p:spPr>
          <a:xfrm>
            <a:off x="0" y="5319312"/>
            <a:ext cx="5023262" cy="769441"/>
          </a:xfrm>
          <a:prstGeom prst="rect">
            <a:avLst/>
          </a:prstGeom>
          <a:noFill/>
        </p:spPr>
        <p:txBody>
          <a:bodyPr wrap="square" rtlCol="0">
            <a:spAutoFit/>
          </a:bodyPr>
          <a:lstStyle/>
          <a:p>
            <a:pPr algn="ctr"/>
            <a:r>
              <a:rPr lang="zh-CN" altLang="en-US" sz="2200" b="1" dirty="0" smtClean="0">
                <a:solidFill>
                  <a:srgbClr val="FFFF00"/>
                </a:solidFill>
                <a:latin typeface="黑体" panose="02010609060101010101" pitchFamily="49" charset="-122"/>
                <a:ea typeface="黑体" panose="02010609060101010101" pitchFamily="49" charset="-122"/>
                <a:cs typeface="Times New Roman" panose="02020603050405020304" pitchFamily="18" charset="0"/>
              </a:rPr>
              <a:t>泛癌甲基化数据集的方差为</a:t>
            </a:r>
            <a:endParaRPr lang="en-US" altLang="zh-CN" sz="2200" b="1" dirty="0" smtClean="0">
              <a:solidFill>
                <a:srgbClr val="FFFF00"/>
              </a:solidFill>
              <a:latin typeface="黑体" panose="02010609060101010101" pitchFamily="49" charset="-122"/>
              <a:ea typeface="黑体" panose="02010609060101010101" pitchFamily="49" charset="-122"/>
              <a:cs typeface="Times New Roman" panose="02020603050405020304" pitchFamily="18" charset="0"/>
            </a:endParaRPr>
          </a:p>
          <a:p>
            <a:pPr algn="ctr"/>
            <a:r>
              <a:rPr lang="zh-CN" altLang="en-US" sz="2200" b="1" dirty="0" smtClean="0">
                <a:solidFill>
                  <a:srgbClr val="FFFF00"/>
                </a:solidFill>
                <a:latin typeface="黑体" panose="02010609060101010101" pitchFamily="49" charset="-122"/>
                <a:ea typeface="黑体" panose="02010609060101010101" pitchFamily="49" charset="-122"/>
                <a:cs typeface="Times New Roman" panose="02020603050405020304" pitchFamily="18" charset="0"/>
              </a:rPr>
              <a:t>有限规律变量而非大量噪音信号的叠加</a:t>
            </a:r>
            <a:endParaRPr lang="zh-CN" altLang="en-US" sz="2200" b="1" dirty="0">
              <a:solidFill>
                <a:srgbClr val="FFFF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0" name="矩形 29"/>
          <p:cNvSpPr/>
          <p:nvPr/>
        </p:nvSpPr>
        <p:spPr>
          <a:xfrm>
            <a:off x="-47576" y="6477789"/>
            <a:ext cx="3416320" cy="307777"/>
          </a:xfrm>
          <a:prstGeom prst="rect">
            <a:avLst/>
          </a:prstGeom>
        </p:spPr>
        <p:txBody>
          <a:bodyPr wrap="none">
            <a:spAutoFit/>
          </a:bodyPr>
          <a:lstStyle/>
          <a:p>
            <a:r>
              <a:rPr lang="zh-CN" altLang="en-US" sz="1400" b="1" dirty="0">
                <a:latin typeface="黑体" panose="02010609060101010101" pitchFamily="49" charset="-122"/>
                <a:ea typeface="黑体" panose="02010609060101010101" pitchFamily="49" charset="-122"/>
              </a:rPr>
              <a:t>全基因组甲基化图谱揭示泛癌甲基化特征</a:t>
            </a:r>
          </a:p>
        </p:txBody>
      </p:sp>
      <p:sp>
        <p:nvSpPr>
          <p:cNvPr id="2" name="矩形 1"/>
          <p:cNvSpPr/>
          <p:nvPr/>
        </p:nvSpPr>
        <p:spPr>
          <a:xfrm>
            <a:off x="5065741" y="4724185"/>
            <a:ext cx="3250527" cy="769441"/>
          </a:xfrm>
          <a:prstGeom prst="rect">
            <a:avLst/>
          </a:prstGeom>
        </p:spPr>
        <p:txBody>
          <a:bodyPr wrap="square">
            <a:spAutoFit/>
          </a:bodyPr>
          <a:lstStyle/>
          <a:p>
            <a:pPr algn="ctr"/>
            <a:r>
              <a:rPr lang="zh-CN" altLang="en-US" sz="2200" b="1" dirty="0">
                <a:solidFill>
                  <a:srgbClr val="FFFF00"/>
                </a:solidFill>
                <a:latin typeface="黑体" panose="02010609060101010101" pitchFamily="49" charset="-122"/>
                <a:ea typeface="黑体" panose="02010609060101010101" pitchFamily="49" charset="-122"/>
                <a:cs typeface="Times New Roman" panose="02020603050405020304" pitchFamily="18" charset="0"/>
              </a:rPr>
              <a:t>病理状态</a:t>
            </a:r>
            <a:r>
              <a:rPr lang="zh-CN" altLang="en-US" sz="2200" b="1" dirty="0" smtClean="0">
                <a:solidFill>
                  <a:srgbClr val="FFFF00"/>
                </a:solidFill>
                <a:latin typeface="黑体" panose="02010609060101010101" pitchFamily="49" charset="-122"/>
                <a:ea typeface="黑体" panose="02010609060101010101" pitchFamily="49" charset="-122"/>
                <a:cs typeface="Times New Roman" panose="02020603050405020304" pitchFamily="18" charset="0"/>
              </a:rPr>
              <a:t>为泛癌甲基化数据的主要</a:t>
            </a:r>
            <a:r>
              <a:rPr lang="zh-CN" altLang="en-US" sz="2200" b="1" dirty="0">
                <a:solidFill>
                  <a:srgbClr val="FFFF00"/>
                </a:solidFill>
                <a:latin typeface="黑体" panose="02010609060101010101" pitchFamily="49" charset="-122"/>
                <a:ea typeface="黑体" panose="02010609060101010101" pitchFamily="49" charset="-122"/>
                <a:cs typeface="Times New Roman" panose="02020603050405020304" pitchFamily="18" charset="0"/>
              </a:rPr>
              <a:t>变异</a:t>
            </a:r>
          </a:p>
        </p:txBody>
      </p:sp>
      <p:cxnSp>
        <p:nvCxnSpPr>
          <p:cNvPr id="6" name="直接连接符 5"/>
          <p:cNvCxnSpPr/>
          <p:nvPr/>
        </p:nvCxnSpPr>
        <p:spPr>
          <a:xfrm>
            <a:off x="3211243" y="3742582"/>
            <a:ext cx="2202396" cy="9923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8011682" y="3628876"/>
            <a:ext cx="1033375" cy="115179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下箭头 27"/>
          <p:cNvSpPr/>
          <p:nvPr/>
        </p:nvSpPr>
        <p:spPr>
          <a:xfrm>
            <a:off x="1275845" y="4001563"/>
            <a:ext cx="793484" cy="132202"/>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下箭头 30"/>
          <p:cNvSpPr/>
          <p:nvPr/>
        </p:nvSpPr>
        <p:spPr>
          <a:xfrm>
            <a:off x="1255621" y="5115938"/>
            <a:ext cx="793484" cy="132202"/>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0075832"/>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7" grpId="0"/>
      <p:bldP spid="29" grpId="0"/>
      <p:bldP spid="2" grpId="0"/>
      <p:bldP spid="28" grpId="0" animBg="1"/>
      <p:bldP spid="3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rPr>
              <a:t>复旦大学博士学位论文答辩</a:t>
            </a:r>
            <a:endParaRPr lang="zh-CN" altLang="en-US" b="1" dirty="0">
              <a:solidFill>
                <a:srgbClr val="FFFFFF"/>
              </a:solidFill>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rPr>
              <a:pPr>
                <a:defRPr/>
              </a:pPr>
              <a:t>39</a:t>
            </a:fld>
            <a:endParaRPr lang="zh-CN" altLang="en-US" b="1" dirty="0">
              <a:solidFill>
                <a:srgbClr val="FFFFFF"/>
              </a:solidFill>
            </a:endParaRPr>
          </a:p>
        </p:txBody>
      </p:sp>
      <p:pic>
        <p:nvPicPr>
          <p:cNvPr id="5" name="Picture 2" descr="C:\Users\Shicheng Guo\Desktop\tree.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901" y="739555"/>
            <a:ext cx="4955442" cy="4768359"/>
          </a:xfrm>
          <a:prstGeom prst="rect">
            <a:avLst/>
          </a:prstGeom>
          <a:noFill/>
          <a:ln>
            <a:solidFill>
              <a:schemeClr val="accent1"/>
            </a:solidFill>
          </a:ln>
          <a:extLst/>
        </p:spPr>
      </p:pic>
      <p:pic>
        <p:nvPicPr>
          <p:cNvPr id="6" name="图片 5" descr="C:\Users\Shicheng Guo\Dropbox\Project\PanCancer\cancer.cluster.jpg"/>
          <p:cNvPicPr/>
          <p:nvPr/>
        </p:nvPicPr>
        <p:blipFill rotWithShape="1">
          <a:blip r:embed="rId3" cstate="print">
            <a:extLst>
              <a:ext uri="{28A0092B-C50C-407E-A947-70E740481C1C}">
                <a14:useLocalDpi xmlns:a14="http://schemas.microsoft.com/office/drawing/2010/main" val="0"/>
              </a:ext>
            </a:extLst>
          </a:blip>
          <a:srcRect t="3729" r="1170" b="15254"/>
          <a:stretch/>
        </p:blipFill>
        <p:spPr bwMode="auto">
          <a:xfrm>
            <a:off x="5384039" y="1241269"/>
            <a:ext cx="3619947" cy="2987159"/>
          </a:xfrm>
          <a:prstGeom prst="rect">
            <a:avLst/>
          </a:prstGeom>
          <a:noFill/>
          <a:ln>
            <a:noFill/>
          </a:ln>
          <a:extLst>
            <a:ext uri="{53640926-AAD7-44D8-BBD7-CCE9431645EC}">
              <a14:shadowObscured xmlns:a14="http://schemas.microsoft.com/office/drawing/2010/main"/>
            </a:ext>
          </a:extLst>
        </p:spPr>
      </p:pic>
      <p:sp>
        <p:nvSpPr>
          <p:cNvPr id="8" name="文本框 7"/>
          <p:cNvSpPr txBox="1"/>
          <p:nvPr/>
        </p:nvSpPr>
        <p:spPr>
          <a:xfrm>
            <a:off x="0" y="113585"/>
            <a:ext cx="7879080" cy="461665"/>
          </a:xfrm>
          <a:prstGeom prst="rect">
            <a:avLst/>
          </a:prstGeom>
          <a:noFill/>
        </p:spPr>
        <p:txBody>
          <a:bodyPr wrap="none" rtlCol="0">
            <a:spAutoFit/>
          </a:bodyPr>
          <a:lstStyle/>
          <a:p>
            <a:r>
              <a:rPr lang="zh-CN" altLang="en-US" sz="2400" b="1" dirty="0" smtClean="0">
                <a:latin typeface="华文楷体" panose="02010600040101010101" pitchFamily="2" charset="-122"/>
                <a:ea typeface="华文楷体" panose="02010600040101010101" pitchFamily="2" charset="-122"/>
              </a:rPr>
              <a:t>结果：基于全</a:t>
            </a:r>
            <a:r>
              <a:rPr lang="zh-CN" altLang="en-US" sz="2400" b="1" dirty="0">
                <a:latin typeface="华文楷体" panose="02010600040101010101" pitchFamily="2" charset="-122"/>
                <a:ea typeface="华文楷体" panose="02010600040101010101" pitchFamily="2" charset="-122"/>
              </a:rPr>
              <a:t>基因组甲基</a:t>
            </a:r>
            <a:r>
              <a:rPr lang="zh-CN" altLang="en-US" sz="2400" b="1" dirty="0" smtClean="0">
                <a:latin typeface="华文楷体" panose="02010600040101010101" pitchFamily="2" charset="-122"/>
                <a:ea typeface="华文楷体" panose="02010600040101010101" pitchFamily="2" charset="-122"/>
              </a:rPr>
              <a:t>化的个体及群体</a:t>
            </a:r>
            <a:r>
              <a:rPr lang="zh-CN" altLang="en-US" sz="2400" b="1" dirty="0">
                <a:latin typeface="华文楷体" panose="02010600040101010101" pitchFamily="2" charset="-122"/>
                <a:ea typeface="华文楷体" panose="02010600040101010101" pitchFamily="2" charset="-122"/>
              </a:rPr>
              <a:t>水平的</a:t>
            </a:r>
            <a:r>
              <a:rPr lang="zh-CN" altLang="en-US" sz="2400" b="1" dirty="0" smtClean="0">
                <a:latin typeface="华文楷体" panose="02010600040101010101" pitchFamily="2" charset="-122"/>
                <a:ea typeface="华文楷体" panose="02010600040101010101" pitchFamily="2" charset="-122"/>
              </a:rPr>
              <a:t>聚类分析</a:t>
            </a:r>
            <a:endParaRPr lang="zh-CN" altLang="en-US" sz="2400" b="1" dirty="0">
              <a:latin typeface="华文楷体" panose="02010600040101010101" pitchFamily="2" charset="-122"/>
              <a:ea typeface="华文楷体" panose="02010600040101010101" pitchFamily="2" charset="-122"/>
            </a:endParaRPr>
          </a:p>
        </p:txBody>
      </p:sp>
      <p:sp>
        <p:nvSpPr>
          <p:cNvPr id="9" name="矩形 8"/>
          <p:cNvSpPr/>
          <p:nvPr/>
        </p:nvSpPr>
        <p:spPr>
          <a:xfrm>
            <a:off x="8281544" y="2959698"/>
            <a:ext cx="548640" cy="7886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10" name="矩形 9"/>
          <p:cNvSpPr/>
          <p:nvPr/>
        </p:nvSpPr>
        <p:spPr>
          <a:xfrm>
            <a:off x="6919693" y="3228303"/>
            <a:ext cx="548640" cy="7886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11" name="矩形 10"/>
          <p:cNvSpPr/>
          <p:nvPr/>
        </p:nvSpPr>
        <p:spPr>
          <a:xfrm>
            <a:off x="7702143" y="3439758"/>
            <a:ext cx="548640" cy="7886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12" name="文本框 11"/>
          <p:cNvSpPr txBox="1"/>
          <p:nvPr/>
        </p:nvSpPr>
        <p:spPr>
          <a:xfrm>
            <a:off x="3396083" y="698314"/>
            <a:ext cx="1745991" cy="430887"/>
          </a:xfrm>
          <a:prstGeom prst="rect">
            <a:avLst/>
          </a:prstGeom>
          <a:noFill/>
        </p:spPr>
        <p:txBody>
          <a:bodyPr wrap="none" rtlCol="0">
            <a:spAutoFit/>
          </a:bodyPr>
          <a:lstStyle/>
          <a:p>
            <a:r>
              <a:rPr lang="en-US" altLang="zh-CN" sz="1100" b="1" dirty="0" smtClean="0">
                <a:solidFill>
                  <a:schemeClr val="bg1"/>
                </a:solidFill>
              </a:rPr>
              <a:t>Distance= 1-correlation</a:t>
            </a:r>
          </a:p>
          <a:p>
            <a:pPr algn="r"/>
            <a:r>
              <a:rPr lang="en-US" altLang="zh-CN" sz="1100" b="1" dirty="0" smtClean="0">
                <a:solidFill>
                  <a:schemeClr val="bg1"/>
                </a:solidFill>
              </a:rPr>
              <a:t>Cluster= </a:t>
            </a:r>
            <a:r>
              <a:rPr lang="en-US" altLang="zh-CN" sz="1100" b="1" dirty="0" err="1" smtClean="0">
                <a:solidFill>
                  <a:schemeClr val="bg1"/>
                </a:solidFill>
              </a:rPr>
              <a:t>mcquity</a:t>
            </a:r>
            <a:endParaRPr lang="zh-CN" altLang="en-US" sz="1100" b="1" dirty="0">
              <a:solidFill>
                <a:schemeClr val="bg1"/>
              </a:solidFill>
            </a:endParaRPr>
          </a:p>
        </p:txBody>
      </p:sp>
      <p:sp>
        <p:nvSpPr>
          <p:cNvPr id="13" name="文本框 12"/>
          <p:cNvSpPr txBox="1"/>
          <p:nvPr/>
        </p:nvSpPr>
        <p:spPr>
          <a:xfrm>
            <a:off x="7340490" y="1390041"/>
            <a:ext cx="1745991" cy="430887"/>
          </a:xfrm>
          <a:prstGeom prst="rect">
            <a:avLst/>
          </a:prstGeom>
          <a:noFill/>
        </p:spPr>
        <p:txBody>
          <a:bodyPr wrap="none" rtlCol="0">
            <a:spAutoFit/>
          </a:bodyPr>
          <a:lstStyle/>
          <a:p>
            <a:r>
              <a:rPr lang="en-US" altLang="zh-CN" sz="1100" b="1" dirty="0" smtClean="0">
                <a:solidFill>
                  <a:schemeClr val="bg1"/>
                </a:solidFill>
              </a:rPr>
              <a:t>Distance= 1-correlation</a:t>
            </a:r>
          </a:p>
          <a:p>
            <a:pPr algn="r"/>
            <a:r>
              <a:rPr lang="en-US" altLang="zh-CN" sz="1100" b="1" dirty="0" smtClean="0">
                <a:solidFill>
                  <a:schemeClr val="bg1"/>
                </a:solidFill>
              </a:rPr>
              <a:t>Cluster=UPGMA</a:t>
            </a:r>
            <a:endParaRPr lang="zh-CN" altLang="en-US" sz="1100" b="1" dirty="0">
              <a:solidFill>
                <a:schemeClr val="bg1"/>
              </a:solidFill>
            </a:endParaRPr>
          </a:p>
        </p:txBody>
      </p:sp>
      <p:sp>
        <p:nvSpPr>
          <p:cNvPr id="14" name="矩形 13"/>
          <p:cNvSpPr/>
          <p:nvPr/>
        </p:nvSpPr>
        <p:spPr>
          <a:xfrm>
            <a:off x="1264871" y="5581230"/>
            <a:ext cx="2765501" cy="400110"/>
          </a:xfrm>
          <a:prstGeom prst="rect">
            <a:avLst/>
          </a:prstGeom>
        </p:spPr>
        <p:txBody>
          <a:bodyPr wrap="none">
            <a:spAutoFit/>
          </a:bodyPr>
          <a:lstStyle/>
          <a:p>
            <a:pPr algn="ctr"/>
            <a:r>
              <a:rPr lang="zh-CN" altLang="en-US" sz="2000" b="1"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相同类型样本聚在一起</a:t>
            </a:r>
            <a:endParaRPr lang="zh-CN" altLang="en-US" sz="2000" b="1" dirty="0">
              <a:solidFill>
                <a:srgbClr val="FFFF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矩形 15"/>
          <p:cNvSpPr/>
          <p:nvPr/>
        </p:nvSpPr>
        <p:spPr>
          <a:xfrm>
            <a:off x="5182333" y="4616567"/>
            <a:ext cx="3961667" cy="923330"/>
          </a:xfrm>
          <a:prstGeom prst="rect">
            <a:avLst/>
          </a:prstGeom>
        </p:spPr>
        <p:txBody>
          <a:bodyPr wrap="square">
            <a:spAutoFit/>
          </a:bodyPr>
          <a:lstStyle/>
          <a:p>
            <a:pPr marL="342900" indent="-342900">
              <a:buFont typeface="Wingdings" panose="05000000000000000000" pitchFamily="2" charset="2"/>
              <a:buChar char="ü"/>
            </a:pPr>
            <a:r>
              <a:rPr lang="zh-CN" altLang="en-US" b="1" dirty="0">
                <a:solidFill>
                  <a:srgbClr val="FFFF00"/>
                </a:solidFill>
                <a:latin typeface="华文楷体" panose="02010600040101010101" pitchFamily="2" charset="-122"/>
                <a:ea typeface="华文楷体" panose="02010600040101010101" pitchFamily="2" charset="-122"/>
              </a:rPr>
              <a:t>肺</a:t>
            </a:r>
            <a:r>
              <a:rPr lang="zh-CN" altLang="en-US" b="1" dirty="0">
                <a:latin typeface="华文楷体" panose="02010600040101010101" pitchFamily="2" charset="-122"/>
                <a:ea typeface="华文楷体" panose="02010600040101010101" pitchFamily="2" charset="-122"/>
              </a:rPr>
              <a:t>腺癌和</a:t>
            </a:r>
            <a:r>
              <a:rPr lang="zh-CN" altLang="en-US" b="1" dirty="0">
                <a:solidFill>
                  <a:srgbClr val="FFFF00"/>
                </a:solidFill>
                <a:latin typeface="华文楷体" panose="02010600040101010101" pitchFamily="2" charset="-122"/>
                <a:ea typeface="华文楷体" panose="02010600040101010101" pitchFamily="2" charset="-122"/>
              </a:rPr>
              <a:t>肺</a:t>
            </a:r>
            <a:r>
              <a:rPr lang="zh-CN" altLang="en-US" b="1" dirty="0">
                <a:latin typeface="华文楷体" panose="02010600040101010101" pitchFamily="2" charset="-122"/>
                <a:ea typeface="华文楷体" panose="02010600040101010101" pitchFamily="2" charset="-122"/>
              </a:rPr>
              <a:t>鳞</a:t>
            </a:r>
            <a:r>
              <a:rPr lang="zh-CN" altLang="en-US" b="1" dirty="0" smtClean="0">
                <a:latin typeface="华文楷体" panose="02010600040101010101" pitchFamily="2" charset="-122"/>
                <a:ea typeface="华文楷体" panose="02010600040101010101" pitchFamily="2" charset="-122"/>
              </a:rPr>
              <a:t>癌</a:t>
            </a:r>
            <a:endParaRPr lang="en-US" altLang="zh-CN" b="1" dirty="0" smtClean="0">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ü"/>
            </a:pPr>
            <a:r>
              <a:rPr lang="zh-CN" altLang="en-US" b="1" dirty="0" smtClean="0">
                <a:solidFill>
                  <a:srgbClr val="FFFF00"/>
                </a:solidFill>
                <a:latin typeface="华文楷体" panose="02010600040101010101" pitchFamily="2" charset="-122"/>
                <a:ea typeface="华文楷体" panose="02010600040101010101" pitchFamily="2" charset="-122"/>
              </a:rPr>
              <a:t>肾</a:t>
            </a:r>
            <a:r>
              <a:rPr lang="zh-CN" altLang="en-US" b="1" dirty="0">
                <a:latin typeface="华文楷体" panose="02010600040101010101" pitchFamily="2" charset="-122"/>
                <a:ea typeface="华文楷体" panose="02010600040101010101" pitchFamily="2" charset="-122"/>
              </a:rPr>
              <a:t>透明状细胞癌和</a:t>
            </a:r>
            <a:r>
              <a:rPr lang="zh-CN" altLang="en-US" b="1" dirty="0">
                <a:solidFill>
                  <a:srgbClr val="FFFF00"/>
                </a:solidFill>
                <a:latin typeface="华文楷体" panose="02010600040101010101" pitchFamily="2" charset="-122"/>
                <a:ea typeface="华文楷体" panose="02010600040101010101" pitchFamily="2" charset="-122"/>
              </a:rPr>
              <a:t>肾</a:t>
            </a:r>
            <a:r>
              <a:rPr lang="zh-CN" altLang="en-US" b="1" dirty="0">
                <a:latin typeface="华文楷体" panose="02010600040101010101" pitchFamily="2" charset="-122"/>
                <a:ea typeface="华文楷体" panose="02010600040101010101" pitchFamily="2" charset="-122"/>
              </a:rPr>
              <a:t>乳头状细胞</a:t>
            </a:r>
            <a:r>
              <a:rPr lang="zh-CN" altLang="en-US" b="1" dirty="0" smtClean="0">
                <a:latin typeface="华文楷体" panose="02010600040101010101" pitchFamily="2" charset="-122"/>
                <a:ea typeface="华文楷体" panose="02010600040101010101" pitchFamily="2" charset="-122"/>
              </a:rPr>
              <a:t>癌</a:t>
            </a:r>
            <a:endParaRPr lang="en-US" altLang="zh-CN" b="1" dirty="0" smtClean="0">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ü"/>
            </a:pPr>
            <a:r>
              <a:rPr lang="zh-CN" altLang="en-US" b="1" dirty="0" smtClean="0">
                <a:latin typeface="华文楷体" panose="02010600040101010101" pitchFamily="2" charset="-122"/>
                <a:ea typeface="华文楷体" panose="02010600040101010101" pitchFamily="2" charset="-122"/>
              </a:rPr>
              <a:t>乳腺癌和前列腺癌</a:t>
            </a:r>
            <a:endParaRPr lang="zh-CN" altLang="en-US" b="1" dirty="0"/>
          </a:p>
        </p:txBody>
      </p:sp>
      <p:sp>
        <p:nvSpPr>
          <p:cNvPr id="18" name="矩形 17"/>
          <p:cNvSpPr/>
          <p:nvPr/>
        </p:nvSpPr>
        <p:spPr>
          <a:xfrm>
            <a:off x="-47576" y="6477789"/>
            <a:ext cx="3416320" cy="307777"/>
          </a:xfrm>
          <a:prstGeom prst="rect">
            <a:avLst/>
          </a:prstGeom>
        </p:spPr>
        <p:txBody>
          <a:bodyPr wrap="none">
            <a:spAutoFit/>
          </a:bodyPr>
          <a:lstStyle/>
          <a:p>
            <a:r>
              <a:rPr lang="zh-CN" altLang="en-US" sz="1400" b="1" dirty="0">
                <a:latin typeface="华文楷体" panose="02010600040101010101" pitchFamily="2" charset="-122"/>
                <a:ea typeface="华文楷体" panose="02010600040101010101" pitchFamily="2" charset="-122"/>
              </a:rPr>
              <a:t>全基因组甲基化图谱揭示泛癌甲基化特征</a:t>
            </a:r>
          </a:p>
        </p:txBody>
      </p:sp>
      <p:sp>
        <p:nvSpPr>
          <p:cNvPr id="19" name="矩形 18"/>
          <p:cNvSpPr/>
          <p:nvPr/>
        </p:nvSpPr>
        <p:spPr>
          <a:xfrm>
            <a:off x="5780415" y="5527926"/>
            <a:ext cx="2765502" cy="400110"/>
          </a:xfrm>
          <a:prstGeom prst="rect">
            <a:avLst/>
          </a:prstGeom>
        </p:spPr>
        <p:txBody>
          <a:bodyPr wrap="none">
            <a:spAutoFit/>
          </a:bodyPr>
          <a:lstStyle/>
          <a:p>
            <a:pPr algn="ctr"/>
            <a:r>
              <a:rPr lang="zh-CN" altLang="en-US" sz="2000" b="1"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相近类型样本聚在一起</a:t>
            </a:r>
            <a:endParaRPr lang="zh-CN" altLang="en-US" sz="2000" b="1" dirty="0">
              <a:solidFill>
                <a:srgbClr val="FFFF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553476947"/>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p:bldP spid="16"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4305" y="1724267"/>
            <a:ext cx="2561447" cy="1083975"/>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99817" y="1724267"/>
            <a:ext cx="2861530" cy="3914573"/>
          </a:xfrm>
          <a:prstGeom prst="rect">
            <a:avLst/>
          </a:prstGeom>
          <a:ln w="38100" cap="sq" cmpd="thickThin">
            <a:solidFill>
              <a:srgbClr val="FF0000"/>
            </a:solidFill>
            <a:prstDash val="dash"/>
            <a:miter lim="800000"/>
          </a:ln>
          <a:effectLst>
            <a:innerShdw blurRad="76200">
              <a:srgbClr val="000000"/>
            </a:innerShdw>
          </a:effectLst>
        </p:spPr>
      </p:pic>
      <p:sp>
        <p:nvSpPr>
          <p:cNvPr id="3" name="页脚占位符 2"/>
          <p:cNvSpPr>
            <a:spLocks noGrp="1"/>
          </p:cNvSpPr>
          <p:nvPr>
            <p:ph type="ftr" sz="quarter" idx="11"/>
          </p:nvPr>
        </p:nvSpPr>
        <p:spPr/>
        <p:txBody>
          <a:bodyPr/>
          <a:lstStyle/>
          <a:p>
            <a:pPr algn="l">
              <a:defRPr/>
            </a:pPr>
            <a:r>
              <a:rPr lang="zh-CN" altLang="en-US" b="1" smtClean="0">
                <a:solidFill>
                  <a:srgbClr val="FFFFFF"/>
                </a:solidFill>
              </a:rPr>
              <a:t>复旦大学博士学位论文答辩</a:t>
            </a:r>
            <a:endParaRPr lang="zh-CN" altLang="en-US" b="1" dirty="0">
              <a:solidFill>
                <a:srgbClr val="FFFFFF"/>
              </a:solidFill>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rPr>
              <a:pPr>
                <a:defRPr/>
              </a:pPr>
              <a:t>4</a:t>
            </a:fld>
            <a:endParaRPr lang="zh-CN" altLang="en-US" b="1" dirty="0">
              <a:solidFill>
                <a:srgbClr val="FFFFFF"/>
              </a:solidFill>
            </a:endParaRPr>
          </a:p>
        </p:txBody>
      </p:sp>
      <p:sp>
        <p:nvSpPr>
          <p:cNvPr id="5" name="文本框 4"/>
          <p:cNvSpPr txBox="1"/>
          <p:nvPr/>
        </p:nvSpPr>
        <p:spPr>
          <a:xfrm>
            <a:off x="42329" y="107589"/>
            <a:ext cx="4214615" cy="523220"/>
          </a:xfrm>
          <a:prstGeom prst="rect">
            <a:avLst/>
          </a:prstGeom>
          <a:noFill/>
        </p:spPr>
        <p:txBody>
          <a:bodyPr wrap="none" rtlCol="0">
            <a:spAutoFit/>
          </a:bodyPr>
          <a:lstStyle/>
          <a:p>
            <a:r>
              <a:rPr lang="en-US" altLang="zh-CN" sz="2800" b="1" dirty="0">
                <a:latin typeface="华文楷体" panose="02010600040101010101" pitchFamily="2" charset="-122"/>
                <a:ea typeface="华文楷体" panose="02010600040101010101" pitchFamily="2" charset="-122"/>
              </a:rPr>
              <a:t>DNA</a:t>
            </a:r>
            <a:r>
              <a:rPr lang="zh-CN" altLang="en-US" sz="2800" b="1" dirty="0">
                <a:latin typeface="华文楷体" panose="02010600040101010101" pitchFamily="2" charset="-122"/>
                <a:ea typeface="华文楷体" panose="02010600040101010101" pitchFamily="2" charset="-122"/>
              </a:rPr>
              <a:t>甲基</a:t>
            </a:r>
            <a:r>
              <a:rPr lang="zh-CN" altLang="en-US" sz="2800" b="1" dirty="0" smtClean="0">
                <a:latin typeface="华文楷体" panose="02010600040101010101" pitchFamily="2" charset="-122"/>
                <a:ea typeface="华文楷体" panose="02010600040101010101" pitchFamily="2" charset="-122"/>
              </a:rPr>
              <a:t>化基本知识介绍</a:t>
            </a:r>
            <a:endParaRPr lang="en-US" altLang="zh-CN" sz="2800" b="1" dirty="0">
              <a:latin typeface="华文楷体" panose="02010600040101010101" pitchFamily="2" charset="-122"/>
              <a:ea typeface="华文楷体" panose="02010600040101010101" pitchFamily="2" charset="-122"/>
            </a:endParaRPr>
          </a:p>
        </p:txBody>
      </p:sp>
      <p:sp>
        <p:nvSpPr>
          <p:cNvPr id="6" name="矩形 5"/>
          <p:cNvSpPr/>
          <p:nvPr/>
        </p:nvSpPr>
        <p:spPr>
          <a:xfrm>
            <a:off x="228619" y="3319086"/>
            <a:ext cx="7401963" cy="2154436"/>
          </a:xfrm>
          <a:prstGeom prst="rect">
            <a:avLst/>
          </a:prstGeom>
        </p:spPr>
        <p:txBody>
          <a:bodyPr wrap="square">
            <a:spAutoFit/>
          </a:bodyPr>
          <a:lstStyle/>
          <a:p>
            <a:r>
              <a:rPr lang="zh-CN" altLang="en-US" sz="2400" b="1" kern="0" dirty="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人类成熟</a:t>
            </a:r>
            <a:r>
              <a:rPr lang="zh-CN" altLang="en-US" sz="2400" b="1" kern="0"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体细胞的基因组</a:t>
            </a:r>
            <a:r>
              <a:rPr lang="en-US" altLang="zh-CN" sz="2400" b="1" kern="0"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DNA</a:t>
            </a:r>
            <a:r>
              <a:rPr lang="zh-CN" altLang="en-US" sz="2400" b="1" kern="0" dirty="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甲基</a:t>
            </a:r>
            <a:r>
              <a:rPr lang="zh-CN" altLang="en-US" sz="2400" b="1" kern="0"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化特点</a:t>
            </a:r>
            <a:endParaRPr lang="en-US" altLang="zh-CN" sz="2400" b="1" kern="0" dirty="0">
              <a:solidFill>
                <a:srgbClr val="FFFF00"/>
              </a:solidFill>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sz="2000" b="1" kern="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endParaRPr>
          </a:p>
          <a:p>
            <a:pPr marL="257175" indent="-257175">
              <a:lnSpc>
                <a:spcPct val="150000"/>
              </a:lnSpc>
              <a:buFont typeface="Wingdings" panose="05000000000000000000" pitchFamily="2" charset="2"/>
              <a:buChar char="ü"/>
            </a:pPr>
            <a:r>
              <a:rPr lang="zh-CN" altLang="en-US" sz="2000" b="1" kern="0" dirty="0">
                <a:latin typeface="Times New Roman" panose="02020603050405020304" pitchFamily="18" charset="0"/>
                <a:ea typeface="宋体" panose="02010600030101010101" pitchFamily="2" charset="-122"/>
              </a:rPr>
              <a:t>发生在</a:t>
            </a:r>
            <a:r>
              <a:rPr lang="en-US" altLang="zh-CN" sz="2000" b="1" kern="0" dirty="0" err="1">
                <a:latin typeface="Times New Roman" panose="02020603050405020304" pitchFamily="18" charset="0"/>
                <a:ea typeface="宋体" panose="02010600030101010101" pitchFamily="2" charset="-122"/>
              </a:rPr>
              <a:t>CpG</a:t>
            </a:r>
            <a:r>
              <a:rPr lang="zh-CN" altLang="en-US" sz="2000" b="1" kern="0" dirty="0">
                <a:latin typeface="Times New Roman" panose="02020603050405020304" pitchFamily="18" charset="0"/>
                <a:ea typeface="宋体" panose="02010600030101010101" pitchFamily="2" charset="-122"/>
              </a:rPr>
              <a:t>二核苷酸对</a:t>
            </a:r>
            <a:endParaRPr lang="en-US" altLang="zh-CN" sz="2000" b="1" kern="0" dirty="0">
              <a:latin typeface="Times New Roman" panose="02020603050405020304" pitchFamily="18" charset="0"/>
              <a:ea typeface="宋体" panose="02010600030101010101" pitchFamily="2" charset="-122"/>
            </a:endParaRPr>
          </a:p>
          <a:p>
            <a:pPr marL="257175" indent="-257175">
              <a:lnSpc>
                <a:spcPct val="150000"/>
              </a:lnSpc>
              <a:buFont typeface="Wingdings" panose="05000000000000000000" pitchFamily="2" charset="2"/>
              <a:buChar char="ü"/>
            </a:pPr>
            <a:r>
              <a:rPr lang="en-US" altLang="zh-CN" sz="2000" b="1" kern="0" dirty="0">
                <a:latin typeface="Times New Roman" panose="02020603050405020304" pitchFamily="18" charset="0"/>
                <a:ea typeface="宋体" panose="02010600030101010101" pitchFamily="2" charset="-122"/>
              </a:rPr>
              <a:t>70-80% </a:t>
            </a:r>
            <a:r>
              <a:rPr lang="zh-CN" altLang="zh-CN" sz="2000" b="1" kern="0" dirty="0">
                <a:latin typeface="Times New Roman" panose="02020603050405020304" pitchFamily="18" charset="0"/>
                <a:ea typeface="宋体" panose="02010600030101010101" pitchFamily="2" charset="-122"/>
              </a:rPr>
              <a:t>的</a:t>
            </a:r>
            <a:r>
              <a:rPr lang="en-US" altLang="zh-CN" sz="2000" b="1" kern="0" dirty="0" err="1">
                <a:latin typeface="Times New Roman" panose="02020603050405020304" pitchFamily="18" charset="0"/>
                <a:ea typeface="宋体" panose="02010600030101010101" pitchFamily="2" charset="-122"/>
              </a:rPr>
              <a:t>CpG</a:t>
            </a:r>
            <a:r>
              <a:rPr lang="zh-CN" altLang="zh-CN" sz="2000" b="1" kern="0" dirty="0">
                <a:latin typeface="Times New Roman" panose="02020603050405020304" pitchFamily="18" charset="0"/>
                <a:ea typeface="宋体" panose="02010600030101010101" pitchFamily="2" charset="-122"/>
              </a:rPr>
              <a:t>二核苷酸呈甲基化状态</a:t>
            </a:r>
            <a:endParaRPr lang="en-US" altLang="zh-CN" sz="2000" b="1" kern="0" dirty="0">
              <a:latin typeface="Times New Roman" panose="02020603050405020304" pitchFamily="18" charset="0"/>
              <a:ea typeface="宋体" panose="02010600030101010101" pitchFamily="2" charset="-122"/>
            </a:endParaRPr>
          </a:p>
          <a:p>
            <a:pPr marL="257175" indent="-257175">
              <a:lnSpc>
                <a:spcPct val="150000"/>
              </a:lnSpc>
              <a:buFont typeface="Wingdings" panose="05000000000000000000" pitchFamily="2" charset="2"/>
              <a:buChar char="ü"/>
            </a:pPr>
            <a:r>
              <a:rPr lang="zh-CN" altLang="en-US" sz="2000" b="1" kern="0" dirty="0">
                <a:latin typeface="Times New Roman" panose="02020603050405020304" pitchFamily="18" charset="0"/>
                <a:ea typeface="宋体" panose="02010600030101010101" pitchFamily="2" charset="-122"/>
              </a:rPr>
              <a:t>其余</a:t>
            </a:r>
            <a:r>
              <a:rPr lang="en-US" altLang="zh-CN" sz="2000" b="1" kern="0" dirty="0">
                <a:latin typeface="Times New Roman" panose="02020603050405020304" pitchFamily="18" charset="0"/>
                <a:ea typeface="宋体" panose="02010600030101010101" pitchFamily="2" charset="-122"/>
              </a:rPr>
              <a:t>20%</a:t>
            </a:r>
            <a:r>
              <a:rPr lang="zh-CN" altLang="en-US" sz="2000" b="1" kern="0" dirty="0">
                <a:latin typeface="Times New Roman" panose="02020603050405020304" pitchFamily="18" charset="0"/>
                <a:ea typeface="宋体" panose="02010600030101010101" pitchFamily="2" charset="-122"/>
              </a:rPr>
              <a:t>左右</a:t>
            </a:r>
            <a:r>
              <a:rPr lang="zh-CN" altLang="zh-CN" sz="2000" b="1" kern="0" dirty="0">
                <a:latin typeface="Times New Roman" panose="02020603050405020304" pitchFamily="18" charset="0"/>
                <a:ea typeface="宋体" panose="02010600030101010101" pitchFamily="2" charset="-122"/>
              </a:rPr>
              <a:t>非甲基化状态的</a:t>
            </a:r>
            <a:r>
              <a:rPr lang="en-US" altLang="zh-CN" sz="2000" b="1" kern="0" dirty="0" err="1">
                <a:latin typeface="Times New Roman" panose="02020603050405020304" pitchFamily="18" charset="0"/>
                <a:ea typeface="宋体" panose="02010600030101010101" pitchFamily="2" charset="-122"/>
              </a:rPr>
              <a:t>CpG</a:t>
            </a:r>
            <a:r>
              <a:rPr lang="zh-CN" altLang="zh-CN" sz="2000" b="1" kern="0" dirty="0">
                <a:latin typeface="Times New Roman" panose="02020603050405020304" pitchFamily="18" charset="0"/>
                <a:ea typeface="宋体" panose="02010600030101010101" pitchFamily="2" charset="-122"/>
              </a:rPr>
              <a:t>一般聚集成簇</a:t>
            </a:r>
          </a:p>
        </p:txBody>
      </p:sp>
      <p:sp>
        <p:nvSpPr>
          <p:cNvPr id="7" name="矩形 6"/>
          <p:cNvSpPr/>
          <p:nvPr/>
        </p:nvSpPr>
        <p:spPr>
          <a:xfrm>
            <a:off x="227666" y="884113"/>
            <a:ext cx="7552957" cy="2154436"/>
          </a:xfrm>
          <a:prstGeom prst="rect">
            <a:avLst/>
          </a:prstGeom>
        </p:spPr>
        <p:txBody>
          <a:bodyPr wrap="square">
            <a:spAutoFit/>
          </a:bodyPr>
          <a:lstStyle/>
          <a:p>
            <a:r>
              <a:rPr lang="en-US" altLang="zh-CN" sz="2400" b="1" kern="0" dirty="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DNA </a:t>
            </a:r>
            <a:r>
              <a:rPr lang="zh-CN" altLang="zh-CN" sz="2400" b="1" kern="0" dirty="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甲基</a:t>
            </a:r>
            <a:r>
              <a:rPr lang="zh-CN" altLang="zh-CN" sz="2400" b="1" kern="0"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化</a:t>
            </a:r>
            <a:r>
              <a:rPr lang="zh-CN" altLang="en-US" sz="2400" b="1" kern="0"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400" b="1" kern="0"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发生</a:t>
            </a:r>
            <a:r>
              <a:rPr lang="zh-CN" altLang="zh-CN" sz="2400" b="1" kern="0" dirty="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在</a:t>
            </a:r>
            <a:r>
              <a:rPr lang="en-US" altLang="zh-CN" sz="2400" b="1" kern="0" dirty="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DNA</a:t>
            </a:r>
            <a:r>
              <a:rPr lang="zh-CN" altLang="zh-CN" sz="2400" b="1" kern="0" dirty="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碱基上的甲基化</a:t>
            </a:r>
            <a:r>
              <a:rPr lang="zh-CN" altLang="zh-CN" sz="2400" b="1" kern="0"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修饰</a:t>
            </a:r>
            <a:endParaRPr lang="en-US" altLang="zh-CN" sz="2400" b="1" kern="0" dirty="0">
              <a:solidFill>
                <a:srgbClr val="FFFF00"/>
              </a:solidFill>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sz="2000" b="1" kern="0" dirty="0">
              <a:latin typeface="Times New Roman" panose="02020603050405020304" pitchFamily="18" charset="0"/>
              <a:ea typeface="宋体" panose="02010600030101010101" pitchFamily="2" charset="-122"/>
              <a:cs typeface="Times New Roman" panose="02020603050405020304" pitchFamily="18" charset="0"/>
            </a:endParaRPr>
          </a:p>
          <a:p>
            <a:pPr marL="257175" indent="-257175">
              <a:lnSpc>
                <a:spcPct val="150000"/>
              </a:lnSpc>
              <a:buFont typeface="Wingdings" panose="05000000000000000000" pitchFamily="2" charset="2"/>
              <a:buChar char="ü"/>
            </a:pPr>
            <a:r>
              <a:rPr lang="en-US" altLang="zh-CN" sz="2000" b="1" kern="0" dirty="0">
                <a:latin typeface="Times New Roman" panose="02020603050405020304" pitchFamily="18" charset="0"/>
                <a:ea typeface="宋体" panose="02010600030101010101" pitchFamily="2" charset="-122"/>
              </a:rPr>
              <a:t>DNA</a:t>
            </a:r>
            <a:r>
              <a:rPr lang="zh-CN" altLang="zh-CN" sz="2000" b="1" kern="0" dirty="0">
                <a:latin typeface="Times New Roman" panose="02020603050405020304" pitchFamily="18" charset="0"/>
                <a:ea typeface="宋体" panose="02010600030101010101" pitchFamily="2" charset="-122"/>
                <a:cs typeface="Times New Roman" panose="02020603050405020304" pitchFamily="18" charset="0"/>
              </a:rPr>
              <a:t>甲基转移酶</a:t>
            </a:r>
            <a:endParaRPr lang="en-US" altLang="zh-CN" sz="2000" b="1" kern="0" dirty="0">
              <a:latin typeface="Times New Roman" panose="02020603050405020304" pitchFamily="18" charset="0"/>
              <a:ea typeface="宋体" panose="02010600030101010101" pitchFamily="2" charset="-122"/>
              <a:cs typeface="Times New Roman" panose="02020603050405020304" pitchFamily="18" charset="0"/>
            </a:endParaRPr>
          </a:p>
          <a:p>
            <a:pPr marL="257175" indent="-257175">
              <a:lnSpc>
                <a:spcPct val="150000"/>
              </a:lnSpc>
              <a:buFont typeface="Wingdings" panose="05000000000000000000" pitchFamily="2" charset="2"/>
              <a:buChar char="ü"/>
            </a:pPr>
            <a:r>
              <a:rPr lang="en-US" altLang="zh-CN" sz="2000" b="1" kern="0" dirty="0">
                <a:latin typeface="Times New Roman" panose="02020603050405020304" pitchFamily="18" charset="0"/>
                <a:ea typeface="宋体" panose="02010600030101010101" pitchFamily="2" charset="-122"/>
              </a:rPr>
              <a:t>S-SAM</a:t>
            </a:r>
            <a:r>
              <a:rPr lang="zh-CN" altLang="zh-CN" sz="2000" b="1" kern="0" dirty="0">
                <a:latin typeface="Times New Roman" panose="02020603050405020304" pitchFamily="18" charset="0"/>
                <a:ea typeface="宋体" panose="02010600030101010101" pitchFamily="2" charset="-122"/>
                <a:cs typeface="Times New Roman" panose="02020603050405020304" pitchFamily="18" charset="0"/>
              </a:rPr>
              <a:t>为</a:t>
            </a:r>
            <a:r>
              <a:rPr lang="zh-CN" altLang="en-US" sz="2000" b="1" kern="0" dirty="0">
                <a:latin typeface="Times New Roman" panose="02020603050405020304" pitchFamily="18" charset="0"/>
                <a:ea typeface="宋体" panose="02010600030101010101" pitchFamily="2" charset="-122"/>
                <a:cs typeface="Times New Roman" panose="02020603050405020304" pitchFamily="18" charset="0"/>
              </a:rPr>
              <a:t>唯一</a:t>
            </a:r>
            <a:r>
              <a:rPr lang="zh-CN" altLang="zh-CN" sz="2000" b="1" kern="0" dirty="0">
                <a:latin typeface="Times New Roman" panose="02020603050405020304" pitchFamily="18" charset="0"/>
                <a:ea typeface="宋体" panose="02010600030101010101" pitchFamily="2" charset="-122"/>
                <a:cs typeface="Times New Roman" panose="02020603050405020304" pitchFamily="18" charset="0"/>
              </a:rPr>
              <a:t>甲基供</a:t>
            </a:r>
            <a:r>
              <a:rPr lang="zh-CN" altLang="en-US" sz="2000" b="1" kern="0" dirty="0">
                <a:latin typeface="Times New Roman" panose="02020603050405020304" pitchFamily="18" charset="0"/>
                <a:ea typeface="宋体" panose="02010600030101010101" pitchFamily="2" charset="-122"/>
                <a:cs typeface="Times New Roman" panose="02020603050405020304" pitchFamily="18" charset="0"/>
              </a:rPr>
              <a:t>体</a:t>
            </a:r>
            <a:endParaRPr lang="en-US" altLang="zh-CN" sz="2000" b="1" kern="0" dirty="0">
              <a:latin typeface="Times New Roman" panose="02020603050405020304" pitchFamily="18" charset="0"/>
              <a:ea typeface="宋体" panose="02010600030101010101" pitchFamily="2" charset="-122"/>
              <a:cs typeface="Times New Roman" panose="02020603050405020304" pitchFamily="18" charset="0"/>
            </a:endParaRPr>
          </a:p>
          <a:p>
            <a:pPr marL="257175" indent="-257175">
              <a:lnSpc>
                <a:spcPct val="150000"/>
              </a:lnSpc>
              <a:buFont typeface="Wingdings" panose="05000000000000000000" pitchFamily="2" charset="2"/>
              <a:buChar char="ü"/>
            </a:pPr>
            <a:r>
              <a:rPr lang="zh-CN" altLang="en-US" sz="2000" b="1" kern="0" dirty="0">
                <a:latin typeface="Times New Roman" panose="02020603050405020304" pitchFamily="18" charset="0"/>
                <a:ea typeface="宋体" panose="02010600030101010101" pitchFamily="2" charset="-122"/>
                <a:cs typeface="Times New Roman" panose="02020603050405020304" pitchFamily="18" charset="0"/>
              </a:rPr>
              <a:t>对</a:t>
            </a:r>
            <a:r>
              <a:rPr lang="zh-CN" altLang="zh-CN" sz="2000" b="1" kern="0" dirty="0">
                <a:latin typeface="Times New Roman" panose="02020603050405020304" pitchFamily="18" charset="0"/>
                <a:ea typeface="宋体" panose="02010600030101010101" pitchFamily="2" charset="-122"/>
                <a:cs typeface="Times New Roman" panose="02020603050405020304" pitchFamily="18" charset="0"/>
              </a:rPr>
              <a:t>特定碱基</a:t>
            </a:r>
            <a:r>
              <a:rPr lang="zh-CN" altLang="zh-CN" sz="2000" b="1" kern="0" dirty="0" smtClean="0">
                <a:latin typeface="Times New Roman" panose="02020603050405020304" pitchFamily="18" charset="0"/>
                <a:ea typeface="宋体" panose="02010600030101010101" pitchFamily="2" charset="-122"/>
                <a:cs typeface="Times New Roman" panose="02020603050405020304" pitchFamily="18" charset="0"/>
              </a:rPr>
              <a:t>的</a:t>
            </a:r>
            <a:r>
              <a:rPr lang="zh-CN" altLang="en-US" sz="2000" b="1" kern="0" dirty="0" smtClean="0">
                <a:latin typeface="Times New Roman" panose="02020603050405020304" pitchFamily="18" charset="0"/>
                <a:ea typeface="宋体" panose="02010600030101010101" pitchFamily="2" charset="-122"/>
                <a:cs typeface="Times New Roman" panose="02020603050405020304" pitchFamily="18" charset="0"/>
              </a:rPr>
              <a:t>进行</a:t>
            </a:r>
            <a:r>
              <a:rPr lang="zh-CN" altLang="en-US" sz="2000" b="1" kern="0" dirty="0">
                <a:latin typeface="Times New Roman" panose="02020603050405020304" pitchFamily="18" charset="0"/>
                <a:ea typeface="宋体" panose="02010600030101010101" pitchFamily="2" charset="-122"/>
                <a:cs typeface="Times New Roman" panose="02020603050405020304" pitchFamily="18" charset="0"/>
              </a:rPr>
              <a:t>甲基</a:t>
            </a:r>
            <a:r>
              <a:rPr lang="zh-CN" altLang="en-US" sz="2000" b="1" kern="0" dirty="0" smtClean="0">
                <a:latin typeface="Times New Roman" panose="02020603050405020304" pitchFamily="18" charset="0"/>
                <a:ea typeface="宋体" panose="02010600030101010101" pitchFamily="2" charset="-122"/>
                <a:cs typeface="Times New Roman" panose="02020603050405020304" pitchFamily="18" charset="0"/>
              </a:rPr>
              <a:t>化修饰</a:t>
            </a:r>
            <a:endParaRPr lang="zh-CN" altLang="en-US" sz="2000" b="1" dirty="0"/>
          </a:p>
        </p:txBody>
      </p:sp>
      <p:sp>
        <p:nvSpPr>
          <p:cNvPr id="10" name="Text Box 15"/>
          <p:cNvSpPr txBox="1">
            <a:spLocks noChangeArrowheads="1"/>
          </p:cNvSpPr>
          <p:nvPr/>
        </p:nvSpPr>
        <p:spPr bwMode="auto">
          <a:xfrm>
            <a:off x="0" y="6482853"/>
            <a:ext cx="3902351" cy="307777"/>
          </a:xfrm>
          <a:prstGeom prst="rect">
            <a:avLst/>
          </a:prstGeom>
          <a:noFill/>
          <a:ln w="9525" algn="ctr">
            <a:noFill/>
            <a:miter lim="800000"/>
            <a:headEnd/>
            <a:tailEnd/>
          </a:ln>
          <a:effectLst/>
        </p:spPr>
        <p:txBody>
          <a:bodyPr wrap="square">
            <a:spAutoFit/>
          </a:bodyPr>
          <a:lstStyle/>
          <a:p>
            <a:r>
              <a:rPr lang="zh-CN" altLang="en-US" sz="1400" b="1" dirty="0" smtClean="0">
                <a:latin typeface="华文楷体" panose="02010600040101010101" pitchFamily="2" charset="-122"/>
                <a:ea typeface="华文楷体" panose="02010600040101010101" pitchFamily="2" charset="-122"/>
              </a:rPr>
              <a:t>研究背景</a:t>
            </a:r>
            <a:endParaRPr lang="zh-CN" altLang="en-US" sz="1400" b="1" dirty="0">
              <a:latin typeface="华文楷体" panose="02010600040101010101" pitchFamily="2" charset="-122"/>
              <a:ea typeface="华文楷体" panose="02010600040101010101" pitchFamily="2" charset="-122"/>
            </a:endParaRPr>
          </a:p>
        </p:txBody>
      </p:sp>
    </p:spTree>
    <p:custDataLst>
      <p:tags r:id="rId1"/>
    </p:custDataLst>
    <p:extLst>
      <p:ext uri="{BB962C8B-B14F-4D97-AF65-F5344CB8AC3E}">
        <p14:creationId xmlns:p14="http://schemas.microsoft.com/office/powerpoint/2010/main" val="1250998348"/>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latin typeface="Arial Black" panose="020B0A04020102020204" pitchFamily="34" charset="0"/>
                <a:ea typeface="黑体" panose="02010609060101010101" pitchFamily="49" charset="-122"/>
              </a:rPr>
              <a:t>复旦大学博士学位论文答辩</a:t>
            </a:r>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latin typeface="Arial Black" panose="020B0A04020102020204" pitchFamily="34" charset="0"/>
                <a:ea typeface="黑体" panose="02010609060101010101" pitchFamily="49" charset="-122"/>
              </a:rPr>
              <a:pPr>
                <a:defRPr/>
              </a:pPr>
              <a:t>40</a:t>
            </a:fld>
            <a:endParaRPr lang="zh-CN" altLang="en-US" b="1" dirty="0">
              <a:solidFill>
                <a:srgbClr val="FFFFFF"/>
              </a:solidFill>
              <a:latin typeface="Arial Black" panose="020B0A04020102020204" pitchFamily="34" charset="0"/>
              <a:ea typeface="黑体" panose="02010609060101010101" pitchFamily="49" charset="-122"/>
            </a:endParaRPr>
          </a:p>
        </p:txBody>
      </p:sp>
      <p:grpSp>
        <p:nvGrpSpPr>
          <p:cNvPr id="8" name="组合 7"/>
          <p:cNvGrpSpPr/>
          <p:nvPr/>
        </p:nvGrpSpPr>
        <p:grpSpPr>
          <a:xfrm>
            <a:off x="61072" y="827086"/>
            <a:ext cx="4010140" cy="4254848"/>
            <a:chOff x="56439" y="906011"/>
            <a:chExt cx="5703479" cy="5292019"/>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39" y="906011"/>
              <a:ext cx="5703479" cy="529201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4065" y="2446020"/>
              <a:ext cx="952191" cy="3006090"/>
            </a:xfrm>
            <a:prstGeom prst="rect">
              <a:avLst/>
            </a:prstGeom>
          </p:spPr>
        </p:pic>
      </p:grpSp>
      <p:sp>
        <p:nvSpPr>
          <p:cNvPr id="9" name="文本框 8"/>
          <p:cNvSpPr txBox="1"/>
          <p:nvPr/>
        </p:nvSpPr>
        <p:spPr>
          <a:xfrm>
            <a:off x="0" y="140486"/>
            <a:ext cx="8332153" cy="446276"/>
          </a:xfrm>
          <a:prstGeom prst="rect">
            <a:avLst/>
          </a:prstGeom>
          <a:noFill/>
        </p:spPr>
        <p:txBody>
          <a:bodyPr wrap="none" rtlCol="0">
            <a:spAutoFit/>
          </a:bodyPr>
          <a:lstStyle/>
          <a:p>
            <a:r>
              <a:rPr lang="zh-CN" altLang="en-US" sz="2300" b="1" dirty="0" smtClean="0">
                <a:latin typeface="Arial Black" panose="020B0A04020102020204" pitchFamily="34" charset="0"/>
                <a:ea typeface="黑体" panose="02010609060101010101" pitchFamily="49" charset="-122"/>
              </a:rPr>
              <a:t>结果：泛</a:t>
            </a:r>
            <a:r>
              <a:rPr lang="zh-CN" altLang="en-US" sz="2300" b="1" dirty="0">
                <a:latin typeface="Arial Black" panose="020B0A04020102020204" pitchFamily="34" charset="0"/>
                <a:ea typeface="黑体" panose="02010609060101010101" pitchFamily="49" charset="-122"/>
              </a:rPr>
              <a:t>癌数据的</a:t>
            </a:r>
            <a:r>
              <a:rPr lang="zh-CN" altLang="en-US" sz="2300" b="1" dirty="0" smtClean="0">
                <a:latin typeface="Arial Black" panose="020B0A04020102020204" pitchFamily="34" charset="0"/>
                <a:ea typeface="黑体" panose="02010609060101010101" pitchFamily="49" charset="-122"/>
              </a:rPr>
              <a:t>预测模型（</a:t>
            </a:r>
            <a:r>
              <a:rPr lang="en-US" altLang="zh-CN" sz="2300" b="1" dirty="0" smtClean="0">
                <a:latin typeface="Arial Black" panose="020B0A04020102020204" pitchFamily="34" charset="0"/>
                <a:ea typeface="黑体" panose="02010609060101010101" pitchFamily="49" charset="-122"/>
              </a:rPr>
              <a:t>Multi-label Classification</a:t>
            </a:r>
            <a:r>
              <a:rPr lang="zh-CN" altLang="en-US" sz="2300" b="1" dirty="0" smtClean="0">
                <a:latin typeface="Arial Black" panose="020B0A04020102020204" pitchFamily="34" charset="0"/>
                <a:ea typeface="黑体" panose="02010609060101010101" pitchFamily="49" charset="-122"/>
              </a:rPr>
              <a:t>）</a:t>
            </a:r>
            <a:endParaRPr lang="zh-CN" altLang="en-US" sz="2300" b="1" dirty="0">
              <a:latin typeface="Arial Black" panose="020B0A04020102020204" pitchFamily="34" charset="0"/>
              <a:ea typeface="黑体" panose="02010609060101010101" pitchFamily="49"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2111713735"/>
              </p:ext>
            </p:extLst>
          </p:nvPr>
        </p:nvGraphicFramePr>
        <p:xfrm>
          <a:off x="4402844" y="1247212"/>
          <a:ext cx="4593018" cy="3399010"/>
        </p:xfrm>
        <a:graphic>
          <a:graphicData uri="http://schemas.openxmlformats.org/drawingml/2006/table">
            <a:tbl>
              <a:tblPr firstRow="1" firstCol="1" bandRow="1">
                <a:tableStyleId>{2D5ABB26-0587-4C30-8999-92F81FD0307C}</a:tableStyleId>
              </a:tblPr>
              <a:tblGrid>
                <a:gridCol w="667430"/>
                <a:gridCol w="537513"/>
                <a:gridCol w="705596"/>
                <a:gridCol w="639261"/>
                <a:gridCol w="698361"/>
                <a:gridCol w="705596"/>
                <a:gridCol w="639261"/>
              </a:tblGrid>
              <a:tr h="233530">
                <a:tc>
                  <a:txBody>
                    <a:bodyPr/>
                    <a:lstStyle/>
                    <a:p>
                      <a:pPr indent="127000" algn="ctr">
                        <a:lnSpc>
                          <a:spcPts val="2000"/>
                        </a:lnSpc>
                        <a:spcAft>
                          <a:spcPts val="0"/>
                        </a:spcAft>
                      </a:pPr>
                      <a:r>
                        <a:rPr lang="zh-CN" sz="1200" b="1" kern="100" dirty="0">
                          <a:solidFill>
                            <a:schemeClr val="tx1"/>
                          </a:solidFill>
                          <a:effectLst/>
                        </a:rPr>
                        <a:t>　</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indent="127000" algn="ctr">
                        <a:lnSpc>
                          <a:spcPts val="2000"/>
                        </a:lnSpc>
                        <a:spcAft>
                          <a:spcPts val="0"/>
                        </a:spcAft>
                      </a:pPr>
                      <a:r>
                        <a:rPr lang="en-US" sz="1200" b="1" kern="100" dirty="0">
                          <a:solidFill>
                            <a:schemeClr val="tx1"/>
                          </a:solidFill>
                          <a:effectLst/>
                        </a:rPr>
                        <a:t>Variable=25</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a:p>
                  </a:txBody>
                  <a:tcPr/>
                </a:tc>
                <a:tc hMerge="1">
                  <a:txBody>
                    <a:bodyPr/>
                    <a:lstStyle/>
                    <a:p>
                      <a:endParaRPr lang="zh-CN" altLang="en-US"/>
                    </a:p>
                  </a:txBody>
                  <a:tcPr/>
                </a:tc>
                <a:tc gridSpan="3">
                  <a:txBody>
                    <a:bodyPr/>
                    <a:lstStyle/>
                    <a:p>
                      <a:pPr indent="127000" algn="ctr">
                        <a:lnSpc>
                          <a:spcPts val="2000"/>
                        </a:lnSpc>
                        <a:spcAft>
                          <a:spcPts val="0"/>
                        </a:spcAft>
                      </a:pPr>
                      <a:r>
                        <a:rPr lang="en-US" sz="1200" b="1" kern="100">
                          <a:solidFill>
                            <a:schemeClr val="tx1"/>
                          </a:solidFill>
                          <a:effectLst/>
                        </a:rPr>
                        <a:t>Variable=75</a:t>
                      </a:r>
                      <a:endParaRPr lang="zh-CN" sz="14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a:p>
                  </a:txBody>
                  <a:tcPr/>
                </a:tc>
                <a:tc hMerge="1">
                  <a:txBody>
                    <a:bodyPr/>
                    <a:lstStyle/>
                    <a:p>
                      <a:endParaRPr lang="zh-CN" altLang="en-US"/>
                    </a:p>
                  </a:txBody>
                  <a:tcPr/>
                </a:tc>
              </a:tr>
              <a:tr h="233530">
                <a:tc>
                  <a:txBody>
                    <a:bodyPr/>
                    <a:lstStyle/>
                    <a:p>
                      <a:pPr indent="127000" algn="ctr">
                        <a:lnSpc>
                          <a:spcPts val="2000"/>
                        </a:lnSpc>
                        <a:spcAft>
                          <a:spcPts val="0"/>
                        </a:spcAft>
                      </a:pPr>
                      <a:r>
                        <a:rPr lang="zh-CN" sz="1200" b="1" kern="100" dirty="0">
                          <a:solidFill>
                            <a:schemeClr val="tx1"/>
                          </a:solidFill>
                          <a:effectLst/>
                        </a:rPr>
                        <a:t>　</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Sen</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err="1" smtClean="0">
                          <a:solidFill>
                            <a:schemeClr val="tx1"/>
                          </a:solidFill>
                          <a:effectLst/>
                        </a:rPr>
                        <a:t>Spe</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err="1" smtClean="0">
                          <a:solidFill>
                            <a:schemeClr val="tx1"/>
                          </a:solidFill>
                          <a:effectLst/>
                        </a:rPr>
                        <a:t>Acc</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Sen</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err="1" smtClean="0">
                          <a:solidFill>
                            <a:schemeClr val="tx1"/>
                          </a:solidFill>
                          <a:effectLst/>
                        </a:rPr>
                        <a:t>Spe</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err="1" smtClean="0">
                          <a:solidFill>
                            <a:schemeClr val="tx1"/>
                          </a:solidFill>
                          <a:effectLst/>
                        </a:rPr>
                        <a:t>Acc</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73402">
                <a:tc>
                  <a:txBody>
                    <a:bodyPr/>
                    <a:lstStyle/>
                    <a:p>
                      <a:pPr indent="127000" algn="ctr">
                        <a:lnSpc>
                          <a:spcPts val="2000"/>
                        </a:lnSpc>
                        <a:spcAft>
                          <a:spcPts val="0"/>
                        </a:spcAft>
                      </a:pPr>
                      <a:r>
                        <a:rPr lang="en-US" sz="1200" b="1" kern="100">
                          <a:solidFill>
                            <a:schemeClr val="tx1"/>
                          </a:solidFill>
                          <a:effectLst/>
                        </a:rPr>
                        <a:t>BRCA</a:t>
                      </a:r>
                      <a:endParaRPr lang="zh-CN" sz="14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0.8</a:t>
                      </a:r>
                      <a:r>
                        <a:rPr lang="en-US" altLang="zh-CN" sz="1200" b="1" kern="100" dirty="0" smtClean="0">
                          <a:solidFill>
                            <a:schemeClr val="tx1"/>
                          </a:solidFill>
                          <a:effectLst/>
                        </a:rPr>
                        <a:t>5</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0.97</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0.9</a:t>
                      </a:r>
                      <a:r>
                        <a:rPr lang="en-US" altLang="zh-CN" sz="1200" b="1" kern="100" dirty="0" smtClean="0">
                          <a:solidFill>
                            <a:schemeClr val="tx1"/>
                          </a:solidFill>
                          <a:effectLst/>
                        </a:rPr>
                        <a:t>1</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0.9</a:t>
                      </a:r>
                      <a:r>
                        <a:rPr lang="en-US" altLang="zh-CN" sz="1200" b="1" kern="100" dirty="0" smtClean="0">
                          <a:solidFill>
                            <a:schemeClr val="tx1"/>
                          </a:solidFill>
                          <a:effectLst/>
                        </a:rPr>
                        <a:t>4</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1.00</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0.97</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r>
              <a:tr h="273402">
                <a:tc>
                  <a:txBody>
                    <a:bodyPr/>
                    <a:lstStyle/>
                    <a:p>
                      <a:pPr indent="127000" algn="ctr">
                        <a:lnSpc>
                          <a:spcPts val="2000"/>
                        </a:lnSpc>
                        <a:spcAft>
                          <a:spcPts val="0"/>
                        </a:spcAft>
                      </a:pPr>
                      <a:r>
                        <a:rPr lang="en-US" sz="1200" b="1" kern="100">
                          <a:solidFill>
                            <a:schemeClr val="tx1"/>
                          </a:solidFill>
                          <a:effectLst/>
                        </a:rPr>
                        <a:t>COAD</a:t>
                      </a:r>
                      <a:endParaRPr lang="zh-CN" sz="14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0.7</a:t>
                      </a:r>
                      <a:r>
                        <a:rPr lang="en-US" altLang="zh-CN" sz="1200" b="1" kern="100" dirty="0" smtClean="0">
                          <a:solidFill>
                            <a:schemeClr val="tx1"/>
                          </a:solidFill>
                          <a:effectLst/>
                        </a:rPr>
                        <a:t>2</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0.8</a:t>
                      </a:r>
                      <a:r>
                        <a:rPr lang="en-US" altLang="zh-CN" sz="1200" b="1" kern="100" dirty="0" smtClean="0">
                          <a:solidFill>
                            <a:schemeClr val="tx1"/>
                          </a:solidFill>
                          <a:effectLst/>
                        </a:rPr>
                        <a:t>5</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0.78</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0.92</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0.89</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0.91</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r>
              <a:tr h="273402">
                <a:tc>
                  <a:txBody>
                    <a:bodyPr/>
                    <a:lstStyle/>
                    <a:p>
                      <a:pPr indent="127000" algn="ctr">
                        <a:lnSpc>
                          <a:spcPts val="2000"/>
                        </a:lnSpc>
                        <a:spcAft>
                          <a:spcPts val="0"/>
                        </a:spcAft>
                      </a:pPr>
                      <a:r>
                        <a:rPr lang="en-US" sz="1200" b="1" kern="100">
                          <a:solidFill>
                            <a:schemeClr val="tx1"/>
                          </a:solidFill>
                          <a:effectLst/>
                        </a:rPr>
                        <a:t>HNSC</a:t>
                      </a:r>
                      <a:endParaRPr lang="zh-CN" sz="14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0.58</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0.72</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0.65</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0.94</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0.90</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0.92</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r>
              <a:tr h="233530">
                <a:tc>
                  <a:txBody>
                    <a:bodyPr/>
                    <a:lstStyle/>
                    <a:p>
                      <a:pPr indent="127000" algn="ctr">
                        <a:lnSpc>
                          <a:spcPts val="2000"/>
                        </a:lnSpc>
                        <a:spcAft>
                          <a:spcPts val="0"/>
                        </a:spcAft>
                      </a:pPr>
                      <a:r>
                        <a:rPr lang="en-US" sz="1200" b="1" kern="100" dirty="0">
                          <a:solidFill>
                            <a:schemeClr val="tx1"/>
                          </a:solidFill>
                          <a:effectLst/>
                        </a:rPr>
                        <a:t>KIRC</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0.99</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1.00</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0.99</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0.9</a:t>
                      </a:r>
                      <a:r>
                        <a:rPr lang="en-US" altLang="zh-CN" sz="1200" b="1" kern="100" dirty="0" smtClean="0">
                          <a:solidFill>
                            <a:schemeClr val="tx1"/>
                          </a:solidFill>
                          <a:effectLst/>
                        </a:rPr>
                        <a:t>9</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1.00</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0.99</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r>
              <a:tr h="233530">
                <a:tc>
                  <a:txBody>
                    <a:bodyPr/>
                    <a:lstStyle/>
                    <a:p>
                      <a:pPr indent="127000" algn="ctr">
                        <a:lnSpc>
                          <a:spcPts val="2000"/>
                        </a:lnSpc>
                        <a:spcAft>
                          <a:spcPts val="0"/>
                        </a:spcAft>
                      </a:pPr>
                      <a:r>
                        <a:rPr lang="en-US" sz="1200" b="1" kern="100">
                          <a:solidFill>
                            <a:schemeClr val="tx1"/>
                          </a:solidFill>
                          <a:effectLst/>
                        </a:rPr>
                        <a:t>KIRP</a:t>
                      </a:r>
                      <a:endParaRPr lang="zh-CN" sz="14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0.84</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1.00</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0.92</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0.91</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1.00</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0.96</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r>
              <a:tr h="233530">
                <a:tc>
                  <a:txBody>
                    <a:bodyPr/>
                    <a:lstStyle/>
                    <a:p>
                      <a:pPr indent="127000" algn="ctr">
                        <a:lnSpc>
                          <a:spcPts val="2000"/>
                        </a:lnSpc>
                        <a:spcAft>
                          <a:spcPts val="0"/>
                        </a:spcAft>
                      </a:pPr>
                      <a:r>
                        <a:rPr lang="en-US" sz="1200" b="1" kern="100">
                          <a:solidFill>
                            <a:schemeClr val="tx1"/>
                          </a:solidFill>
                          <a:effectLst/>
                        </a:rPr>
                        <a:t>LIHC</a:t>
                      </a:r>
                      <a:endParaRPr lang="zh-CN" sz="14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0.87</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0.9</a:t>
                      </a:r>
                      <a:r>
                        <a:rPr lang="en-US" altLang="zh-CN" sz="1200" b="1" kern="100" dirty="0" smtClean="0">
                          <a:solidFill>
                            <a:schemeClr val="tx1"/>
                          </a:solidFill>
                          <a:effectLst/>
                        </a:rPr>
                        <a:t>6</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0.9</a:t>
                      </a:r>
                      <a:r>
                        <a:rPr lang="en-US" altLang="zh-CN" sz="1200" b="1" kern="100" dirty="0" smtClean="0">
                          <a:solidFill>
                            <a:schemeClr val="tx1"/>
                          </a:solidFill>
                          <a:effectLst/>
                        </a:rPr>
                        <a:t>2</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0.9</a:t>
                      </a:r>
                      <a:r>
                        <a:rPr lang="en-US" altLang="zh-CN" sz="1200" b="1" kern="100" dirty="0" smtClean="0">
                          <a:solidFill>
                            <a:schemeClr val="tx1"/>
                          </a:solidFill>
                          <a:effectLst/>
                        </a:rPr>
                        <a:t>2</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0.98</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0.9</a:t>
                      </a:r>
                      <a:r>
                        <a:rPr lang="en-US" altLang="zh-CN" sz="1200" b="1" kern="100" dirty="0" smtClean="0">
                          <a:solidFill>
                            <a:schemeClr val="tx1"/>
                          </a:solidFill>
                          <a:effectLst/>
                        </a:rPr>
                        <a:t>5</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r>
              <a:tr h="233530">
                <a:tc>
                  <a:txBody>
                    <a:bodyPr/>
                    <a:lstStyle/>
                    <a:p>
                      <a:pPr indent="127000" algn="ctr">
                        <a:lnSpc>
                          <a:spcPts val="2000"/>
                        </a:lnSpc>
                        <a:spcAft>
                          <a:spcPts val="0"/>
                        </a:spcAft>
                      </a:pPr>
                      <a:r>
                        <a:rPr lang="en-US" sz="1200" b="1" kern="100" dirty="0">
                          <a:solidFill>
                            <a:srgbClr val="FFFF00"/>
                          </a:solidFill>
                          <a:effectLst/>
                        </a:rPr>
                        <a:t>LUAD</a:t>
                      </a:r>
                      <a:endParaRPr lang="zh-CN" sz="1400" b="1" kern="100" dirty="0">
                        <a:solidFill>
                          <a:srgbClr val="FFFF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rgbClr val="FFFF00"/>
                          </a:solidFill>
                          <a:effectLst/>
                        </a:rPr>
                        <a:t>0.2</a:t>
                      </a:r>
                      <a:r>
                        <a:rPr lang="en-US" altLang="zh-CN" sz="1200" b="1" kern="100" dirty="0" smtClean="0">
                          <a:solidFill>
                            <a:srgbClr val="FFFF00"/>
                          </a:solidFill>
                          <a:effectLst/>
                        </a:rPr>
                        <a:t>7</a:t>
                      </a:r>
                      <a:endParaRPr lang="zh-CN" sz="1400" b="1" kern="100" dirty="0">
                        <a:solidFill>
                          <a:srgbClr val="FFFF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rgbClr val="FFFF00"/>
                          </a:solidFill>
                          <a:effectLst/>
                        </a:rPr>
                        <a:t>0.73</a:t>
                      </a:r>
                      <a:endParaRPr lang="zh-CN" sz="1400" b="1" kern="100" dirty="0">
                        <a:solidFill>
                          <a:srgbClr val="FFFF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rgbClr val="FFFF00"/>
                          </a:solidFill>
                          <a:effectLst/>
                        </a:rPr>
                        <a:t>0.50</a:t>
                      </a:r>
                      <a:endParaRPr lang="zh-CN" sz="1400" b="1" kern="100" dirty="0">
                        <a:solidFill>
                          <a:srgbClr val="FFFF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rgbClr val="FFFF00"/>
                          </a:solidFill>
                          <a:effectLst/>
                        </a:rPr>
                        <a:t>0.5</a:t>
                      </a:r>
                      <a:r>
                        <a:rPr lang="en-US" altLang="zh-CN" sz="1200" b="1" kern="100" dirty="0" smtClean="0">
                          <a:solidFill>
                            <a:srgbClr val="FFFF00"/>
                          </a:solidFill>
                          <a:effectLst/>
                        </a:rPr>
                        <a:t>8</a:t>
                      </a:r>
                      <a:endParaRPr lang="zh-CN" sz="1400" b="1" kern="100" dirty="0">
                        <a:solidFill>
                          <a:srgbClr val="FFFF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rgbClr val="FFFF00"/>
                          </a:solidFill>
                          <a:effectLst/>
                        </a:rPr>
                        <a:t>0.8</a:t>
                      </a:r>
                      <a:r>
                        <a:rPr lang="en-US" altLang="zh-CN" sz="1200" b="1" kern="100" dirty="0" smtClean="0">
                          <a:solidFill>
                            <a:srgbClr val="FFFF00"/>
                          </a:solidFill>
                          <a:effectLst/>
                        </a:rPr>
                        <a:t>5</a:t>
                      </a:r>
                      <a:endParaRPr lang="zh-CN" sz="1400" b="1" kern="100" dirty="0">
                        <a:solidFill>
                          <a:srgbClr val="FFFF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rgbClr val="FFFF00"/>
                          </a:solidFill>
                          <a:effectLst/>
                        </a:rPr>
                        <a:t>0.71</a:t>
                      </a:r>
                      <a:endParaRPr lang="zh-CN" sz="1400" b="1" kern="100" dirty="0">
                        <a:solidFill>
                          <a:srgbClr val="FFFF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r>
              <a:tr h="233530">
                <a:tc>
                  <a:txBody>
                    <a:bodyPr/>
                    <a:lstStyle/>
                    <a:p>
                      <a:pPr indent="127000" algn="ctr">
                        <a:lnSpc>
                          <a:spcPts val="2000"/>
                        </a:lnSpc>
                        <a:spcAft>
                          <a:spcPts val="0"/>
                        </a:spcAft>
                      </a:pPr>
                      <a:r>
                        <a:rPr lang="en-US" sz="1200" b="1" kern="100">
                          <a:solidFill>
                            <a:schemeClr val="tx1"/>
                          </a:solidFill>
                          <a:effectLst/>
                        </a:rPr>
                        <a:t>LUSC</a:t>
                      </a:r>
                      <a:endParaRPr lang="zh-CN" sz="14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0.63</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0.9</a:t>
                      </a:r>
                      <a:r>
                        <a:rPr lang="en-US" altLang="zh-CN" sz="1200" b="1" kern="100" dirty="0" smtClean="0">
                          <a:solidFill>
                            <a:schemeClr val="tx1"/>
                          </a:solidFill>
                          <a:effectLst/>
                        </a:rPr>
                        <a:t>3</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0.78</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0.78</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0.9</a:t>
                      </a:r>
                      <a:r>
                        <a:rPr lang="en-US" altLang="zh-CN" sz="1200" b="1" kern="100" dirty="0" smtClean="0">
                          <a:solidFill>
                            <a:schemeClr val="tx1"/>
                          </a:solidFill>
                          <a:effectLst/>
                        </a:rPr>
                        <a:t>3</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0.85</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r>
              <a:tr h="273402">
                <a:tc>
                  <a:txBody>
                    <a:bodyPr/>
                    <a:lstStyle/>
                    <a:p>
                      <a:pPr indent="127000" algn="ctr">
                        <a:lnSpc>
                          <a:spcPts val="2000"/>
                        </a:lnSpc>
                        <a:spcAft>
                          <a:spcPts val="0"/>
                        </a:spcAft>
                      </a:pPr>
                      <a:r>
                        <a:rPr lang="en-US" sz="1200" b="1" kern="100">
                          <a:solidFill>
                            <a:schemeClr val="tx1"/>
                          </a:solidFill>
                          <a:effectLst/>
                        </a:rPr>
                        <a:t>PRAD</a:t>
                      </a:r>
                      <a:endParaRPr lang="zh-CN" sz="14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0.7</a:t>
                      </a:r>
                      <a:r>
                        <a:rPr lang="en-US" altLang="zh-CN" sz="1200" b="1" kern="100" dirty="0" smtClean="0">
                          <a:solidFill>
                            <a:schemeClr val="tx1"/>
                          </a:solidFill>
                          <a:effectLst/>
                        </a:rPr>
                        <a:t>8</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0.8</a:t>
                      </a:r>
                      <a:r>
                        <a:rPr lang="en-US" altLang="zh-CN" sz="1200" b="1" kern="100" dirty="0" smtClean="0">
                          <a:solidFill>
                            <a:schemeClr val="tx1"/>
                          </a:solidFill>
                          <a:effectLst/>
                        </a:rPr>
                        <a:t>2</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a:t>
                      </a:r>
                      <a:r>
                        <a:rPr lang="en-US" altLang="zh-CN" sz="1200" b="1" kern="100" dirty="0" smtClean="0">
                          <a:solidFill>
                            <a:schemeClr val="tx1"/>
                          </a:solidFill>
                          <a:effectLst/>
                        </a:rPr>
                        <a:t>80</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0.8</a:t>
                      </a:r>
                      <a:r>
                        <a:rPr lang="en-US" altLang="zh-CN" sz="1200" b="1" kern="100" dirty="0" smtClean="0">
                          <a:solidFill>
                            <a:schemeClr val="tx1"/>
                          </a:solidFill>
                          <a:effectLst/>
                        </a:rPr>
                        <a:t>6</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0.8</a:t>
                      </a:r>
                      <a:r>
                        <a:rPr lang="en-US" altLang="zh-CN" sz="1200" b="1" kern="100" dirty="0" smtClean="0">
                          <a:solidFill>
                            <a:schemeClr val="tx1"/>
                          </a:solidFill>
                          <a:effectLst/>
                        </a:rPr>
                        <a:t>4</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0.8</a:t>
                      </a:r>
                      <a:r>
                        <a:rPr lang="en-US" altLang="zh-CN" sz="1200" b="1" kern="100" dirty="0" smtClean="0">
                          <a:solidFill>
                            <a:schemeClr val="tx1"/>
                          </a:solidFill>
                          <a:effectLst/>
                        </a:rPr>
                        <a:t>5</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r>
              <a:tr h="233530">
                <a:tc>
                  <a:txBody>
                    <a:bodyPr/>
                    <a:lstStyle/>
                    <a:p>
                      <a:pPr indent="127000" algn="ctr">
                        <a:lnSpc>
                          <a:spcPts val="2000"/>
                        </a:lnSpc>
                        <a:spcAft>
                          <a:spcPts val="0"/>
                        </a:spcAft>
                      </a:pPr>
                      <a:r>
                        <a:rPr lang="en-US" sz="1200" b="1" kern="100">
                          <a:solidFill>
                            <a:schemeClr val="tx1"/>
                          </a:solidFill>
                          <a:effectLst/>
                        </a:rPr>
                        <a:t>THCA</a:t>
                      </a:r>
                      <a:endParaRPr lang="zh-CN" sz="1400" b="1"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0.7</a:t>
                      </a:r>
                      <a:r>
                        <a:rPr lang="en-US" altLang="zh-CN" sz="1200" b="1" kern="100" dirty="0" smtClean="0">
                          <a:solidFill>
                            <a:schemeClr val="tx1"/>
                          </a:solidFill>
                          <a:effectLst/>
                        </a:rPr>
                        <a:t>9</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0.8</a:t>
                      </a:r>
                      <a:r>
                        <a:rPr lang="en-US" altLang="zh-CN" sz="1200" b="1" kern="100" dirty="0" smtClean="0">
                          <a:solidFill>
                            <a:schemeClr val="tx1"/>
                          </a:solidFill>
                          <a:effectLst/>
                        </a:rPr>
                        <a:t>8</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0.83</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0.8</a:t>
                      </a:r>
                      <a:r>
                        <a:rPr lang="en-US" altLang="zh-CN" sz="1200" b="1" kern="100" dirty="0" smtClean="0">
                          <a:solidFill>
                            <a:schemeClr val="tx1"/>
                          </a:solidFill>
                          <a:effectLst/>
                        </a:rPr>
                        <a:t>8</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0.96</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0.92</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r>
              <a:tr h="273402">
                <a:tc>
                  <a:txBody>
                    <a:bodyPr/>
                    <a:lstStyle/>
                    <a:p>
                      <a:pPr indent="127000" algn="ctr">
                        <a:lnSpc>
                          <a:spcPts val="2000"/>
                        </a:lnSpc>
                        <a:spcAft>
                          <a:spcPts val="0"/>
                        </a:spcAft>
                      </a:pPr>
                      <a:r>
                        <a:rPr lang="en-US" sz="1200" b="1" kern="100" dirty="0">
                          <a:solidFill>
                            <a:schemeClr val="tx1"/>
                          </a:solidFill>
                          <a:effectLst/>
                        </a:rPr>
                        <a:t>UCEC</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0.57</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0.77</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0.6</a:t>
                      </a:r>
                      <a:r>
                        <a:rPr lang="en-US" altLang="zh-CN" sz="1200" b="1" kern="100" dirty="0" smtClean="0">
                          <a:solidFill>
                            <a:schemeClr val="tx1"/>
                          </a:solidFill>
                          <a:effectLst/>
                        </a:rPr>
                        <a:t>7</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0.7</a:t>
                      </a:r>
                      <a:r>
                        <a:rPr lang="en-US" altLang="zh-CN" sz="1200" b="1" kern="100" dirty="0" smtClean="0">
                          <a:solidFill>
                            <a:schemeClr val="tx1"/>
                          </a:solidFill>
                          <a:effectLst/>
                        </a:rPr>
                        <a:t>7</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0.97</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200" b="1" kern="100" dirty="0" smtClean="0">
                          <a:solidFill>
                            <a:schemeClr val="tx1"/>
                          </a:solidFill>
                          <a:effectLst/>
                        </a:rPr>
                        <a:t>0.87</a:t>
                      </a:r>
                      <a:endParaRPr lang="zh-CN" sz="1400" b="1"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pSp>
        <p:nvGrpSpPr>
          <p:cNvPr id="12" name="组合 11"/>
          <p:cNvGrpSpPr/>
          <p:nvPr/>
        </p:nvGrpSpPr>
        <p:grpSpPr>
          <a:xfrm>
            <a:off x="904973" y="1095011"/>
            <a:ext cx="651880" cy="3387194"/>
            <a:chOff x="904973" y="1708209"/>
            <a:chExt cx="651880" cy="2915850"/>
          </a:xfrm>
        </p:grpSpPr>
        <p:cxnSp>
          <p:nvCxnSpPr>
            <p:cNvPr id="17" name="直接连接符 16"/>
            <p:cNvCxnSpPr/>
            <p:nvPr/>
          </p:nvCxnSpPr>
          <p:spPr>
            <a:xfrm flipH="1" flipV="1">
              <a:off x="904973" y="1708209"/>
              <a:ext cx="3374" cy="291585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532294" y="1708209"/>
              <a:ext cx="24559" cy="2907277"/>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8" name="文本框 17"/>
          <p:cNvSpPr txBox="1"/>
          <p:nvPr/>
        </p:nvSpPr>
        <p:spPr>
          <a:xfrm>
            <a:off x="319489" y="5166393"/>
            <a:ext cx="8505022" cy="1049903"/>
          </a:xfrm>
          <a:prstGeom prst="rect">
            <a:avLst/>
          </a:prstGeom>
          <a:noFill/>
        </p:spPr>
        <p:txBody>
          <a:bodyPr wrap="square" rtlCol="0">
            <a:spAutoFit/>
          </a:bodyPr>
          <a:lstStyle/>
          <a:p>
            <a:pPr algn="ctr">
              <a:lnSpc>
                <a:spcPct val="150000"/>
              </a:lnSpc>
            </a:pPr>
            <a:r>
              <a:rPr lang="zh-CN" altLang="en-US" sz="22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采用</a:t>
            </a:r>
            <a:r>
              <a:rPr lang="en-US" altLang="zh-CN" sz="22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25-75</a:t>
            </a:r>
            <a:r>
              <a:rPr lang="zh-CN" altLang="en-US" sz="22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个位点的甲基化标记物即可对</a:t>
            </a:r>
            <a:r>
              <a:rPr lang="en-US" altLang="zh-CN" sz="22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11</a:t>
            </a:r>
            <a:r>
              <a:rPr lang="zh-CN" altLang="en-US" sz="22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种肿瘤</a:t>
            </a:r>
            <a:r>
              <a:rPr lang="en-US" altLang="zh-CN" sz="22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22</a:t>
            </a:r>
            <a:r>
              <a:rPr lang="zh-CN" altLang="en-US" sz="22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种状态进行</a:t>
            </a:r>
            <a:endParaRPr lang="en-US" altLang="zh-CN" sz="22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endParaRPr>
          </a:p>
          <a:p>
            <a:pPr algn="ctr">
              <a:lnSpc>
                <a:spcPct val="150000"/>
              </a:lnSpc>
            </a:pPr>
            <a:r>
              <a:rPr lang="zh-CN" altLang="en-US" sz="22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较为可靠的同时预测 </a:t>
            </a:r>
            <a:r>
              <a:rPr lang="en-US" altLang="zh-CN" sz="22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(multi-label classification)</a:t>
            </a:r>
            <a:endParaRPr lang="zh-CN" altLang="en-US" sz="2200" b="1" dirty="0">
              <a:solidFill>
                <a:srgbClr val="FFFF00"/>
              </a:solidFill>
              <a:latin typeface="Arial Black" panose="020B0A04020102020204" pitchFamily="34" charset="0"/>
              <a:ea typeface="黑体" panose="02010609060101010101" pitchFamily="49" charset="-122"/>
              <a:cs typeface="Times New Roman" panose="02020603050405020304" pitchFamily="18" charset="0"/>
            </a:endParaRPr>
          </a:p>
        </p:txBody>
      </p:sp>
      <p:sp>
        <p:nvSpPr>
          <p:cNvPr id="20" name="矩形 19"/>
          <p:cNvSpPr/>
          <p:nvPr/>
        </p:nvSpPr>
        <p:spPr>
          <a:xfrm>
            <a:off x="-47576" y="6477789"/>
            <a:ext cx="3416320" cy="307777"/>
          </a:xfrm>
          <a:prstGeom prst="rect">
            <a:avLst/>
          </a:prstGeom>
        </p:spPr>
        <p:txBody>
          <a:bodyPr wrap="none">
            <a:spAutoFit/>
          </a:bodyPr>
          <a:lstStyle/>
          <a:p>
            <a:r>
              <a:rPr lang="zh-CN" altLang="en-US" sz="1400" b="1" dirty="0">
                <a:latin typeface="Arial Black" panose="020B0A04020102020204" pitchFamily="34" charset="0"/>
                <a:ea typeface="黑体" panose="02010609060101010101" pitchFamily="49" charset="-122"/>
              </a:rPr>
              <a:t>全基因组甲基化图谱揭示泛癌甲基化特征</a:t>
            </a:r>
          </a:p>
        </p:txBody>
      </p:sp>
      <p:sp>
        <p:nvSpPr>
          <p:cNvPr id="2" name="文本框 1"/>
          <p:cNvSpPr txBox="1"/>
          <p:nvPr/>
        </p:nvSpPr>
        <p:spPr>
          <a:xfrm>
            <a:off x="5440176" y="711757"/>
            <a:ext cx="2339546" cy="523220"/>
          </a:xfrm>
          <a:prstGeom prst="rect">
            <a:avLst/>
          </a:prstGeom>
          <a:noFill/>
        </p:spPr>
        <p:txBody>
          <a:bodyPr wrap="square" rtlCol="0">
            <a:spAutoFit/>
          </a:bodyPr>
          <a:lstStyle/>
          <a:p>
            <a:r>
              <a:rPr lang="zh-CN" altLang="en-US" sz="28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随机森林模型</a:t>
            </a:r>
            <a:endParaRPr lang="zh-CN" altLang="en-US" sz="2800" b="1" dirty="0">
              <a:solidFill>
                <a:srgbClr val="FFFF00"/>
              </a:solidFill>
              <a:latin typeface="Arial Black" panose="020B0A04020102020204" pitchFamily="34"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905495709"/>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latin typeface="黑体" panose="02010609060101010101" pitchFamily="49" charset="-122"/>
                <a:ea typeface="黑体" panose="02010609060101010101" pitchFamily="49" charset="-122"/>
              </a:rPr>
              <a:t>复旦大学博士学位论文答辩</a:t>
            </a:r>
            <a:endParaRPr lang="zh-CN" altLang="en-US" b="1" dirty="0">
              <a:solidFill>
                <a:srgbClr val="FFFFFF"/>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latin typeface="黑体" panose="02010609060101010101" pitchFamily="49" charset="-122"/>
                <a:ea typeface="黑体" panose="02010609060101010101" pitchFamily="49" charset="-122"/>
              </a:rPr>
              <a:pPr>
                <a:defRPr/>
              </a:pPr>
              <a:t>41</a:t>
            </a:fld>
            <a:endParaRPr lang="zh-CN" altLang="en-US" b="1" dirty="0">
              <a:solidFill>
                <a:srgbClr val="FFFFFF"/>
              </a:solidFill>
              <a:latin typeface="黑体" panose="02010609060101010101" pitchFamily="49" charset="-122"/>
              <a:ea typeface="黑体" panose="02010609060101010101" pitchFamily="49" charset="-122"/>
            </a:endParaRPr>
          </a:p>
        </p:txBody>
      </p:sp>
      <p:sp>
        <p:nvSpPr>
          <p:cNvPr id="5" name="文本框 4"/>
          <p:cNvSpPr txBox="1"/>
          <p:nvPr/>
        </p:nvSpPr>
        <p:spPr>
          <a:xfrm>
            <a:off x="3635322" y="970445"/>
            <a:ext cx="902811" cy="523220"/>
          </a:xfrm>
          <a:prstGeom prst="rect">
            <a:avLst/>
          </a:prstGeom>
          <a:noFill/>
        </p:spPr>
        <p:txBody>
          <a:bodyPr wrap="none" rtlCol="0">
            <a:spAutoFit/>
          </a:bodyPr>
          <a:lstStyle/>
          <a:p>
            <a:r>
              <a:rPr lang="zh-CN" altLang="en-US" sz="2800" b="1" dirty="0">
                <a:latin typeface="黑体" panose="02010609060101010101" pitchFamily="49" charset="-122"/>
                <a:ea typeface="黑体" panose="02010609060101010101" pitchFamily="49" charset="-122"/>
              </a:rPr>
              <a:t>小</a:t>
            </a:r>
            <a:r>
              <a:rPr lang="zh-CN" altLang="en-US" sz="2800" b="1" dirty="0" smtClean="0">
                <a:latin typeface="黑体" panose="02010609060101010101" pitchFamily="49" charset="-122"/>
                <a:ea typeface="黑体" panose="02010609060101010101" pitchFamily="49" charset="-122"/>
              </a:rPr>
              <a:t>结</a:t>
            </a:r>
            <a:endParaRPr lang="zh-CN" altLang="en-US" sz="2800" b="1" dirty="0">
              <a:latin typeface="黑体" panose="02010609060101010101" pitchFamily="49" charset="-122"/>
              <a:ea typeface="黑体" panose="02010609060101010101" pitchFamily="49" charset="-122"/>
            </a:endParaRPr>
          </a:p>
        </p:txBody>
      </p:sp>
      <p:sp>
        <p:nvSpPr>
          <p:cNvPr id="6" name="矩形 5"/>
          <p:cNvSpPr/>
          <p:nvPr/>
        </p:nvSpPr>
        <p:spPr>
          <a:xfrm>
            <a:off x="289464" y="1760474"/>
            <a:ext cx="9141831" cy="3200876"/>
          </a:xfrm>
          <a:prstGeom prst="rect">
            <a:avLst/>
          </a:prstGeom>
        </p:spPr>
        <p:txBody>
          <a:bodyPr wrap="square">
            <a:spAutoFit/>
          </a:bodyPr>
          <a:lstStyle/>
          <a:p>
            <a:pPr marL="214313" indent="-214313">
              <a:buFont typeface="Wingdings" panose="05000000000000000000" pitchFamily="2" charset="2"/>
              <a:buChar char="ü"/>
            </a:pPr>
            <a:endParaRPr lang="en-US" altLang="zh-CN" sz="2600" b="1" kern="0" dirty="0" smtClean="0">
              <a:latin typeface="黑体" panose="02010609060101010101" pitchFamily="49" charset="-122"/>
              <a:ea typeface="黑体" panose="02010609060101010101" pitchFamily="49" charset="-122"/>
              <a:cs typeface="Times New Roman" panose="02020603050405020304" pitchFamily="18" charset="0"/>
            </a:endParaRPr>
          </a:p>
          <a:p>
            <a:pPr marL="214313" indent="-214313">
              <a:buFont typeface="Wingdings" panose="05000000000000000000" pitchFamily="2" charset="2"/>
              <a:buChar char="ü"/>
            </a:pPr>
            <a:r>
              <a:rPr lang="zh-CN" altLang="zh-CN" sz="2600" b="1" kern="0" dirty="0">
                <a:latin typeface="黑体" panose="02010609060101010101" pitchFamily="49" charset="-122"/>
                <a:ea typeface="黑体" panose="02010609060101010101" pitchFamily="49" charset="-122"/>
                <a:cs typeface="Times New Roman" panose="02020603050405020304" pitchFamily="18" charset="0"/>
              </a:rPr>
              <a:t>全基因组</a:t>
            </a:r>
            <a:r>
              <a:rPr lang="en-US" altLang="zh-CN" sz="2600" b="1" kern="0" dirty="0">
                <a:latin typeface="黑体" panose="02010609060101010101" pitchFamily="49" charset="-122"/>
                <a:ea typeface="黑体" panose="02010609060101010101" pitchFamily="49" charset="-122"/>
                <a:cs typeface="Times New Roman" panose="02020603050405020304" pitchFamily="18" charset="0"/>
              </a:rPr>
              <a:t>DNA</a:t>
            </a:r>
            <a:r>
              <a:rPr lang="zh-CN" altLang="zh-CN" sz="2600" b="1" kern="0" dirty="0">
                <a:latin typeface="黑体" panose="02010609060101010101" pitchFamily="49" charset="-122"/>
                <a:ea typeface="黑体" panose="02010609060101010101" pitchFamily="49" charset="-122"/>
                <a:cs typeface="Times New Roman" panose="02020603050405020304" pitchFamily="18" charset="0"/>
              </a:rPr>
              <a:t>甲基化谱式</a:t>
            </a:r>
            <a:r>
              <a:rPr lang="zh-CN" altLang="zh-CN" sz="2600" b="1" kern="0" dirty="0" smtClean="0">
                <a:latin typeface="黑体" panose="02010609060101010101" pitchFamily="49" charset="-122"/>
                <a:ea typeface="黑体" panose="02010609060101010101" pitchFamily="49" charset="-122"/>
                <a:cs typeface="Times New Roman" panose="02020603050405020304" pitchFamily="18" charset="0"/>
              </a:rPr>
              <a:t>可忠实</a:t>
            </a:r>
            <a:r>
              <a:rPr lang="zh-CN" altLang="en-US" sz="2600" b="1" kern="0" dirty="0" smtClean="0">
                <a:latin typeface="黑体" panose="02010609060101010101" pitchFamily="49" charset="-122"/>
                <a:ea typeface="黑体" panose="02010609060101010101" pitchFamily="49" charset="-122"/>
                <a:cs typeface="Times New Roman" panose="02020603050405020304" pitchFamily="18" charset="0"/>
              </a:rPr>
              <a:t>反映</a:t>
            </a:r>
            <a:r>
              <a:rPr lang="zh-CN" altLang="zh-CN" sz="2600" b="1" kern="0" dirty="0" smtClean="0">
                <a:latin typeface="黑体" panose="02010609060101010101" pitchFamily="49" charset="-122"/>
                <a:ea typeface="黑体" panose="02010609060101010101" pitchFamily="49" charset="-122"/>
                <a:cs typeface="Times New Roman" panose="02020603050405020304" pitchFamily="18" charset="0"/>
              </a:rPr>
              <a:t>样本间</a:t>
            </a:r>
            <a:r>
              <a:rPr lang="zh-CN" altLang="zh-CN" sz="2600" b="1" kern="0" dirty="0">
                <a:latin typeface="黑体" panose="02010609060101010101" pitchFamily="49" charset="-122"/>
                <a:ea typeface="黑体" panose="02010609060101010101" pitchFamily="49" charset="-122"/>
                <a:cs typeface="Times New Roman" panose="02020603050405020304" pitchFamily="18" charset="0"/>
              </a:rPr>
              <a:t>的</a:t>
            </a:r>
            <a:r>
              <a:rPr lang="zh-CN" altLang="zh-CN" sz="2600" b="1" kern="0" dirty="0" smtClean="0">
                <a:latin typeface="黑体" panose="02010609060101010101" pitchFamily="49" charset="-122"/>
                <a:ea typeface="黑体" panose="02010609060101010101" pitchFamily="49" charset="-122"/>
                <a:cs typeface="Times New Roman" panose="02020603050405020304" pitchFamily="18" charset="0"/>
              </a:rPr>
              <a:t>相似</a:t>
            </a:r>
            <a:r>
              <a:rPr lang="zh-CN" altLang="en-US" sz="2600" b="1" kern="0" dirty="0" smtClean="0">
                <a:latin typeface="黑体" panose="02010609060101010101" pitchFamily="49" charset="-122"/>
                <a:ea typeface="黑体" panose="02010609060101010101" pitchFamily="49" charset="-122"/>
                <a:cs typeface="Times New Roman" panose="02020603050405020304" pitchFamily="18" charset="0"/>
              </a:rPr>
              <a:t>度</a:t>
            </a:r>
            <a:endParaRPr lang="en-US" altLang="zh-CN" sz="2600" b="1" kern="0" dirty="0" smtClean="0">
              <a:latin typeface="黑体" panose="02010609060101010101" pitchFamily="49" charset="-122"/>
              <a:ea typeface="黑体" panose="02010609060101010101" pitchFamily="49" charset="-122"/>
              <a:cs typeface="Times New Roman" panose="02020603050405020304" pitchFamily="18" charset="0"/>
            </a:endParaRPr>
          </a:p>
          <a:p>
            <a:pPr marL="214313" indent="-214313">
              <a:buFont typeface="Wingdings" panose="05000000000000000000" pitchFamily="2" charset="2"/>
              <a:buChar char="ü"/>
            </a:pPr>
            <a:endParaRPr lang="en-US" altLang="zh-CN" sz="2600" b="1" kern="0" dirty="0">
              <a:latin typeface="黑体" panose="02010609060101010101" pitchFamily="49" charset="-122"/>
              <a:ea typeface="黑体" panose="02010609060101010101" pitchFamily="49" charset="-122"/>
              <a:cs typeface="Times New Roman" panose="02020603050405020304" pitchFamily="18" charset="0"/>
            </a:endParaRPr>
          </a:p>
          <a:p>
            <a:pPr marL="214313" indent="-214313">
              <a:buFont typeface="Wingdings" panose="05000000000000000000" pitchFamily="2" charset="2"/>
              <a:buChar char="ü"/>
            </a:pPr>
            <a:r>
              <a:rPr lang="zh-CN" altLang="zh-CN" sz="2600" b="1" kern="0" dirty="0" smtClean="0">
                <a:latin typeface="黑体" panose="02010609060101010101" pitchFamily="49" charset="-122"/>
                <a:ea typeface="黑体" panose="02010609060101010101" pitchFamily="49" charset="-122"/>
                <a:cs typeface="Times New Roman" panose="02020603050405020304" pitchFamily="18" charset="0"/>
              </a:rPr>
              <a:t>肿瘤样本间</a:t>
            </a:r>
            <a:r>
              <a:rPr lang="zh-CN" altLang="en-US" sz="2600" b="1" kern="0" dirty="0" smtClean="0">
                <a:latin typeface="黑体" panose="02010609060101010101" pitchFamily="49" charset="-122"/>
                <a:ea typeface="黑体" panose="02010609060101010101" pitchFamily="49" charset="-122"/>
                <a:cs typeface="Times New Roman" panose="02020603050405020304" pitchFamily="18" charset="0"/>
              </a:rPr>
              <a:t>甲基化状态</a:t>
            </a:r>
            <a:r>
              <a:rPr lang="zh-CN" altLang="zh-CN" sz="2600" b="1" kern="0" dirty="0" smtClean="0">
                <a:latin typeface="黑体" panose="02010609060101010101" pitchFamily="49" charset="-122"/>
                <a:ea typeface="黑体" panose="02010609060101010101" pitchFamily="49" charset="-122"/>
                <a:cs typeface="Times New Roman" panose="02020603050405020304" pitchFamily="18" charset="0"/>
              </a:rPr>
              <a:t>的</a:t>
            </a:r>
            <a:r>
              <a:rPr lang="zh-CN" altLang="zh-CN" sz="2600" b="1" kern="0" dirty="0">
                <a:latin typeface="黑体" panose="02010609060101010101" pitchFamily="49" charset="-122"/>
                <a:ea typeface="黑体" panose="02010609060101010101" pitchFamily="49" charset="-122"/>
                <a:cs typeface="Times New Roman" panose="02020603050405020304" pitchFamily="18" charset="0"/>
              </a:rPr>
              <a:t>相关性远</a:t>
            </a:r>
            <a:r>
              <a:rPr lang="zh-CN" altLang="zh-CN" sz="2600" b="1" kern="0" dirty="0" smtClean="0">
                <a:latin typeface="黑体" panose="02010609060101010101" pitchFamily="49" charset="-122"/>
                <a:ea typeface="黑体" panose="02010609060101010101" pitchFamily="49" charset="-122"/>
                <a:cs typeface="Times New Roman" panose="02020603050405020304" pitchFamily="18" charset="0"/>
              </a:rPr>
              <a:t>低于正常样本</a:t>
            </a:r>
            <a:endParaRPr lang="en-US" altLang="zh-CN" sz="2600" b="1" kern="0" dirty="0" smtClean="0">
              <a:latin typeface="黑体" panose="02010609060101010101" pitchFamily="49" charset="-122"/>
              <a:ea typeface="黑体" panose="02010609060101010101" pitchFamily="49" charset="-122"/>
              <a:cs typeface="Times New Roman" panose="02020603050405020304" pitchFamily="18" charset="0"/>
            </a:endParaRPr>
          </a:p>
          <a:p>
            <a:pPr lvl="1">
              <a:spcBef>
                <a:spcPts val="1200"/>
              </a:spcBef>
            </a:pPr>
            <a:r>
              <a:rPr lang="en-US" altLang="zh-CN" sz="2600" b="1" kern="0" dirty="0" smtClean="0">
                <a:latin typeface="黑体" panose="02010609060101010101" pitchFamily="49" charset="-122"/>
                <a:ea typeface="黑体" panose="02010609060101010101" pitchFamily="49" charset="-122"/>
                <a:cs typeface="Times New Roman" panose="02020603050405020304" pitchFamily="18" charset="0"/>
              </a:rPr>
              <a:t>-- </a:t>
            </a:r>
            <a:r>
              <a:rPr lang="zh-CN" altLang="zh-CN" sz="2600" b="1" kern="0" dirty="0" smtClean="0">
                <a:latin typeface="黑体" panose="02010609060101010101" pitchFamily="49" charset="-122"/>
                <a:ea typeface="黑体" panose="02010609060101010101" pitchFamily="49" charset="-122"/>
                <a:cs typeface="Times New Roman" panose="02020603050405020304" pitchFamily="18" charset="0"/>
              </a:rPr>
              <a:t>印证</a:t>
            </a:r>
            <a:r>
              <a:rPr lang="zh-CN" altLang="zh-CN" sz="2600" b="1" kern="0" dirty="0">
                <a:latin typeface="黑体" panose="02010609060101010101" pitchFamily="49" charset="-122"/>
                <a:ea typeface="黑体" panose="02010609060101010101" pitchFamily="49" charset="-122"/>
                <a:cs typeface="Times New Roman" panose="02020603050405020304" pitchFamily="18" charset="0"/>
              </a:rPr>
              <a:t>了</a:t>
            </a:r>
            <a:r>
              <a:rPr lang="zh-CN" altLang="zh-CN" sz="2600" b="1" kern="0" dirty="0" smtClean="0">
                <a:latin typeface="黑体" panose="02010609060101010101" pitchFamily="49" charset="-122"/>
                <a:ea typeface="黑体" panose="02010609060101010101" pitchFamily="49" charset="-122"/>
                <a:cs typeface="Times New Roman" panose="02020603050405020304" pitchFamily="18" charset="0"/>
              </a:rPr>
              <a:t>肿瘤</a:t>
            </a:r>
            <a:r>
              <a:rPr lang="zh-CN" altLang="en-US" sz="2600" b="1" kern="0" dirty="0">
                <a:latin typeface="黑体" panose="02010609060101010101" pitchFamily="49" charset="-122"/>
                <a:ea typeface="黑体" panose="02010609060101010101" pitchFamily="49" charset="-122"/>
                <a:cs typeface="Times New Roman" panose="02020603050405020304" pitchFamily="18" charset="0"/>
              </a:rPr>
              <a:t>的</a:t>
            </a:r>
            <a:r>
              <a:rPr lang="zh-CN" altLang="zh-CN" sz="2600" b="1" kern="0" dirty="0" smtClean="0">
                <a:latin typeface="黑体" panose="02010609060101010101" pitchFamily="49" charset="-122"/>
                <a:ea typeface="黑体" panose="02010609060101010101" pitchFamily="49" charset="-122"/>
                <a:cs typeface="Times New Roman" panose="02020603050405020304" pitchFamily="18" charset="0"/>
              </a:rPr>
              <a:t>异质性</a:t>
            </a:r>
            <a:endParaRPr lang="en-US" altLang="zh-CN" sz="2600" b="1" kern="0" dirty="0" smtClean="0">
              <a:latin typeface="黑体" panose="02010609060101010101" pitchFamily="49" charset="-122"/>
              <a:ea typeface="黑体" panose="02010609060101010101" pitchFamily="49" charset="-122"/>
              <a:cs typeface="Times New Roman" panose="02020603050405020304" pitchFamily="18" charset="0"/>
            </a:endParaRPr>
          </a:p>
          <a:p>
            <a:pPr lvl="1">
              <a:spcBef>
                <a:spcPts val="1200"/>
              </a:spcBef>
            </a:pPr>
            <a:endParaRPr lang="en-US" altLang="zh-CN" sz="2600" b="1" kern="0" dirty="0">
              <a:latin typeface="黑体" panose="02010609060101010101" pitchFamily="49" charset="-122"/>
              <a:ea typeface="黑体" panose="02010609060101010101" pitchFamily="49" charset="-122"/>
              <a:cs typeface="Times New Roman" panose="02020603050405020304" pitchFamily="18" charset="0"/>
            </a:endParaRPr>
          </a:p>
          <a:p>
            <a:pPr marL="214313" indent="-214313">
              <a:buFont typeface="Wingdings" panose="05000000000000000000" pitchFamily="2" charset="2"/>
              <a:buChar char="ü"/>
            </a:pPr>
            <a:r>
              <a:rPr lang="en-US" altLang="zh-CN" sz="2600" b="1" kern="0" dirty="0" smtClean="0">
                <a:latin typeface="黑体" panose="02010609060101010101" pitchFamily="49" charset="-122"/>
                <a:ea typeface="黑体" panose="02010609060101010101" pitchFamily="49" charset="-122"/>
                <a:cs typeface="Times New Roman" panose="02020603050405020304" pitchFamily="18" charset="0"/>
              </a:rPr>
              <a:t>25-75</a:t>
            </a:r>
            <a:r>
              <a:rPr lang="zh-CN" altLang="en-US" sz="2600" b="1" kern="0" dirty="0">
                <a:latin typeface="黑体" panose="02010609060101010101" pitchFamily="49" charset="-122"/>
                <a:ea typeface="黑体" panose="02010609060101010101" pitchFamily="49" charset="-122"/>
                <a:cs typeface="Times New Roman" panose="02020603050405020304" pitchFamily="18" charset="0"/>
              </a:rPr>
              <a:t>个甲基化</a:t>
            </a:r>
            <a:r>
              <a:rPr lang="zh-CN" altLang="en-US" sz="2600" b="1" kern="0" dirty="0" smtClean="0">
                <a:latin typeface="黑体" panose="02010609060101010101" pitchFamily="49" charset="-122"/>
                <a:ea typeface="黑体" panose="02010609060101010101" pitchFamily="49" charset="-122"/>
                <a:cs typeface="Times New Roman" panose="02020603050405020304" pitchFamily="18" charset="0"/>
              </a:rPr>
              <a:t>位点组合可对</a:t>
            </a:r>
            <a:r>
              <a:rPr lang="en-US" altLang="zh-CN" sz="2600" b="1" kern="0" dirty="0" smtClean="0">
                <a:latin typeface="黑体" panose="02010609060101010101" pitchFamily="49" charset="-122"/>
                <a:ea typeface="黑体" panose="02010609060101010101" pitchFamily="49" charset="-122"/>
                <a:cs typeface="Times New Roman" panose="02020603050405020304" pitchFamily="18" charset="0"/>
              </a:rPr>
              <a:t>11</a:t>
            </a:r>
            <a:r>
              <a:rPr lang="zh-CN" altLang="en-US" sz="2600" b="1" kern="0" dirty="0" smtClean="0">
                <a:latin typeface="黑体" panose="02010609060101010101" pitchFamily="49" charset="-122"/>
                <a:ea typeface="黑体" panose="02010609060101010101" pitchFamily="49" charset="-122"/>
                <a:cs typeface="Times New Roman" panose="02020603050405020304" pitchFamily="18" charset="0"/>
              </a:rPr>
              <a:t>种</a:t>
            </a:r>
            <a:r>
              <a:rPr lang="en-US" altLang="zh-CN" sz="2600" b="1" kern="0" dirty="0" smtClean="0">
                <a:latin typeface="黑体" panose="02010609060101010101" pitchFamily="49" charset="-122"/>
                <a:ea typeface="黑体" panose="02010609060101010101" pitchFamily="49" charset="-122"/>
                <a:cs typeface="Times New Roman" panose="02020603050405020304" pitchFamily="18" charset="0"/>
              </a:rPr>
              <a:t>/</a:t>
            </a:r>
            <a:r>
              <a:rPr lang="zh-CN" altLang="en-US" sz="2600" b="1" kern="0" dirty="0">
                <a:latin typeface="黑体" panose="02010609060101010101" pitchFamily="49" charset="-122"/>
                <a:ea typeface="黑体" panose="02010609060101010101" pitchFamily="49" charset="-122"/>
                <a:cs typeface="Times New Roman" panose="02020603050405020304" pitchFamily="18" charset="0"/>
              </a:rPr>
              <a:t>亚型</a:t>
            </a:r>
            <a:r>
              <a:rPr lang="zh-CN" altLang="en-US" sz="2600" b="1" kern="0" dirty="0" smtClean="0">
                <a:latin typeface="黑体" panose="02010609060101010101" pitchFamily="49" charset="-122"/>
                <a:ea typeface="黑体" panose="02010609060101010101" pitchFamily="49" charset="-122"/>
                <a:cs typeface="Times New Roman" panose="02020603050405020304" pitchFamily="18" charset="0"/>
              </a:rPr>
              <a:t>肿瘤</a:t>
            </a:r>
            <a:r>
              <a:rPr lang="zh-CN" altLang="en-US" sz="2600" b="1" kern="0" dirty="0">
                <a:latin typeface="黑体" panose="02010609060101010101" pitchFamily="49" charset="-122"/>
                <a:ea typeface="黑体" panose="02010609060101010101" pitchFamily="49" charset="-122"/>
                <a:cs typeface="Times New Roman" panose="02020603050405020304" pitchFamily="18" charset="0"/>
              </a:rPr>
              <a:t>进行</a:t>
            </a:r>
            <a:r>
              <a:rPr lang="zh-CN" altLang="en-US" sz="2600" b="1" kern="0" dirty="0" smtClean="0">
                <a:latin typeface="黑体" panose="02010609060101010101" pitchFamily="49" charset="-122"/>
                <a:ea typeface="黑体" panose="02010609060101010101" pitchFamily="49" charset="-122"/>
                <a:cs typeface="Times New Roman" panose="02020603050405020304" pitchFamily="18" charset="0"/>
              </a:rPr>
              <a:t>有效预测</a:t>
            </a:r>
            <a:endParaRPr lang="en-US" altLang="zh-CN" sz="2600" b="1" kern="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7" name="矩形 6"/>
          <p:cNvSpPr/>
          <p:nvPr/>
        </p:nvSpPr>
        <p:spPr>
          <a:xfrm>
            <a:off x="-47576" y="6477789"/>
            <a:ext cx="3416320" cy="307777"/>
          </a:xfrm>
          <a:prstGeom prst="rect">
            <a:avLst/>
          </a:prstGeom>
        </p:spPr>
        <p:txBody>
          <a:bodyPr wrap="none">
            <a:spAutoFit/>
          </a:bodyPr>
          <a:lstStyle/>
          <a:p>
            <a:r>
              <a:rPr lang="zh-CN" altLang="en-US" sz="1400" b="1" dirty="0">
                <a:latin typeface="黑体" panose="02010609060101010101" pitchFamily="49" charset="-122"/>
                <a:ea typeface="黑体" panose="02010609060101010101" pitchFamily="49" charset="-122"/>
              </a:rPr>
              <a:t>全基因组甲基化图谱揭示泛癌甲基化特征</a:t>
            </a:r>
          </a:p>
        </p:txBody>
      </p:sp>
    </p:spTree>
    <p:extLst>
      <p:ext uri="{BB962C8B-B14F-4D97-AF65-F5344CB8AC3E}">
        <p14:creationId xmlns:p14="http://schemas.microsoft.com/office/powerpoint/2010/main" val="3115047428"/>
      </p:ext>
    </p:extLst>
  </p:cSld>
  <p:clrMapOvr>
    <a:masterClrMapping/>
  </p:clrMapOvr>
  <p:transition advTm="23797"/>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dirty="0" smtClean="0"/>
              <a:t>复旦大学博士学位论文答辩</a:t>
            </a:r>
            <a:endParaRPr lang="zh-CN" altLang="en-US" b="1" dirty="0"/>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pPr>
                <a:defRPr/>
              </a:pPr>
              <a:t>42</a:t>
            </a:fld>
            <a:endParaRPr lang="zh-CN" altLang="en-US" b="1" dirty="0"/>
          </a:p>
        </p:txBody>
      </p:sp>
      <p:grpSp>
        <p:nvGrpSpPr>
          <p:cNvPr id="5" name="Group 7"/>
          <p:cNvGrpSpPr>
            <a:grpSpLocks/>
          </p:cNvGrpSpPr>
          <p:nvPr/>
        </p:nvGrpSpPr>
        <p:grpSpPr bwMode="auto">
          <a:xfrm>
            <a:off x="359091" y="2623190"/>
            <a:ext cx="719899" cy="633922"/>
            <a:chOff x="3174" y="2656"/>
            <a:chExt cx="1549" cy="1351"/>
          </a:xfrm>
        </p:grpSpPr>
        <p:sp>
          <p:nvSpPr>
            <p:cNvPr id="6"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7"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8"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grpSp>
      <p:grpSp>
        <p:nvGrpSpPr>
          <p:cNvPr id="9" name="Group 7"/>
          <p:cNvGrpSpPr>
            <a:grpSpLocks/>
          </p:cNvGrpSpPr>
          <p:nvPr/>
        </p:nvGrpSpPr>
        <p:grpSpPr bwMode="auto">
          <a:xfrm>
            <a:off x="359091" y="1840181"/>
            <a:ext cx="719899" cy="633922"/>
            <a:chOff x="3174" y="2656"/>
            <a:chExt cx="1549" cy="1351"/>
          </a:xfrm>
        </p:grpSpPr>
        <p:sp>
          <p:nvSpPr>
            <p:cNvPr id="10"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latin typeface="Times New Roman" pitchFamily="18" charset="0"/>
                <a:ea typeface="宋体" pitchFamily="2" charset="-122"/>
                <a:cs typeface="Times New Roman" pitchFamily="18" charset="0"/>
              </a:endParaRPr>
            </a:p>
          </p:txBody>
        </p:sp>
        <p:sp>
          <p:nvSpPr>
            <p:cNvPr id="11"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latin typeface="Times New Roman" pitchFamily="18" charset="0"/>
                <a:ea typeface="宋体" pitchFamily="2" charset="-122"/>
                <a:cs typeface="Times New Roman" pitchFamily="18" charset="0"/>
              </a:endParaRPr>
            </a:p>
          </p:txBody>
        </p:sp>
        <p:sp>
          <p:nvSpPr>
            <p:cNvPr id="12"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latin typeface="Times New Roman" pitchFamily="18" charset="0"/>
                <a:ea typeface="宋体" pitchFamily="2" charset="-122"/>
                <a:cs typeface="Times New Roman" pitchFamily="18" charset="0"/>
              </a:endParaRPr>
            </a:p>
          </p:txBody>
        </p:sp>
      </p:grpSp>
      <p:sp>
        <p:nvSpPr>
          <p:cNvPr id="13" name="Line 11"/>
          <p:cNvSpPr>
            <a:spLocks noChangeShapeType="1"/>
          </p:cNvSpPr>
          <p:nvPr/>
        </p:nvSpPr>
        <p:spPr bwMode="auto">
          <a:xfrm flipV="1">
            <a:off x="782020" y="1628050"/>
            <a:ext cx="7482414" cy="4539"/>
          </a:xfrm>
          <a:prstGeom prst="line">
            <a:avLst/>
          </a:prstGeom>
          <a:noFill/>
          <a:ln w="25400">
            <a:solidFill>
              <a:srgbClr val="C0C0C0"/>
            </a:solidFill>
            <a:prstDash val="sysDot"/>
            <a:round/>
            <a:headEnd/>
            <a:tailEnd type="oval" w="med" len="med"/>
          </a:ln>
        </p:spPr>
        <p:txBody>
          <a:bodyPr wrap="none" anchor="ctr"/>
          <a:lstStyle/>
          <a:p>
            <a:endParaRPr lang="zh-CN" altLang="en-US" sz="2400" b="1" dirty="0">
              <a:latin typeface="Times New Roman" pitchFamily="18" charset="0"/>
              <a:ea typeface="宋体" pitchFamily="2" charset="-122"/>
              <a:cs typeface="Times New Roman" pitchFamily="18" charset="0"/>
            </a:endParaRPr>
          </a:p>
        </p:txBody>
      </p:sp>
      <p:sp>
        <p:nvSpPr>
          <p:cNvPr id="14" name="Text Box 12"/>
          <p:cNvSpPr txBox="1">
            <a:spLocks noChangeArrowheads="1"/>
          </p:cNvSpPr>
          <p:nvPr/>
        </p:nvSpPr>
        <p:spPr bwMode="auto">
          <a:xfrm>
            <a:off x="1159647" y="915301"/>
            <a:ext cx="2525046" cy="492443"/>
          </a:xfrm>
          <a:prstGeom prst="rect">
            <a:avLst/>
          </a:prstGeom>
          <a:noFill/>
          <a:ln w="9525" algn="ctr">
            <a:noFill/>
            <a:miter lim="800000"/>
            <a:headEnd/>
            <a:tailEnd/>
          </a:ln>
        </p:spPr>
        <p:txBody>
          <a:bodyPr wrap="square">
            <a:spAutoFit/>
          </a:bodyPr>
          <a:lstStyle/>
          <a:p>
            <a:pPr eaLnBrk="0" hangingPunct="0"/>
            <a:r>
              <a:rPr lang="zh-CN" altLang="en-US"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rPr>
              <a:t>研究背景</a:t>
            </a:r>
            <a:endParaRPr lang="en-US" altLang="zh-CN"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endParaRPr>
          </a:p>
        </p:txBody>
      </p:sp>
      <p:sp>
        <p:nvSpPr>
          <p:cNvPr id="15" name="Line 14"/>
          <p:cNvSpPr>
            <a:spLocks noChangeShapeType="1"/>
          </p:cNvSpPr>
          <p:nvPr/>
        </p:nvSpPr>
        <p:spPr bwMode="auto">
          <a:xfrm>
            <a:off x="799355" y="2462608"/>
            <a:ext cx="7482414" cy="9078"/>
          </a:xfrm>
          <a:prstGeom prst="line">
            <a:avLst/>
          </a:prstGeom>
          <a:noFill/>
          <a:ln w="25400">
            <a:solidFill>
              <a:srgbClr val="C0C0C0"/>
            </a:solidFill>
            <a:prstDash val="sysDot"/>
            <a:round/>
            <a:headEnd/>
            <a:tailEnd type="oval" w="med" len="med"/>
          </a:ln>
        </p:spPr>
        <p:txBody>
          <a:bodyPr wrap="none" anchor="ctr"/>
          <a:lstStyle/>
          <a:p>
            <a:endParaRPr lang="zh-CN" altLang="en-US" sz="2400" b="1">
              <a:latin typeface="Times New Roman" pitchFamily="18" charset="0"/>
              <a:ea typeface="宋体" pitchFamily="2" charset="-122"/>
              <a:cs typeface="Times New Roman" pitchFamily="18" charset="0"/>
            </a:endParaRPr>
          </a:p>
        </p:txBody>
      </p:sp>
      <p:sp>
        <p:nvSpPr>
          <p:cNvPr id="16" name="Text Box 15"/>
          <p:cNvSpPr txBox="1">
            <a:spLocks noChangeArrowheads="1"/>
          </p:cNvSpPr>
          <p:nvPr/>
        </p:nvSpPr>
        <p:spPr bwMode="auto">
          <a:xfrm>
            <a:off x="1031830" y="2052774"/>
            <a:ext cx="6928614" cy="461665"/>
          </a:xfrm>
          <a:prstGeom prst="rect">
            <a:avLst/>
          </a:prstGeom>
          <a:noFill/>
          <a:ln w="9525" algn="ctr">
            <a:noFill/>
            <a:miter lim="800000"/>
            <a:headEnd/>
            <a:tailEnd/>
          </a:ln>
          <a:effectLst/>
        </p:spPr>
        <p:txBody>
          <a:bodyPr wrap="square">
            <a:spAutoFit/>
          </a:bodyPr>
          <a:lstStyle/>
          <a:p>
            <a:r>
              <a:rPr lang="en-US" altLang="zh-CN" sz="2400" b="1" dirty="0">
                <a:solidFill>
                  <a:schemeClr val="bg1">
                    <a:lumMod val="50000"/>
                    <a:lumOff val="50000"/>
                  </a:schemeClr>
                </a:solidFill>
                <a:latin typeface="华文楷体" panose="02010600040101010101" pitchFamily="2" charset="-122"/>
                <a:ea typeface="华文楷体" panose="02010600040101010101" pitchFamily="2" charset="-122"/>
              </a:rPr>
              <a:t>DNA</a:t>
            </a:r>
            <a:r>
              <a:rPr lang="zh-CN" altLang="zh-CN" sz="2400" b="1" dirty="0">
                <a:solidFill>
                  <a:schemeClr val="bg1">
                    <a:lumMod val="50000"/>
                    <a:lumOff val="50000"/>
                  </a:schemeClr>
                </a:solidFill>
                <a:latin typeface="华文楷体" panose="02010600040101010101" pitchFamily="2" charset="-122"/>
                <a:ea typeface="华文楷体" panose="02010600040101010101" pitchFamily="2" charset="-122"/>
              </a:rPr>
              <a:t>甲基化标记物在肺癌诊断中的机遇和挑战</a:t>
            </a:r>
            <a:endParaRPr lang="zh-CN" altLang="en-US" sz="2400" b="1" dirty="0">
              <a:solidFill>
                <a:schemeClr val="bg1">
                  <a:lumMod val="50000"/>
                  <a:lumOff val="50000"/>
                </a:schemeClr>
              </a:solidFill>
              <a:latin typeface="华文楷体" panose="02010600040101010101" pitchFamily="2" charset="-122"/>
              <a:ea typeface="华文楷体" panose="02010600040101010101" pitchFamily="2" charset="-122"/>
            </a:endParaRPr>
          </a:p>
        </p:txBody>
      </p:sp>
      <p:sp>
        <p:nvSpPr>
          <p:cNvPr id="17" name="Text Box 16"/>
          <p:cNvSpPr txBox="1">
            <a:spLocks noChangeArrowheads="1"/>
          </p:cNvSpPr>
          <p:nvPr/>
        </p:nvSpPr>
        <p:spPr bwMode="gray">
          <a:xfrm>
            <a:off x="479825" y="1950944"/>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latin typeface="Times New Roman" pitchFamily="18" charset="0"/>
                <a:ea typeface="宋体" pitchFamily="2" charset="-122"/>
                <a:cs typeface="Times New Roman" pitchFamily="18" charset="0"/>
              </a:rPr>
              <a:t>2</a:t>
            </a:r>
          </a:p>
        </p:txBody>
      </p:sp>
      <p:grpSp>
        <p:nvGrpSpPr>
          <p:cNvPr id="18" name="Group 21"/>
          <p:cNvGrpSpPr>
            <a:grpSpLocks/>
          </p:cNvGrpSpPr>
          <p:nvPr/>
        </p:nvGrpSpPr>
        <p:grpSpPr bwMode="auto">
          <a:xfrm>
            <a:off x="359091" y="3484430"/>
            <a:ext cx="719899" cy="633922"/>
            <a:chOff x="3174" y="2656"/>
            <a:chExt cx="1549" cy="1351"/>
          </a:xfrm>
        </p:grpSpPr>
        <p:sp>
          <p:nvSpPr>
            <p:cNvPr id="19"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20"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21"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grpSp>
      <p:sp>
        <p:nvSpPr>
          <p:cNvPr id="22" name="Line 25"/>
          <p:cNvSpPr>
            <a:spLocks noChangeShapeType="1"/>
          </p:cNvSpPr>
          <p:nvPr/>
        </p:nvSpPr>
        <p:spPr bwMode="auto">
          <a:xfrm flipV="1">
            <a:off x="845145" y="3215641"/>
            <a:ext cx="7414391" cy="24208"/>
          </a:xfrm>
          <a:prstGeom prst="line">
            <a:avLst/>
          </a:prstGeom>
          <a:noFill/>
          <a:ln w="25400">
            <a:solidFill>
              <a:srgbClr val="C0C0C0"/>
            </a:solidFill>
            <a:prstDash val="sysDot"/>
            <a:round/>
            <a:headEnd/>
            <a:tailEnd type="oval" w="med" len="me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23" name="Text Box 27"/>
          <p:cNvSpPr txBox="1">
            <a:spLocks noChangeArrowheads="1"/>
          </p:cNvSpPr>
          <p:nvPr/>
        </p:nvSpPr>
        <p:spPr bwMode="gray">
          <a:xfrm>
            <a:off x="479825" y="2790760"/>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solidFill>
                  <a:schemeClr val="bg1">
                    <a:lumMod val="50000"/>
                    <a:lumOff val="50000"/>
                  </a:schemeClr>
                </a:solidFill>
                <a:latin typeface="Times New Roman" pitchFamily="18" charset="0"/>
                <a:ea typeface="宋体" pitchFamily="2" charset="-122"/>
                <a:cs typeface="Times New Roman" pitchFamily="18" charset="0"/>
              </a:rPr>
              <a:t>3</a:t>
            </a:r>
          </a:p>
        </p:txBody>
      </p:sp>
      <p:sp>
        <p:nvSpPr>
          <p:cNvPr id="24" name="Line 28"/>
          <p:cNvSpPr>
            <a:spLocks noChangeShapeType="1"/>
          </p:cNvSpPr>
          <p:nvPr/>
        </p:nvSpPr>
        <p:spPr bwMode="auto">
          <a:xfrm flipV="1">
            <a:off x="845144" y="4091384"/>
            <a:ext cx="7380381" cy="10590"/>
          </a:xfrm>
          <a:prstGeom prst="line">
            <a:avLst/>
          </a:prstGeom>
          <a:noFill/>
          <a:ln w="25400">
            <a:solidFill>
              <a:srgbClr val="C0C0C0"/>
            </a:solidFill>
            <a:prstDash val="sysDot"/>
            <a:round/>
            <a:headEnd/>
            <a:tailEnd type="oval" w="med" len="me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25" name="Text Box 30"/>
          <p:cNvSpPr txBox="1">
            <a:spLocks noChangeArrowheads="1"/>
          </p:cNvSpPr>
          <p:nvPr/>
        </p:nvSpPr>
        <p:spPr bwMode="gray">
          <a:xfrm>
            <a:off x="479825" y="3630576"/>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solidFill>
                  <a:schemeClr val="bg1">
                    <a:lumMod val="50000"/>
                    <a:lumOff val="50000"/>
                  </a:schemeClr>
                </a:solidFill>
                <a:latin typeface="Times New Roman" pitchFamily="18" charset="0"/>
                <a:ea typeface="宋体" pitchFamily="2" charset="-122"/>
                <a:cs typeface="Times New Roman" pitchFamily="18" charset="0"/>
              </a:rPr>
              <a:t>4</a:t>
            </a:r>
          </a:p>
        </p:txBody>
      </p:sp>
      <p:sp>
        <p:nvSpPr>
          <p:cNvPr id="26" name="Text Box 15"/>
          <p:cNvSpPr txBox="1">
            <a:spLocks noChangeArrowheads="1"/>
          </p:cNvSpPr>
          <p:nvPr/>
        </p:nvSpPr>
        <p:spPr bwMode="auto">
          <a:xfrm>
            <a:off x="981030" y="2841249"/>
            <a:ext cx="7007520" cy="461665"/>
          </a:xfrm>
          <a:prstGeom prst="rect">
            <a:avLst/>
          </a:prstGeom>
          <a:noFill/>
          <a:ln w="9525" algn="ctr">
            <a:noFill/>
            <a:miter lim="800000"/>
            <a:headEnd/>
            <a:tailEnd/>
          </a:ln>
          <a:effectLst/>
        </p:spPr>
        <p:txBody>
          <a:bodyPr wrap="square">
            <a:spAutoFit/>
          </a:bodyPr>
          <a:lstStyle>
            <a:defPPr>
              <a:defRPr lang="zh-CN"/>
            </a:defPPr>
            <a:lvl1pPr>
              <a:defRPr sz="2400" b="1">
                <a:latin typeface="华文楷体" panose="02010600040101010101" pitchFamily="2" charset="-122"/>
                <a:ea typeface="华文楷体" panose="02010600040101010101" pitchFamily="2" charset="-122"/>
              </a:defRPr>
            </a:lvl1pPr>
          </a:lstStyle>
          <a:p>
            <a:r>
              <a:rPr lang="zh-CN" altLang="zh-CN" dirty="0">
                <a:solidFill>
                  <a:schemeClr val="bg1">
                    <a:lumMod val="50000"/>
                    <a:lumOff val="50000"/>
                  </a:schemeClr>
                </a:solidFill>
              </a:rPr>
              <a:t>基于跨平台甲基化芯片数据建立肺癌早期诊断模型</a:t>
            </a:r>
            <a:endParaRPr lang="zh-CN" altLang="en-US" dirty="0">
              <a:solidFill>
                <a:schemeClr val="bg1">
                  <a:lumMod val="50000"/>
                  <a:lumOff val="50000"/>
                </a:schemeClr>
              </a:solidFill>
            </a:endParaRPr>
          </a:p>
        </p:txBody>
      </p:sp>
      <p:sp>
        <p:nvSpPr>
          <p:cNvPr id="27" name="Text Box 15"/>
          <p:cNvSpPr txBox="1">
            <a:spLocks noChangeArrowheads="1"/>
          </p:cNvSpPr>
          <p:nvPr/>
        </p:nvSpPr>
        <p:spPr bwMode="auto">
          <a:xfrm>
            <a:off x="981030" y="3728353"/>
            <a:ext cx="7099059" cy="461665"/>
          </a:xfrm>
          <a:prstGeom prst="rect">
            <a:avLst/>
          </a:prstGeom>
          <a:noFill/>
          <a:ln w="9525" algn="ctr">
            <a:noFill/>
            <a:miter lim="800000"/>
            <a:headEnd/>
            <a:tailEnd/>
          </a:ln>
          <a:effectLst/>
        </p:spPr>
        <p:txBody>
          <a:bodyPr wrap="square">
            <a:spAutoFit/>
          </a:bodyPr>
          <a:lstStyle/>
          <a:p>
            <a:r>
              <a:rPr lang="zh-CN" altLang="en-US" sz="2400" b="1" dirty="0">
                <a:solidFill>
                  <a:schemeClr val="bg1">
                    <a:lumMod val="50000"/>
                    <a:lumOff val="50000"/>
                  </a:schemeClr>
                </a:solidFill>
                <a:latin typeface="华文楷体" panose="02010600040101010101" pitchFamily="2" charset="-122"/>
                <a:ea typeface="华文楷体" panose="02010600040101010101" pitchFamily="2" charset="-122"/>
              </a:rPr>
              <a:t>全基因组甲基化图谱揭示泛癌甲基化特征</a:t>
            </a:r>
          </a:p>
        </p:txBody>
      </p:sp>
      <p:grpSp>
        <p:nvGrpSpPr>
          <p:cNvPr id="28" name="Group 7"/>
          <p:cNvGrpSpPr>
            <a:grpSpLocks/>
          </p:cNvGrpSpPr>
          <p:nvPr/>
        </p:nvGrpSpPr>
        <p:grpSpPr bwMode="auto">
          <a:xfrm>
            <a:off x="359091" y="1028750"/>
            <a:ext cx="719899" cy="633922"/>
            <a:chOff x="3174" y="2656"/>
            <a:chExt cx="1549" cy="1351"/>
          </a:xfrm>
        </p:grpSpPr>
        <p:sp>
          <p:nvSpPr>
            <p:cNvPr id="29"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30"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31" name="AutoShape 10"/>
            <p:cNvSpPr>
              <a:spLocks noChangeArrowheads="1"/>
            </p:cNvSpPr>
            <p:nvPr/>
          </p:nvSpPr>
          <p:spPr bwMode="gray">
            <a:xfrm>
              <a:off x="3264" y="2737"/>
              <a:ext cx="1349" cy="1167"/>
            </a:xfrm>
            <a:prstGeom prst="hexagon">
              <a:avLst>
                <a:gd name="adj" fmla="val 28896"/>
                <a:gd name="vf" fmla="val 115470"/>
              </a:avLst>
            </a:prstGeom>
            <a:solidFill>
              <a:srgbClr val="0070C0"/>
            </a:solidFill>
            <a:ln w="9525">
              <a:solidFill>
                <a:schemeClr val="tx1"/>
              </a:solidFill>
              <a:miter lim="800000"/>
              <a:headEnd/>
              <a:tailEnd/>
            </a:ln>
            <a:effectLst/>
          </p:spPr>
          <p:txBody>
            <a:bodyPr wrap="none" anchor="ctr"/>
            <a:lstStyle/>
            <a:p>
              <a:pPr>
                <a:defRPr/>
              </a:pPr>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grpSp>
      <p:sp>
        <p:nvSpPr>
          <p:cNvPr id="32" name="Text Box 16"/>
          <p:cNvSpPr txBox="1">
            <a:spLocks noChangeArrowheads="1"/>
          </p:cNvSpPr>
          <p:nvPr/>
        </p:nvSpPr>
        <p:spPr bwMode="gray">
          <a:xfrm>
            <a:off x="479826" y="1111128"/>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solidFill>
                  <a:schemeClr val="bg1">
                    <a:lumMod val="50000"/>
                    <a:lumOff val="50000"/>
                  </a:schemeClr>
                </a:solidFill>
                <a:latin typeface="Times New Roman" pitchFamily="18" charset="0"/>
                <a:ea typeface="宋体" pitchFamily="2" charset="-122"/>
                <a:cs typeface="Times New Roman" pitchFamily="18" charset="0"/>
              </a:rPr>
              <a:t>1</a:t>
            </a:r>
          </a:p>
        </p:txBody>
      </p:sp>
      <p:sp>
        <p:nvSpPr>
          <p:cNvPr id="33" name="Text Box 12"/>
          <p:cNvSpPr txBox="1">
            <a:spLocks noChangeArrowheads="1"/>
          </p:cNvSpPr>
          <p:nvPr/>
        </p:nvSpPr>
        <p:spPr bwMode="auto">
          <a:xfrm>
            <a:off x="1159647" y="1621558"/>
            <a:ext cx="2139458" cy="492443"/>
          </a:xfrm>
          <a:prstGeom prst="rect">
            <a:avLst/>
          </a:prstGeom>
          <a:noFill/>
          <a:ln w="9525" algn="ctr">
            <a:noFill/>
            <a:miter lim="800000"/>
            <a:headEnd/>
            <a:tailEnd/>
          </a:ln>
        </p:spPr>
        <p:txBody>
          <a:bodyPr wrap="square">
            <a:spAutoFit/>
          </a:bodyPr>
          <a:lstStyle/>
          <a:p>
            <a:pPr eaLnBrk="0" hangingPunct="0"/>
            <a:r>
              <a:rPr lang="zh-CN" altLang="en-US"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rPr>
              <a:t>第一部分</a:t>
            </a:r>
            <a:endParaRPr lang="en-US" altLang="zh-CN"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endParaRPr>
          </a:p>
        </p:txBody>
      </p:sp>
      <p:sp>
        <p:nvSpPr>
          <p:cNvPr id="34" name="Text Box 12"/>
          <p:cNvSpPr txBox="1">
            <a:spLocks noChangeArrowheads="1"/>
          </p:cNvSpPr>
          <p:nvPr/>
        </p:nvSpPr>
        <p:spPr bwMode="auto">
          <a:xfrm>
            <a:off x="1159647" y="2390116"/>
            <a:ext cx="2140694" cy="492443"/>
          </a:xfrm>
          <a:prstGeom prst="rect">
            <a:avLst/>
          </a:prstGeom>
          <a:noFill/>
          <a:ln w="9525" algn="ctr">
            <a:noFill/>
            <a:miter lim="800000"/>
            <a:headEnd/>
            <a:tailEnd/>
          </a:ln>
        </p:spPr>
        <p:txBody>
          <a:bodyPr wrap="square">
            <a:spAutoFit/>
          </a:bodyPr>
          <a:lstStyle>
            <a:defPPr>
              <a:defRPr lang="zh-CN"/>
            </a:defPPr>
            <a:lvl1pPr eaLnBrk="0" hangingPunct="0">
              <a:defRPr sz="2800" b="1">
                <a:solidFill>
                  <a:srgbClr val="FFFF00"/>
                </a:solidFill>
                <a:latin typeface="黑体" panose="02010609060101010101" pitchFamily="49" charset="-122"/>
                <a:ea typeface="黑体" panose="02010609060101010101" pitchFamily="49" charset="-122"/>
                <a:cs typeface="Times New Roman" pitchFamily="18" charset="0"/>
              </a:defRPr>
            </a:lvl1pPr>
          </a:lstStyle>
          <a:p>
            <a:r>
              <a:rPr lang="zh-CN" altLang="en-US" sz="2600" dirty="0">
                <a:solidFill>
                  <a:schemeClr val="bg1">
                    <a:lumMod val="50000"/>
                    <a:lumOff val="50000"/>
                  </a:schemeClr>
                </a:solidFill>
              </a:rPr>
              <a:t>第二部分</a:t>
            </a:r>
            <a:endParaRPr lang="en-US" altLang="zh-CN" sz="2600" dirty="0">
              <a:solidFill>
                <a:schemeClr val="bg1">
                  <a:lumMod val="50000"/>
                  <a:lumOff val="50000"/>
                </a:schemeClr>
              </a:solidFill>
            </a:endParaRPr>
          </a:p>
        </p:txBody>
      </p:sp>
      <p:grpSp>
        <p:nvGrpSpPr>
          <p:cNvPr id="35" name="Group 21"/>
          <p:cNvGrpSpPr>
            <a:grpSpLocks/>
          </p:cNvGrpSpPr>
          <p:nvPr/>
        </p:nvGrpSpPr>
        <p:grpSpPr bwMode="auto">
          <a:xfrm>
            <a:off x="368500" y="4360409"/>
            <a:ext cx="719899" cy="633922"/>
            <a:chOff x="3174" y="2656"/>
            <a:chExt cx="1549" cy="1351"/>
          </a:xfrm>
        </p:grpSpPr>
        <p:sp>
          <p:nvSpPr>
            <p:cNvPr id="36"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37"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38"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grpSp>
      <p:sp>
        <p:nvSpPr>
          <p:cNvPr id="39" name="Line 28"/>
          <p:cNvSpPr>
            <a:spLocks noChangeShapeType="1"/>
          </p:cNvSpPr>
          <p:nvPr/>
        </p:nvSpPr>
        <p:spPr bwMode="auto">
          <a:xfrm flipV="1">
            <a:off x="854553" y="4996541"/>
            <a:ext cx="7380381" cy="10590"/>
          </a:xfrm>
          <a:prstGeom prst="line">
            <a:avLst/>
          </a:prstGeom>
          <a:noFill/>
          <a:ln w="25400">
            <a:solidFill>
              <a:srgbClr val="C0C0C0"/>
            </a:solidFill>
            <a:prstDash val="sysDot"/>
            <a:round/>
            <a:headEnd/>
            <a:tailEnd type="oval" w="med" len="me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40" name="Text Box 30"/>
          <p:cNvSpPr txBox="1">
            <a:spLocks noChangeArrowheads="1"/>
          </p:cNvSpPr>
          <p:nvPr/>
        </p:nvSpPr>
        <p:spPr bwMode="gray">
          <a:xfrm>
            <a:off x="489235" y="4470392"/>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solidFill>
                  <a:schemeClr val="bg1">
                    <a:lumMod val="50000"/>
                    <a:lumOff val="50000"/>
                  </a:schemeClr>
                </a:solidFill>
                <a:latin typeface="Times New Roman" pitchFamily="18" charset="0"/>
                <a:ea typeface="宋体" pitchFamily="2" charset="-122"/>
                <a:cs typeface="Times New Roman" pitchFamily="18" charset="0"/>
              </a:rPr>
              <a:t>5</a:t>
            </a:r>
          </a:p>
        </p:txBody>
      </p:sp>
      <p:sp>
        <p:nvSpPr>
          <p:cNvPr id="41" name="Text Box 15"/>
          <p:cNvSpPr txBox="1">
            <a:spLocks noChangeArrowheads="1"/>
          </p:cNvSpPr>
          <p:nvPr/>
        </p:nvSpPr>
        <p:spPr bwMode="auto">
          <a:xfrm>
            <a:off x="981030" y="4626645"/>
            <a:ext cx="7493014" cy="461665"/>
          </a:xfrm>
          <a:prstGeom prst="rect">
            <a:avLst/>
          </a:prstGeom>
          <a:noFill/>
          <a:ln w="9525" algn="ctr">
            <a:noFill/>
            <a:miter lim="800000"/>
            <a:headEnd/>
            <a:tailEnd/>
          </a:ln>
          <a:effectLst/>
        </p:spPr>
        <p:txBody>
          <a:bodyPr wrap="square">
            <a:spAutoFit/>
          </a:bodyPr>
          <a:lstStyle/>
          <a:p>
            <a:r>
              <a:rPr lang="zh-CN" altLang="en-US" sz="2400" b="1" dirty="0">
                <a:latin typeface="华文楷体" panose="02010600040101010101" pitchFamily="2" charset="-122"/>
                <a:ea typeface="华文楷体" panose="02010600040101010101" pitchFamily="2" charset="-122"/>
              </a:rPr>
              <a:t> </a:t>
            </a:r>
            <a:r>
              <a:rPr lang="zh-CN" altLang="en-US" sz="2400" b="1" dirty="0" smtClean="0">
                <a:latin typeface="华文楷体" panose="02010600040101010101" pitchFamily="2" charset="-122"/>
                <a:ea typeface="华文楷体" panose="02010600040101010101" pitchFamily="2" charset="-122"/>
              </a:rPr>
              <a:t>基于甲基</a:t>
            </a:r>
            <a:r>
              <a:rPr lang="zh-CN" altLang="en-US" sz="2400" b="1" dirty="0">
                <a:latin typeface="华文楷体" panose="02010600040101010101" pitchFamily="2" charset="-122"/>
                <a:ea typeface="华文楷体" panose="02010600040101010101" pitchFamily="2" charset="-122"/>
              </a:rPr>
              <a:t>化特异富集测序技术鉴定甲基化肿瘤标记物</a:t>
            </a:r>
          </a:p>
        </p:txBody>
      </p:sp>
      <p:sp>
        <p:nvSpPr>
          <p:cNvPr id="42" name="Text Box 12"/>
          <p:cNvSpPr txBox="1">
            <a:spLocks noChangeArrowheads="1"/>
          </p:cNvSpPr>
          <p:nvPr/>
        </p:nvSpPr>
        <p:spPr bwMode="auto">
          <a:xfrm>
            <a:off x="1159646" y="3232835"/>
            <a:ext cx="2742705" cy="492443"/>
          </a:xfrm>
          <a:prstGeom prst="rect">
            <a:avLst/>
          </a:prstGeom>
          <a:noFill/>
          <a:ln w="9525" algn="ctr">
            <a:noFill/>
            <a:miter lim="800000"/>
            <a:headEnd/>
            <a:tailEnd/>
          </a:ln>
        </p:spPr>
        <p:txBody>
          <a:bodyPr wrap="square">
            <a:spAutoFit/>
          </a:bodyPr>
          <a:lstStyle/>
          <a:p>
            <a:pPr eaLnBrk="0" hangingPunct="0"/>
            <a:r>
              <a:rPr lang="zh-CN" altLang="en-US"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rPr>
              <a:t>第三部分</a:t>
            </a:r>
            <a:endParaRPr lang="en-US" altLang="zh-CN"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endParaRPr>
          </a:p>
        </p:txBody>
      </p:sp>
      <p:sp>
        <p:nvSpPr>
          <p:cNvPr id="43" name="Text Box 12"/>
          <p:cNvSpPr txBox="1">
            <a:spLocks noChangeArrowheads="1"/>
          </p:cNvSpPr>
          <p:nvPr/>
        </p:nvSpPr>
        <p:spPr bwMode="auto">
          <a:xfrm>
            <a:off x="1159647" y="4127252"/>
            <a:ext cx="2618356" cy="492443"/>
          </a:xfrm>
          <a:prstGeom prst="rect">
            <a:avLst/>
          </a:prstGeom>
          <a:noFill/>
          <a:ln w="9525" algn="ctr">
            <a:noFill/>
            <a:miter lim="800000"/>
            <a:headEnd/>
            <a:tailEnd/>
          </a:ln>
        </p:spPr>
        <p:txBody>
          <a:bodyPr wrap="square">
            <a:spAutoFit/>
          </a:bodyPr>
          <a:lstStyle/>
          <a:p>
            <a:pPr eaLnBrk="0" hangingPunct="0"/>
            <a:r>
              <a:rPr lang="zh-CN" altLang="en-US" sz="2600" b="1" dirty="0">
                <a:solidFill>
                  <a:srgbClr val="FFFF00"/>
                </a:solidFill>
                <a:latin typeface="黑体" panose="02010609060101010101" pitchFamily="49" charset="-122"/>
                <a:ea typeface="黑体" panose="02010609060101010101" pitchFamily="49" charset="-122"/>
                <a:cs typeface="Times New Roman" pitchFamily="18" charset="0"/>
              </a:rPr>
              <a:t>第四部分</a:t>
            </a:r>
            <a:endParaRPr lang="en-US" altLang="zh-CN" sz="2600" b="1" dirty="0">
              <a:solidFill>
                <a:srgbClr val="FFFF00"/>
              </a:solidFill>
              <a:latin typeface="黑体" panose="02010609060101010101" pitchFamily="49" charset="-122"/>
              <a:ea typeface="黑体" panose="02010609060101010101" pitchFamily="49" charset="-122"/>
              <a:cs typeface="Times New Roman" pitchFamily="18" charset="0"/>
            </a:endParaRPr>
          </a:p>
        </p:txBody>
      </p:sp>
      <p:sp>
        <p:nvSpPr>
          <p:cNvPr id="44" name="文本框 43"/>
          <p:cNvSpPr txBox="1"/>
          <p:nvPr/>
        </p:nvSpPr>
        <p:spPr>
          <a:xfrm>
            <a:off x="55359" y="88595"/>
            <a:ext cx="2256338" cy="523220"/>
          </a:xfrm>
          <a:prstGeom prst="rect">
            <a:avLst/>
          </a:prstGeom>
          <a:noFill/>
        </p:spPr>
        <p:txBody>
          <a:bodyPr wrap="square" rtlCol="0">
            <a:spAutoFit/>
          </a:bodyPr>
          <a:lstStyle/>
          <a:p>
            <a:r>
              <a:rPr lang="zh-CN" altLang="en-US" sz="2800" b="1" dirty="0">
                <a:latin typeface="华文楷体" panose="02010600040101010101" pitchFamily="2" charset="-122"/>
                <a:ea typeface="华文楷体" panose="02010600040101010101" pitchFamily="2" charset="-122"/>
              </a:rPr>
              <a:t>答辩提纲</a:t>
            </a:r>
          </a:p>
        </p:txBody>
      </p:sp>
      <p:grpSp>
        <p:nvGrpSpPr>
          <p:cNvPr id="45" name="Group 21"/>
          <p:cNvGrpSpPr>
            <a:grpSpLocks/>
          </p:cNvGrpSpPr>
          <p:nvPr/>
        </p:nvGrpSpPr>
        <p:grpSpPr bwMode="auto">
          <a:xfrm>
            <a:off x="359091" y="5236389"/>
            <a:ext cx="719899" cy="633922"/>
            <a:chOff x="3174" y="2656"/>
            <a:chExt cx="1549" cy="1351"/>
          </a:xfrm>
        </p:grpSpPr>
        <p:sp>
          <p:nvSpPr>
            <p:cNvPr id="46"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47"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48"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grpSp>
      <p:sp>
        <p:nvSpPr>
          <p:cNvPr id="49" name="Text Box 30"/>
          <p:cNvSpPr txBox="1">
            <a:spLocks noChangeArrowheads="1"/>
          </p:cNvSpPr>
          <p:nvPr/>
        </p:nvSpPr>
        <p:spPr bwMode="gray">
          <a:xfrm>
            <a:off x="479826" y="5310207"/>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smtClean="0">
                <a:solidFill>
                  <a:schemeClr val="bg1">
                    <a:lumMod val="50000"/>
                    <a:lumOff val="50000"/>
                  </a:schemeClr>
                </a:solidFill>
                <a:latin typeface="Times New Roman" pitchFamily="18" charset="0"/>
                <a:ea typeface="宋体" pitchFamily="2" charset="-122"/>
                <a:cs typeface="Times New Roman" pitchFamily="18" charset="0"/>
              </a:rPr>
              <a:t>6</a:t>
            </a:r>
            <a:endParaRPr lang="en-US" altLang="zh-CN" sz="2400" b="1" dirty="0">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51" name="Line 28"/>
          <p:cNvSpPr>
            <a:spLocks noChangeShapeType="1"/>
          </p:cNvSpPr>
          <p:nvPr/>
        </p:nvSpPr>
        <p:spPr bwMode="auto">
          <a:xfrm flipV="1">
            <a:off x="855687" y="5837148"/>
            <a:ext cx="7380381" cy="10590"/>
          </a:xfrm>
          <a:prstGeom prst="line">
            <a:avLst/>
          </a:prstGeom>
          <a:noFill/>
          <a:ln w="25400">
            <a:solidFill>
              <a:srgbClr val="C0C0C0"/>
            </a:solidFill>
            <a:prstDash val="sysDot"/>
            <a:round/>
            <a:headEnd/>
            <a:tailEnd type="oval" w="med" len="me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53" name="Text Box 12"/>
          <p:cNvSpPr txBox="1">
            <a:spLocks noChangeArrowheads="1"/>
          </p:cNvSpPr>
          <p:nvPr/>
        </p:nvSpPr>
        <p:spPr bwMode="auto">
          <a:xfrm>
            <a:off x="1159647" y="5301626"/>
            <a:ext cx="1870215" cy="492443"/>
          </a:xfrm>
          <a:prstGeom prst="rect">
            <a:avLst/>
          </a:prstGeom>
          <a:noFill/>
          <a:ln w="9525" algn="ctr">
            <a:noFill/>
            <a:miter lim="800000"/>
            <a:headEnd/>
            <a:tailEnd/>
          </a:ln>
        </p:spPr>
        <p:txBody>
          <a:bodyPr wrap="square">
            <a:spAutoFit/>
          </a:bodyPr>
          <a:lstStyle/>
          <a:p>
            <a:pPr eaLnBrk="0" hangingPunct="0"/>
            <a:r>
              <a:rPr lang="zh-CN" altLang="en-US" sz="2600" b="1" dirty="0" smtClean="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rPr>
              <a:t>总结展望</a:t>
            </a:r>
            <a:endParaRPr lang="en-US" altLang="zh-CN"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endParaRPr>
          </a:p>
        </p:txBody>
      </p:sp>
    </p:spTree>
    <p:extLst>
      <p:ext uri="{BB962C8B-B14F-4D97-AF65-F5344CB8AC3E}">
        <p14:creationId xmlns:p14="http://schemas.microsoft.com/office/powerpoint/2010/main" val="2502051024"/>
      </p:ext>
    </p:extLst>
  </p:cSld>
  <p:clrMapOvr>
    <a:masterClrMapping/>
  </p:clrMapOvr>
  <p:transition advTm="23797"/>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smtClean="0">
                <a:solidFill>
                  <a:srgbClr val="FFFFFF"/>
                </a:solidFill>
                <a:latin typeface="黑体" panose="02010609060101010101" pitchFamily="49" charset="-122"/>
                <a:ea typeface="黑体" panose="02010609060101010101" pitchFamily="49" charset="-122"/>
              </a:rPr>
              <a:t>复旦大学博士学位论文答辩</a:t>
            </a:r>
            <a:endParaRPr lang="zh-CN" altLang="en-US" dirty="0">
              <a:solidFill>
                <a:srgbClr val="FFFFFF"/>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smtClean="0">
                <a:solidFill>
                  <a:srgbClr val="FFFFFF"/>
                </a:solidFill>
                <a:latin typeface="黑体" panose="02010609060101010101" pitchFamily="49" charset="-122"/>
                <a:ea typeface="黑体" panose="02010609060101010101" pitchFamily="49" charset="-122"/>
              </a:rPr>
              <a:pPr>
                <a:defRPr/>
              </a:pPr>
              <a:t>43</a:t>
            </a:fld>
            <a:endParaRPr lang="zh-CN" altLang="en-US" dirty="0">
              <a:solidFill>
                <a:srgbClr val="FFFFFF"/>
              </a:solidFill>
              <a:latin typeface="黑体" panose="02010609060101010101" pitchFamily="49" charset="-122"/>
              <a:ea typeface="黑体" panose="02010609060101010101" pitchFamily="49" charset="-122"/>
            </a:endParaRPr>
          </a:p>
        </p:txBody>
      </p:sp>
      <p:sp>
        <p:nvSpPr>
          <p:cNvPr id="5" name="文本框 4"/>
          <p:cNvSpPr txBox="1"/>
          <p:nvPr/>
        </p:nvSpPr>
        <p:spPr>
          <a:xfrm>
            <a:off x="0" y="112982"/>
            <a:ext cx="8480207" cy="523220"/>
          </a:xfrm>
          <a:prstGeom prst="rect">
            <a:avLst/>
          </a:prstGeom>
          <a:noFill/>
        </p:spPr>
        <p:txBody>
          <a:bodyPr wrap="none" rtlCol="0">
            <a:spAutoFit/>
          </a:bodyPr>
          <a:lstStyle/>
          <a:p>
            <a:r>
              <a:rPr lang="zh-CN" altLang="en-US" sz="2800" b="1" dirty="0">
                <a:latin typeface="黑体" panose="02010609060101010101" pitchFamily="49" charset="-122"/>
                <a:ea typeface="黑体" panose="02010609060101010101" pitchFamily="49" charset="-122"/>
              </a:rPr>
              <a:t>基于甲基化特异富集测序技术鉴定甲基化肿瘤标记</a:t>
            </a:r>
            <a:r>
              <a:rPr lang="zh-CN" altLang="en-US" sz="2800" b="1" dirty="0" smtClean="0">
                <a:latin typeface="黑体" panose="02010609060101010101" pitchFamily="49" charset="-122"/>
                <a:ea typeface="黑体" panose="02010609060101010101" pitchFamily="49" charset="-122"/>
              </a:rPr>
              <a:t>物</a:t>
            </a:r>
            <a:endParaRPr lang="zh-CN" altLang="en-US" sz="2800" b="1" dirty="0">
              <a:latin typeface="黑体" panose="02010609060101010101" pitchFamily="49" charset="-122"/>
              <a:ea typeface="黑体" panose="02010609060101010101" pitchFamily="49" charset="-122"/>
            </a:endParaRPr>
          </a:p>
        </p:txBody>
      </p:sp>
      <p:sp>
        <p:nvSpPr>
          <p:cNvPr id="6" name="文本框 5"/>
          <p:cNvSpPr txBox="1"/>
          <p:nvPr/>
        </p:nvSpPr>
        <p:spPr>
          <a:xfrm>
            <a:off x="2156410" y="916043"/>
            <a:ext cx="2010807" cy="3323987"/>
          </a:xfrm>
          <a:prstGeom prst="rect">
            <a:avLst/>
          </a:prstGeom>
          <a:noFill/>
        </p:spPr>
        <p:txBody>
          <a:bodyPr wrap="none" rtlCol="0">
            <a:spAutoFit/>
          </a:bodyPr>
          <a:lstStyle/>
          <a:p>
            <a:pPr marL="385763" indent="-385763">
              <a:lnSpc>
                <a:spcPct val="150000"/>
              </a:lnSpc>
              <a:buAutoNum type="arabicPeriod"/>
            </a:pPr>
            <a:endParaRPr lang="en-US" altLang="zh-CN" sz="2800" b="1" dirty="0">
              <a:latin typeface="黑体" panose="02010609060101010101" pitchFamily="49" charset="-122"/>
              <a:ea typeface="黑体" panose="02010609060101010101" pitchFamily="49" charset="-122"/>
            </a:endParaRPr>
          </a:p>
          <a:p>
            <a:pPr marL="385763" indent="-385763">
              <a:lnSpc>
                <a:spcPct val="150000"/>
              </a:lnSpc>
              <a:buAutoNum type="arabicPeriod"/>
            </a:pPr>
            <a:r>
              <a:rPr lang="zh-CN" altLang="en-US" sz="2800" b="1" dirty="0" smtClean="0">
                <a:latin typeface="黑体" panose="02010609060101010101" pitchFamily="49" charset="-122"/>
                <a:ea typeface="黑体" panose="02010609060101010101" pitchFamily="49" charset="-122"/>
              </a:rPr>
              <a:t>研究背景</a:t>
            </a:r>
            <a:endParaRPr lang="en-US" altLang="zh-CN" sz="2800" b="1" dirty="0" smtClean="0">
              <a:latin typeface="黑体" panose="02010609060101010101" pitchFamily="49" charset="-122"/>
              <a:ea typeface="黑体" panose="02010609060101010101" pitchFamily="49" charset="-122"/>
            </a:endParaRPr>
          </a:p>
          <a:p>
            <a:pPr marL="385763" indent="-385763">
              <a:lnSpc>
                <a:spcPct val="150000"/>
              </a:lnSpc>
              <a:buAutoNum type="arabicPeriod"/>
            </a:pPr>
            <a:r>
              <a:rPr lang="zh-CN" altLang="en-US" sz="2800" b="1" dirty="0" smtClean="0">
                <a:latin typeface="黑体" panose="02010609060101010101" pitchFamily="49" charset="-122"/>
                <a:ea typeface="黑体" panose="02010609060101010101" pitchFamily="49" charset="-122"/>
              </a:rPr>
              <a:t>科学问题</a:t>
            </a:r>
            <a:endParaRPr lang="en-US" altLang="zh-CN" sz="2800" b="1" dirty="0" smtClean="0">
              <a:latin typeface="黑体" panose="02010609060101010101" pitchFamily="49" charset="-122"/>
              <a:ea typeface="黑体" panose="02010609060101010101" pitchFamily="49" charset="-122"/>
            </a:endParaRPr>
          </a:p>
          <a:p>
            <a:pPr marL="385763" indent="-385763">
              <a:lnSpc>
                <a:spcPct val="150000"/>
              </a:lnSpc>
              <a:buAutoNum type="arabicPeriod"/>
            </a:pPr>
            <a:r>
              <a:rPr lang="zh-CN" altLang="en-US" sz="2800" b="1" dirty="0" smtClean="0">
                <a:latin typeface="黑体" panose="02010609060101010101" pitchFamily="49" charset="-122"/>
                <a:ea typeface="黑体" panose="02010609060101010101" pitchFamily="49" charset="-122"/>
              </a:rPr>
              <a:t>技术路线</a:t>
            </a:r>
            <a:endParaRPr lang="en-US" altLang="zh-CN" sz="2800" b="1" dirty="0" smtClean="0">
              <a:latin typeface="黑体" panose="02010609060101010101" pitchFamily="49" charset="-122"/>
              <a:ea typeface="黑体" panose="02010609060101010101" pitchFamily="49" charset="-122"/>
            </a:endParaRPr>
          </a:p>
          <a:p>
            <a:pPr marL="385763" indent="-385763">
              <a:lnSpc>
                <a:spcPct val="150000"/>
              </a:lnSpc>
              <a:buAutoNum type="arabicPeriod"/>
            </a:pPr>
            <a:r>
              <a:rPr lang="zh-CN" altLang="en-US" sz="2800" b="1" dirty="0" smtClean="0">
                <a:latin typeface="黑体" panose="02010609060101010101" pitchFamily="49" charset="-122"/>
                <a:ea typeface="黑体" panose="02010609060101010101" pitchFamily="49" charset="-122"/>
              </a:rPr>
              <a:t>结果讨论</a:t>
            </a:r>
            <a:endParaRPr lang="en-US" altLang="zh-CN" sz="2800" b="1" dirty="0">
              <a:latin typeface="黑体" panose="02010609060101010101" pitchFamily="49" charset="-122"/>
              <a:ea typeface="黑体" panose="02010609060101010101" pitchFamily="49" charset="-122"/>
            </a:endParaRPr>
          </a:p>
        </p:txBody>
      </p:sp>
      <p:sp>
        <p:nvSpPr>
          <p:cNvPr id="7" name="矩形 6"/>
          <p:cNvSpPr/>
          <p:nvPr/>
        </p:nvSpPr>
        <p:spPr>
          <a:xfrm>
            <a:off x="-120872" y="6488668"/>
            <a:ext cx="5617779" cy="307777"/>
          </a:xfrm>
          <a:prstGeom prst="rect">
            <a:avLst/>
          </a:prstGeom>
        </p:spPr>
        <p:txBody>
          <a:bodyPr wrap="square">
            <a:spAutoFit/>
          </a:bodyPr>
          <a:lstStyle/>
          <a:p>
            <a:r>
              <a:rPr lang="zh-CN" altLang="en-US" sz="1400" b="1" dirty="0">
                <a:latin typeface="黑体" panose="02010609060101010101" pitchFamily="49" charset="-122"/>
                <a:ea typeface="黑体" panose="02010609060101010101" pitchFamily="49" charset="-122"/>
              </a:rPr>
              <a:t> </a:t>
            </a:r>
            <a:r>
              <a:rPr lang="zh-CN" altLang="en-US" sz="1400" b="1" dirty="0" smtClean="0">
                <a:latin typeface="黑体" panose="02010609060101010101" pitchFamily="49" charset="-122"/>
                <a:ea typeface="黑体" panose="02010609060101010101" pitchFamily="49" charset="-122"/>
              </a:rPr>
              <a:t>基于甲基</a:t>
            </a:r>
            <a:r>
              <a:rPr lang="zh-CN" altLang="en-US" sz="1400" b="1" dirty="0">
                <a:latin typeface="黑体" panose="02010609060101010101" pitchFamily="49" charset="-122"/>
                <a:ea typeface="黑体" panose="02010609060101010101" pitchFamily="49" charset="-122"/>
              </a:rPr>
              <a:t>化特异富集测序技术鉴定甲基化肿瘤标记物</a:t>
            </a:r>
          </a:p>
        </p:txBody>
      </p:sp>
    </p:spTree>
    <p:extLst>
      <p:ext uri="{BB962C8B-B14F-4D97-AF65-F5344CB8AC3E}">
        <p14:creationId xmlns:p14="http://schemas.microsoft.com/office/powerpoint/2010/main" val="1766742487"/>
      </p:ext>
    </p:extLst>
  </p:cSld>
  <p:clrMapOvr>
    <a:masterClrMapping/>
  </p:clrMapOvr>
  <p:transition advTm="23797"/>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dirty="0" smtClean="0">
                <a:solidFill>
                  <a:srgbClr val="FFFFFF"/>
                </a:solidFill>
                <a:latin typeface="Arial Black" panose="020B0A04020102020204" pitchFamily="34" charset="0"/>
                <a:ea typeface="黑体" panose="02010609060101010101" pitchFamily="49" charset="-122"/>
              </a:rPr>
              <a:t>复旦大学博士学位论文答辩</a:t>
            </a:r>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latin typeface="Arial Black" panose="020B0A04020102020204" pitchFamily="34" charset="0"/>
                <a:ea typeface="黑体" panose="02010609060101010101" pitchFamily="49" charset="-122"/>
              </a:rPr>
              <a:pPr>
                <a:defRPr/>
              </a:pPr>
              <a:t>44</a:t>
            </a:fld>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5" name="文本框 4"/>
          <p:cNvSpPr txBox="1"/>
          <p:nvPr/>
        </p:nvSpPr>
        <p:spPr>
          <a:xfrm>
            <a:off x="-113300" y="103878"/>
            <a:ext cx="5775941" cy="523220"/>
          </a:xfrm>
          <a:prstGeom prst="rect">
            <a:avLst/>
          </a:prstGeom>
          <a:noFill/>
        </p:spPr>
        <p:txBody>
          <a:bodyPr wrap="none" rtlCol="0">
            <a:spAutoFit/>
          </a:bodyPr>
          <a:lstStyle/>
          <a:p>
            <a:pPr algn="ctr"/>
            <a:r>
              <a:rPr lang="zh-CN" altLang="en-US" sz="2800" b="1" dirty="0" smtClean="0">
                <a:latin typeface="Arial Black" panose="020B0A04020102020204" pitchFamily="34" charset="0"/>
                <a:ea typeface="黑体" panose="02010609060101010101" pitchFamily="49" charset="-122"/>
              </a:rPr>
              <a:t>背景： 二代测序时代的甲基化分析</a:t>
            </a:r>
            <a:endParaRPr lang="zh-CN" altLang="en-US" sz="2800" b="1" dirty="0">
              <a:latin typeface="Arial Black" panose="020B0A04020102020204" pitchFamily="34" charset="0"/>
              <a:ea typeface="黑体" panose="02010609060101010101" pitchFamily="49" charset="-122"/>
            </a:endParaRPr>
          </a:p>
        </p:txBody>
      </p:sp>
      <p:sp>
        <p:nvSpPr>
          <p:cNvPr id="6" name="文本框 5"/>
          <p:cNvSpPr txBox="1"/>
          <p:nvPr/>
        </p:nvSpPr>
        <p:spPr>
          <a:xfrm>
            <a:off x="38822" y="3195755"/>
            <a:ext cx="2326278" cy="1631216"/>
          </a:xfrm>
          <a:prstGeom prst="rect">
            <a:avLst/>
          </a:prstGeom>
          <a:noFill/>
          <a:ln w="28575">
            <a:solidFill>
              <a:srgbClr val="FF0000"/>
            </a:solidFill>
          </a:ln>
        </p:spPr>
        <p:txBody>
          <a:bodyPr wrap="none" rtlCol="0">
            <a:spAutoFit/>
          </a:bodyPr>
          <a:lstStyle/>
          <a:p>
            <a:pPr marL="342900" indent="-342900" algn="just">
              <a:buFont typeface="Wingdings" panose="05000000000000000000" pitchFamily="2" charset="2"/>
              <a:buChar char="Ø"/>
            </a:pPr>
            <a:r>
              <a:rPr lang="zh-CN" altLang="en-US" sz="2000" b="1" dirty="0">
                <a:latin typeface="Arial Black" panose="020B0A04020102020204" pitchFamily="34" charset="0"/>
                <a:ea typeface="黑体" panose="02010609060101010101" pitchFamily="49" charset="-122"/>
              </a:rPr>
              <a:t>成本较低</a:t>
            </a:r>
            <a:endParaRPr lang="en-US" altLang="zh-CN" sz="2000" b="1" dirty="0">
              <a:latin typeface="Arial Black" panose="020B0A04020102020204" pitchFamily="34" charset="0"/>
              <a:ea typeface="黑体" panose="02010609060101010101" pitchFamily="49" charset="-122"/>
            </a:endParaRPr>
          </a:p>
          <a:p>
            <a:pPr marL="342900" indent="-342900" algn="just">
              <a:buFont typeface="Wingdings" panose="05000000000000000000" pitchFamily="2" charset="2"/>
              <a:buChar char="Ø"/>
            </a:pPr>
            <a:r>
              <a:rPr lang="zh-CN" altLang="en-US" sz="2000" b="1" dirty="0">
                <a:latin typeface="Arial Black" panose="020B0A04020102020204" pitchFamily="34" charset="0"/>
                <a:ea typeface="黑体" panose="02010609060101010101" pitchFamily="49" charset="-122"/>
              </a:rPr>
              <a:t>稳定性高</a:t>
            </a:r>
            <a:endParaRPr lang="en-US" altLang="zh-CN" sz="2000" b="1" dirty="0">
              <a:latin typeface="Arial Black" panose="020B0A04020102020204" pitchFamily="34" charset="0"/>
              <a:ea typeface="黑体" panose="02010609060101010101" pitchFamily="49" charset="-122"/>
            </a:endParaRPr>
          </a:p>
          <a:p>
            <a:pPr marL="342900" indent="-342900" algn="just">
              <a:buFont typeface="Wingdings" panose="05000000000000000000" pitchFamily="2" charset="2"/>
              <a:buChar char="Ø"/>
            </a:pPr>
            <a:r>
              <a:rPr lang="zh-CN" altLang="en-US" sz="2000" b="1" dirty="0">
                <a:latin typeface="Arial Black" panose="020B0A04020102020204" pitchFamily="34" charset="0"/>
                <a:ea typeface="黑体" panose="02010609060101010101" pitchFamily="49" charset="-122"/>
              </a:rPr>
              <a:t>分析流程成熟</a:t>
            </a:r>
            <a:endParaRPr lang="en-US" altLang="zh-CN" sz="2000" b="1" dirty="0">
              <a:latin typeface="Arial Black" panose="020B0A04020102020204" pitchFamily="34" charset="0"/>
              <a:ea typeface="黑体" panose="02010609060101010101" pitchFamily="49" charset="-122"/>
            </a:endParaRPr>
          </a:p>
          <a:p>
            <a:pPr marL="342900" indent="-342900" algn="just">
              <a:buFont typeface="Wingdings" panose="05000000000000000000" pitchFamily="2" charset="2"/>
              <a:buChar char="Ø"/>
            </a:pPr>
            <a:r>
              <a:rPr lang="zh-CN" altLang="en-US" sz="2000" b="1" dirty="0">
                <a:latin typeface="Arial Black" panose="020B0A04020102020204" pitchFamily="34" charset="0"/>
                <a:ea typeface="黑体" panose="02010609060101010101" pitchFamily="49" charset="-122"/>
              </a:rPr>
              <a:t>样本需求量低</a:t>
            </a:r>
            <a:endParaRPr lang="en-US" altLang="zh-CN" sz="2000" b="1" dirty="0">
              <a:latin typeface="Arial Black" panose="020B0A04020102020204" pitchFamily="34" charset="0"/>
              <a:ea typeface="黑体" panose="02010609060101010101" pitchFamily="49" charset="-122"/>
            </a:endParaRPr>
          </a:p>
          <a:p>
            <a:pPr marL="342900" indent="-342900" algn="just">
              <a:buFont typeface="Wingdings" panose="05000000000000000000" pitchFamily="2" charset="2"/>
              <a:buChar char="Ø"/>
            </a:pPr>
            <a:r>
              <a:rPr lang="zh-CN" altLang="en-US" sz="2000" b="1" dirty="0">
                <a:latin typeface="Arial Black" panose="020B0A04020102020204" pitchFamily="34" charset="0"/>
                <a:ea typeface="黑体" panose="02010609060101010101" pitchFamily="49" charset="-122"/>
              </a:rPr>
              <a:t>大量的公共数据</a:t>
            </a:r>
            <a:endParaRPr lang="en-US" altLang="zh-CN" sz="2000" b="1" dirty="0">
              <a:latin typeface="Arial Black" panose="020B0A04020102020204" pitchFamily="34" charset="0"/>
              <a:ea typeface="黑体" panose="02010609060101010101" pitchFamily="49" charset="-122"/>
            </a:endParaRPr>
          </a:p>
        </p:txBody>
      </p:sp>
      <p:sp>
        <p:nvSpPr>
          <p:cNvPr id="10" name="文本框 9"/>
          <p:cNvSpPr txBox="1"/>
          <p:nvPr/>
        </p:nvSpPr>
        <p:spPr>
          <a:xfrm>
            <a:off x="2438462" y="3792566"/>
            <a:ext cx="1210588" cy="707886"/>
          </a:xfrm>
          <a:prstGeom prst="rect">
            <a:avLst/>
          </a:prstGeom>
          <a:noFill/>
          <a:ln w="28575">
            <a:solidFill>
              <a:srgbClr val="FF0000"/>
            </a:solidFill>
          </a:ln>
        </p:spPr>
        <p:txBody>
          <a:bodyPr wrap="none" rtlCol="0">
            <a:spAutoFit/>
          </a:bodyPr>
          <a:lstStyle/>
          <a:p>
            <a:pPr algn="just"/>
            <a:r>
              <a:rPr lang="zh-CN" altLang="en-US" sz="2000" b="1" dirty="0" smtClean="0">
                <a:latin typeface="Arial Black" panose="020B0A04020102020204" pitchFamily="34" charset="0"/>
                <a:ea typeface="黑体" panose="02010609060101010101" pitchFamily="49" charset="-122"/>
              </a:rPr>
              <a:t>位点已知</a:t>
            </a:r>
            <a:endParaRPr lang="en-US" altLang="zh-CN" sz="2000" b="1" dirty="0" smtClean="0">
              <a:latin typeface="Arial Black" panose="020B0A04020102020204" pitchFamily="34" charset="0"/>
              <a:ea typeface="黑体" panose="02010609060101010101" pitchFamily="49" charset="-122"/>
            </a:endParaRPr>
          </a:p>
          <a:p>
            <a:pPr algn="just"/>
            <a:r>
              <a:rPr lang="zh-CN" altLang="en-US" sz="2000" b="1" dirty="0" smtClean="0">
                <a:latin typeface="Arial Black" panose="020B0A04020102020204" pitchFamily="34" charset="0"/>
                <a:ea typeface="黑体" panose="02010609060101010101" pitchFamily="49" charset="-122"/>
              </a:rPr>
              <a:t>且有限</a:t>
            </a:r>
            <a:endParaRPr lang="en-US" altLang="zh-CN" sz="2000" b="1" dirty="0">
              <a:latin typeface="Arial Black" panose="020B0A04020102020204" pitchFamily="34" charset="0"/>
              <a:ea typeface="黑体" panose="02010609060101010101" pitchFamily="49"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4782" y="936918"/>
            <a:ext cx="3698016" cy="1901837"/>
          </a:xfrm>
          <a:prstGeom prst="rect">
            <a:avLst/>
          </a:prstGeom>
          <a:ln w="38100">
            <a:solidFill>
              <a:schemeClr val="tx1"/>
            </a:solidFill>
          </a:ln>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728" y="965321"/>
            <a:ext cx="3536108" cy="1873434"/>
          </a:xfrm>
          <a:prstGeom prst="rect">
            <a:avLst/>
          </a:prstGeom>
          <a:ln w="28575">
            <a:solidFill>
              <a:schemeClr val="tx1"/>
            </a:solidFill>
          </a:ln>
        </p:spPr>
      </p:pic>
      <p:sp>
        <p:nvSpPr>
          <p:cNvPr id="13" name="右箭头 12"/>
          <p:cNvSpPr/>
          <p:nvPr/>
        </p:nvSpPr>
        <p:spPr>
          <a:xfrm>
            <a:off x="4203729" y="1438551"/>
            <a:ext cx="137160" cy="1020128"/>
          </a:xfrm>
          <a:prstGeom prst="rightArrow">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Black" panose="020B0A04020102020204" pitchFamily="34" charset="0"/>
              <a:ea typeface="黑体" panose="02010609060101010101" pitchFamily="49" charset="-122"/>
            </a:endParaRPr>
          </a:p>
        </p:txBody>
      </p:sp>
      <p:sp>
        <p:nvSpPr>
          <p:cNvPr id="14" name="文本框 13"/>
          <p:cNvSpPr txBox="1"/>
          <p:nvPr/>
        </p:nvSpPr>
        <p:spPr>
          <a:xfrm>
            <a:off x="3679932" y="4055501"/>
            <a:ext cx="2630144" cy="1631216"/>
          </a:xfrm>
          <a:prstGeom prst="rect">
            <a:avLst/>
          </a:prstGeom>
          <a:noFill/>
          <a:ln w="28575">
            <a:solidFill>
              <a:srgbClr val="FF0000"/>
            </a:solidFill>
          </a:ln>
        </p:spPr>
        <p:txBody>
          <a:bodyPr wrap="none" rtlCol="0">
            <a:spAutoFit/>
          </a:bodyPr>
          <a:lstStyle/>
          <a:p>
            <a:pPr marL="342900" indent="-342900" algn="just">
              <a:buFont typeface="Wingdings" panose="05000000000000000000" pitchFamily="2" charset="2"/>
              <a:buChar char="Ø"/>
            </a:pPr>
            <a:r>
              <a:rPr lang="en-US" altLang="zh-CN" sz="2000" b="1" dirty="0" err="1" smtClean="0">
                <a:solidFill>
                  <a:srgbClr val="FFFF00"/>
                </a:solidFill>
                <a:latin typeface="Arial Black" panose="020B0A04020102020204" pitchFamily="34" charset="0"/>
                <a:ea typeface="黑体" panose="02010609060101010101" pitchFamily="49" charset="-122"/>
              </a:rPr>
              <a:t>MethylCap-Seq</a:t>
            </a:r>
            <a:endParaRPr lang="en-US" altLang="zh-CN" sz="2000" b="1" dirty="0">
              <a:solidFill>
                <a:srgbClr val="FFFF00"/>
              </a:solidFill>
              <a:latin typeface="Arial Black" panose="020B0A04020102020204" pitchFamily="34" charset="0"/>
              <a:ea typeface="黑体" panose="02010609060101010101" pitchFamily="49" charset="-122"/>
            </a:endParaRPr>
          </a:p>
          <a:p>
            <a:pPr marL="342900" indent="-342900" algn="just">
              <a:buFont typeface="Wingdings" panose="05000000000000000000" pitchFamily="2" charset="2"/>
              <a:buChar char="Ø"/>
            </a:pPr>
            <a:r>
              <a:rPr lang="en-US" altLang="zh-CN" sz="2000" b="1" dirty="0">
                <a:latin typeface="Arial Black" panose="020B0A04020102020204" pitchFamily="34" charset="0"/>
                <a:ea typeface="黑体" panose="02010609060101010101" pitchFamily="49" charset="-122"/>
              </a:rPr>
              <a:t>MBD-</a:t>
            </a:r>
            <a:r>
              <a:rPr lang="en-US" altLang="zh-CN" sz="2000" b="1" dirty="0" err="1">
                <a:latin typeface="Arial Black" panose="020B0A04020102020204" pitchFamily="34" charset="0"/>
                <a:ea typeface="黑体" panose="02010609060101010101" pitchFamily="49" charset="-122"/>
              </a:rPr>
              <a:t>Seq</a:t>
            </a:r>
            <a:endParaRPr lang="en-US" altLang="zh-CN" sz="2000" b="1" dirty="0">
              <a:latin typeface="Arial Black" panose="020B0A04020102020204" pitchFamily="34" charset="0"/>
              <a:ea typeface="黑体" panose="02010609060101010101" pitchFamily="49" charset="-122"/>
            </a:endParaRPr>
          </a:p>
          <a:p>
            <a:pPr marL="342900" indent="-342900" algn="just">
              <a:buFont typeface="Wingdings" panose="05000000000000000000" pitchFamily="2" charset="2"/>
              <a:buChar char="Ø"/>
            </a:pPr>
            <a:r>
              <a:rPr lang="en-US" altLang="zh-CN" sz="2000" b="1" dirty="0" err="1">
                <a:latin typeface="Arial Black" panose="020B0A04020102020204" pitchFamily="34" charset="0"/>
                <a:ea typeface="黑体" panose="02010609060101010101" pitchFamily="49" charset="-122"/>
              </a:rPr>
              <a:t>MeDIP-seq</a:t>
            </a:r>
            <a:endParaRPr lang="en-US" altLang="zh-CN" sz="2000" b="1" dirty="0">
              <a:latin typeface="Arial Black" panose="020B0A04020102020204" pitchFamily="34" charset="0"/>
              <a:ea typeface="黑体" panose="02010609060101010101" pitchFamily="49" charset="-122"/>
            </a:endParaRPr>
          </a:p>
          <a:p>
            <a:pPr marL="342900" indent="-342900" algn="just">
              <a:buFont typeface="Wingdings" panose="05000000000000000000" pitchFamily="2" charset="2"/>
              <a:buChar char="Ø"/>
            </a:pPr>
            <a:r>
              <a:rPr lang="en-US" altLang="zh-CN" sz="2000" b="1" dirty="0">
                <a:latin typeface="Arial Black" panose="020B0A04020102020204" pitchFamily="34" charset="0"/>
                <a:ea typeface="黑体" panose="02010609060101010101" pitchFamily="49" charset="-122"/>
              </a:rPr>
              <a:t>RRBS</a:t>
            </a:r>
          </a:p>
          <a:p>
            <a:pPr marL="342900" indent="-342900" algn="just">
              <a:buFont typeface="Wingdings" panose="05000000000000000000" pitchFamily="2" charset="2"/>
              <a:buChar char="Ø"/>
            </a:pPr>
            <a:r>
              <a:rPr lang="en-US" altLang="zh-CN" sz="2000" b="1" dirty="0">
                <a:latin typeface="Arial Black" panose="020B0A04020102020204" pitchFamily="34" charset="0"/>
                <a:ea typeface="黑体" panose="02010609060101010101" pitchFamily="49" charset="-122"/>
              </a:rPr>
              <a:t>Bisulfite-</a:t>
            </a:r>
            <a:r>
              <a:rPr lang="en-US" altLang="zh-CN" sz="2000" b="1" dirty="0" err="1">
                <a:latin typeface="Arial Black" panose="020B0A04020102020204" pitchFamily="34" charset="0"/>
                <a:ea typeface="黑体" panose="02010609060101010101" pitchFamily="49" charset="-122"/>
              </a:rPr>
              <a:t>Seq</a:t>
            </a:r>
            <a:endParaRPr lang="en-US" altLang="zh-CN" sz="2000" b="1" dirty="0">
              <a:latin typeface="Arial Black" panose="020B0A04020102020204" pitchFamily="34" charset="0"/>
              <a:ea typeface="黑体" panose="02010609060101010101" pitchFamily="49" charset="-122"/>
            </a:endParaRPr>
          </a:p>
        </p:txBody>
      </p:sp>
      <p:sp>
        <p:nvSpPr>
          <p:cNvPr id="15" name="右箭头 14"/>
          <p:cNvSpPr/>
          <p:nvPr/>
        </p:nvSpPr>
        <p:spPr>
          <a:xfrm>
            <a:off x="6340958" y="4479784"/>
            <a:ext cx="110938" cy="694373"/>
          </a:xfrm>
          <a:prstGeom prst="rightArrow">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Black" panose="020B0A04020102020204" pitchFamily="34" charset="0"/>
              <a:ea typeface="黑体" panose="02010609060101010101" pitchFamily="49" charset="-122"/>
            </a:endParaRPr>
          </a:p>
        </p:txBody>
      </p:sp>
      <p:sp>
        <p:nvSpPr>
          <p:cNvPr id="19" name="文本框 18"/>
          <p:cNvSpPr txBox="1"/>
          <p:nvPr/>
        </p:nvSpPr>
        <p:spPr>
          <a:xfrm>
            <a:off x="6396427" y="4517166"/>
            <a:ext cx="2825075" cy="707886"/>
          </a:xfrm>
          <a:prstGeom prst="rect">
            <a:avLst/>
          </a:prstGeom>
          <a:noFill/>
        </p:spPr>
        <p:txBody>
          <a:bodyPr wrap="square" rtlCol="0">
            <a:spAutoFit/>
          </a:bodyPr>
          <a:lstStyle/>
          <a:p>
            <a:pPr algn="ctr"/>
            <a:r>
              <a:rPr lang="zh-CN" altLang="en-US" sz="2000" b="1" dirty="0">
                <a:latin typeface="Arial Black" panose="020B0A04020102020204" pitchFamily="34" charset="0"/>
                <a:ea typeface="黑体" panose="02010609060101010101" pitchFamily="49" charset="-122"/>
              </a:rPr>
              <a:t>基于甲基化测序技术的肿瘤标记物开发流程</a:t>
            </a:r>
          </a:p>
        </p:txBody>
      </p:sp>
      <p:sp>
        <p:nvSpPr>
          <p:cNvPr id="16" name="矩形 15"/>
          <p:cNvSpPr/>
          <p:nvPr/>
        </p:nvSpPr>
        <p:spPr>
          <a:xfrm>
            <a:off x="-120872" y="6488668"/>
            <a:ext cx="5617779" cy="307777"/>
          </a:xfrm>
          <a:prstGeom prst="rect">
            <a:avLst/>
          </a:prstGeom>
        </p:spPr>
        <p:txBody>
          <a:bodyPr wrap="square">
            <a:spAutoFit/>
          </a:bodyPr>
          <a:lstStyle/>
          <a:p>
            <a:r>
              <a:rPr lang="zh-CN" altLang="en-US" sz="1400" b="1" dirty="0">
                <a:latin typeface="Arial Black" panose="020B0A04020102020204" pitchFamily="34" charset="0"/>
                <a:ea typeface="黑体" panose="02010609060101010101" pitchFamily="49" charset="-122"/>
              </a:rPr>
              <a:t> </a:t>
            </a:r>
            <a:r>
              <a:rPr lang="zh-CN" altLang="en-US" sz="1400" b="1" dirty="0" smtClean="0">
                <a:latin typeface="Arial Black" panose="020B0A04020102020204" pitchFamily="34" charset="0"/>
                <a:ea typeface="黑体" panose="02010609060101010101" pitchFamily="49" charset="-122"/>
              </a:rPr>
              <a:t>基于甲基</a:t>
            </a:r>
            <a:r>
              <a:rPr lang="zh-CN" altLang="en-US" sz="1400" b="1" dirty="0">
                <a:latin typeface="Arial Black" panose="020B0A04020102020204" pitchFamily="34" charset="0"/>
                <a:ea typeface="黑体" panose="02010609060101010101" pitchFamily="49" charset="-122"/>
              </a:rPr>
              <a:t>化特异富集测序技术鉴定甲基化肿瘤标记物</a:t>
            </a:r>
          </a:p>
        </p:txBody>
      </p:sp>
    </p:spTree>
    <p:extLst>
      <p:ext uri="{BB962C8B-B14F-4D97-AF65-F5344CB8AC3E}">
        <p14:creationId xmlns:p14="http://schemas.microsoft.com/office/powerpoint/2010/main" val="3744873123"/>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3" grpId="0" animBg="1"/>
      <p:bldP spid="14" grpId="0" animBg="1"/>
      <p:bldP spid="15" grpId="0" animBg="1"/>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latin typeface="Arial Black" panose="020B0A04020102020204" pitchFamily="34" charset="0"/>
                <a:ea typeface="黑体" panose="02010609060101010101" pitchFamily="49" charset="-122"/>
              </a:rPr>
              <a:t>复旦大学博士学位论文答辩</a:t>
            </a:r>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latin typeface="Arial Black" panose="020B0A04020102020204" pitchFamily="34" charset="0"/>
                <a:ea typeface="黑体" panose="02010609060101010101" pitchFamily="49" charset="-122"/>
              </a:rPr>
              <a:pPr>
                <a:defRPr/>
              </a:pPr>
              <a:t>45</a:t>
            </a:fld>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5" name="矩形 4"/>
          <p:cNvSpPr/>
          <p:nvPr/>
        </p:nvSpPr>
        <p:spPr>
          <a:xfrm>
            <a:off x="0" y="127424"/>
            <a:ext cx="7778428" cy="461665"/>
          </a:xfrm>
          <a:prstGeom prst="rect">
            <a:avLst/>
          </a:prstGeom>
        </p:spPr>
        <p:txBody>
          <a:bodyPr wrap="square">
            <a:spAutoFit/>
          </a:bodyPr>
          <a:lstStyle/>
          <a:p>
            <a:r>
              <a:rPr lang="zh-CN" altLang="en-US" sz="2400" b="1" kern="0" dirty="0" smtClean="0">
                <a:latin typeface="Arial Black" panose="020B0A04020102020204" pitchFamily="34" charset="0"/>
                <a:ea typeface="黑体" panose="02010609060101010101" pitchFamily="49" charset="-122"/>
                <a:cs typeface="Times New Roman" panose="02020603050405020304" pitchFamily="18" charset="0"/>
              </a:rPr>
              <a:t>背景：</a:t>
            </a:r>
            <a:r>
              <a:rPr lang="zh-CN" altLang="zh-CN" sz="2400" b="1" kern="0" dirty="0" smtClean="0">
                <a:latin typeface="Arial Black" panose="020B0A04020102020204" pitchFamily="34" charset="0"/>
                <a:ea typeface="黑体" panose="02010609060101010101" pitchFamily="49" charset="-122"/>
                <a:cs typeface="Times New Roman" panose="02020603050405020304" pitchFamily="18" charset="0"/>
              </a:rPr>
              <a:t>膀胱癌是</a:t>
            </a:r>
            <a:r>
              <a:rPr lang="zh-CN" altLang="zh-CN" sz="2400" b="1" kern="0" dirty="0">
                <a:latin typeface="Arial Black" panose="020B0A04020102020204" pitchFamily="34" charset="0"/>
                <a:ea typeface="黑体" panose="02010609060101010101" pitchFamily="49" charset="-122"/>
                <a:cs typeface="Times New Roman" panose="02020603050405020304" pitchFamily="18" charset="0"/>
              </a:rPr>
              <a:t>泌尿系统中最常见的恶性肿瘤</a:t>
            </a:r>
            <a:endParaRPr lang="zh-CN" altLang="en-US" sz="2400" b="1" dirty="0">
              <a:latin typeface="Arial Black" panose="020B0A04020102020204" pitchFamily="34" charset="0"/>
              <a:ea typeface="黑体" panose="02010609060101010101" pitchFamily="49" charset="-122"/>
            </a:endParaRPr>
          </a:p>
        </p:txBody>
      </p:sp>
      <p:sp>
        <p:nvSpPr>
          <p:cNvPr id="6" name="文本框 5"/>
          <p:cNvSpPr txBox="1"/>
          <p:nvPr/>
        </p:nvSpPr>
        <p:spPr>
          <a:xfrm>
            <a:off x="4334128" y="1134362"/>
            <a:ext cx="4449349" cy="2308324"/>
          </a:xfrm>
          <a:prstGeom prst="rect">
            <a:avLst/>
          </a:prstGeom>
          <a:noFill/>
          <a:ln w="28575">
            <a:solidFill>
              <a:srgbClr val="FF0000"/>
            </a:solidFill>
          </a:ln>
        </p:spPr>
        <p:txBody>
          <a:bodyPr wrap="square" rtlCol="0">
            <a:spAutoFit/>
          </a:bodyPr>
          <a:lstStyle/>
          <a:p>
            <a:pPr marL="342900" indent="-342900" algn="just">
              <a:buFont typeface="Wingdings" panose="05000000000000000000" pitchFamily="2" charset="2"/>
              <a:buChar char="Ø"/>
            </a:pPr>
            <a:r>
              <a:rPr lang="zh-CN" altLang="zh-CN" sz="2400" b="1" dirty="0">
                <a:latin typeface="Arial Black" panose="020B0A04020102020204" pitchFamily="34" charset="0"/>
                <a:ea typeface="黑体" panose="02010609060101010101" pitchFamily="49" charset="-122"/>
              </a:rPr>
              <a:t>泌尿系统最常见</a:t>
            </a:r>
            <a:r>
              <a:rPr lang="zh-CN" altLang="en-US" sz="2400" b="1" dirty="0">
                <a:latin typeface="Arial Black" panose="020B0A04020102020204" pitchFamily="34" charset="0"/>
                <a:ea typeface="黑体" panose="02010609060101010101" pitchFamily="49" charset="-122"/>
              </a:rPr>
              <a:t>的</a:t>
            </a:r>
            <a:r>
              <a:rPr lang="zh-CN" altLang="zh-CN" sz="2400" b="1" dirty="0">
                <a:latin typeface="Arial Black" panose="020B0A04020102020204" pitchFamily="34" charset="0"/>
                <a:ea typeface="黑体" panose="02010609060101010101" pitchFamily="49" charset="-122"/>
              </a:rPr>
              <a:t>肿瘤</a:t>
            </a:r>
            <a:endParaRPr lang="en-US" altLang="zh-CN" sz="2400" b="1" dirty="0">
              <a:latin typeface="Arial Black" panose="020B0A04020102020204" pitchFamily="34" charset="0"/>
              <a:ea typeface="黑体" panose="02010609060101010101" pitchFamily="49" charset="-122"/>
            </a:endParaRPr>
          </a:p>
          <a:p>
            <a:pPr marL="342900" indent="-342900" algn="just">
              <a:buFont typeface="Wingdings" panose="05000000000000000000" pitchFamily="2" charset="2"/>
              <a:buChar char="Ø"/>
            </a:pPr>
            <a:r>
              <a:rPr lang="zh-CN" altLang="en-US" sz="2400" b="1" dirty="0">
                <a:latin typeface="Arial Black" panose="020B0A04020102020204" pitchFamily="34" charset="0"/>
                <a:ea typeface="黑体" panose="02010609060101010101" pitchFamily="49" charset="-122"/>
              </a:rPr>
              <a:t>发病率排在第八位</a:t>
            </a:r>
            <a:endParaRPr lang="en-US" altLang="zh-CN" sz="2400" b="1" dirty="0">
              <a:latin typeface="Arial Black" panose="020B0A04020102020204" pitchFamily="34" charset="0"/>
              <a:ea typeface="黑体" panose="02010609060101010101" pitchFamily="49" charset="-122"/>
            </a:endParaRPr>
          </a:p>
          <a:p>
            <a:pPr marL="342900" indent="-342900" algn="just">
              <a:buFont typeface="Wingdings" panose="05000000000000000000" pitchFamily="2" charset="2"/>
              <a:buChar char="Ø"/>
            </a:pPr>
            <a:r>
              <a:rPr lang="zh-CN" altLang="en-US" sz="2400" b="1" dirty="0">
                <a:latin typeface="Arial Black" panose="020B0A04020102020204" pitchFamily="34" charset="0"/>
                <a:ea typeface="黑体" panose="02010609060101010101" pitchFamily="49" charset="-122"/>
              </a:rPr>
              <a:t>死亡率排在第十位</a:t>
            </a:r>
            <a:endParaRPr lang="en-US" altLang="zh-CN" sz="2400" b="1" dirty="0">
              <a:latin typeface="Arial Black" panose="020B0A04020102020204" pitchFamily="34" charset="0"/>
              <a:ea typeface="黑体" panose="02010609060101010101" pitchFamily="49" charset="-122"/>
            </a:endParaRPr>
          </a:p>
          <a:p>
            <a:pPr marL="342900" indent="-342900" algn="just">
              <a:buFont typeface="Wingdings" panose="05000000000000000000" pitchFamily="2" charset="2"/>
              <a:buChar char="Ø"/>
            </a:pPr>
            <a:r>
              <a:rPr lang="zh-CN" altLang="en-US" sz="2400" b="1" dirty="0" smtClean="0">
                <a:latin typeface="Arial Black" panose="020B0A04020102020204" pitchFamily="34" charset="0"/>
                <a:ea typeface="黑体" panose="02010609060101010101" pitchFamily="49" charset="-122"/>
              </a:rPr>
              <a:t>男性发病率为女性</a:t>
            </a:r>
            <a:r>
              <a:rPr lang="en-US" altLang="zh-CN" sz="2400" b="1" dirty="0" smtClean="0">
                <a:latin typeface="Arial Black" panose="020B0A04020102020204" pitchFamily="34" charset="0"/>
                <a:ea typeface="黑体" panose="02010609060101010101" pitchFamily="49" charset="-122"/>
              </a:rPr>
              <a:t>3</a:t>
            </a:r>
            <a:r>
              <a:rPr lang="zh-CN" altLang="en-US" sz="2400" b="1" dirty="0" smtClean="0">
                <a:latin typeface="Arial Black" panose="020B0A04020102020204" pitchFamily="34" charset="0"/>
                <a:ea typeface="黑体" panose="02010609060101010101" pitchFamily="49" charset="-122"/>
              </a:rPr>
              <a:t>倍</a:t>
            </a:r>
            <a:endParaRPr lang="en-US" altLang="zh-CN" sz="2400" b="1" dirty="0" smtClean="0">
              <a:latin typeface="Arial Black" panose="020B0A04020102020204" pitchFamily="34" charset="0"/>
              <a:ea typeface="黑体" panose="02010609060101010101" pitchFamily="49" charset="-122"/>
            </a:endParaRPr>
          </a:p>
          <a:p>
            <a:pPr marL="342900" indent="-342900" algn="just">
              <a:buFont typeface="Wingdings" panose="05000000000000000000" pitchFamily="2" charset="2"/>
              <a:buChar char="Ø"/>
            </a:pPr>
            <a:r>
              <a:rPr lang="zh-CN" altLang="en-US" sz="2400" b="1" dirty="0" smtClean="0">
                <a:latin typeface="Arial Black" panose="020B0A04020102020204" pitchFamily="34" charset="0"/>
                <a:ea typeface="黑体" panose="02010609060101010101" pitchFamily="49" charset="-122"/>
              </a:rPr>
              <a:t>膀胱镜检查</a:t>
            </a:r>
            <a:r>
              <a:rPr lang="en-US" altLang="zh-CN" sz="2400" b="1" dirty="0">
                <a:latin typeface="Arial Black" panose="020B0A04020102020204" pitchFamily="34" charset="0"/>
                <a:ea typeface="黑体" panose="02010609060101010101" pitchFamily="49" charset="-122"/>
              </a:rPr>
              <a:t>(</a:t>
            </a:r>
            <a:r>
              <a:rPr lang="zh-CN" altLang="en-US" sz="2400" b="1" dirty="0">
                <a:latin typeface="Arial Black" panose="020B0A04020102020204" pitchFamily="34" charset="0"/>
                <a:ea typeface="黑体" panose="02010609060101010101" pitchFamily="49" charset="-122"/>
              </a:rPr>
              <a:t>有创，误诊率</a:t>
            </a:r>
            <a:r>
              <a:rPr lang="en-US" altLang="zh-CN" sz="2400" b="1" dirty="0">
                <a:latin typeface="Arial Black" panose="020B0A04020102020204" pitchFamily="34" charset="0"/>
                <a:ea typeface="黑体" panose="02010609060101010101" pitchFamily="49" charset="-122"/>
              </a:rPr>
              <a:t>)</a:t>
            </a:r>
          </a:p>
          <a:p>
            <a:pPr marL="342900" indent="-342900" algn="just">
              <a:buFont typeface="Wingdings" panose="05000000000000000000" pitchFamily="2" charset="2"/>
              <a:buChar char="Ø"/>
            </a:pPr>
            <a:r>
              <a:rPr lang="zh-CN" altLang="en-US" sz="2400" b="1" dirty="0">
                <a:latin typeface="Arial Black" panose="020B0A04020102020204" pitchFamily="34" charset="0"/>
                <a:ea typeface="黑体" panose="02010609060101010101" pitchFamily="49" charset="-122"/>
              </a:rPr>
              <a:t>脱落细胞检查（灵敏性低）</a:t>
            </a:r>
            <a:endParaRPr lang="en-US" altLang="zh-CN" sz="2400" b="1" dirty="0">
              <a:latin typeface="Arial Black" panose="020B0A04020102020204" pitchFamily="34" charset="0"/>
              <a:ea typeface="黑体" panose="02010609060101010101" pitchFamily="49" charset="-122"/>
            </a:endParaRPr>
          </a:p>
        </p:txBody>
      </p:sp>
      <p:pic>
        <p:nvPicPr>
          <p:cNvPr id="7" name="图片 6" descr="E:\Bladder-Cancer-8.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992" y="766813"/>
            <a:ext cx="3987033" cy="2955333"/>
          </a:xfrm>
          <a:prstGeom prst="rect">
            <a:avLst/>
          </a:prstGeom>
          <a:noFill/>
          <a:ln>
            <a:noFill/>
          </a:ln>
        </p:spPr>
      </p:pic>
      <p:sp>
        <p:nvSpPr>
          <p:cNvPr id="8" name="文本框 7"/>
          <p:cNvSpPr txBox="1"/>
          <p:nvPr/>
        </p:nvSpPr>
        <p:spPr>
          <a:xfrm>
            <a:off x="2025291" y="5184233"/>
            <a:ext cx="4772324" cy="769441"/>
          </a:xfrm>
          <a:prstGeom prst="rect">
            <a:avLst/>
          </a:prstGeom>
          <a:noFill/>
          <a:ln w="28575">
            <a:solidFill>
              <a:srgbClr val="FF0000"/>
            </a:solidFill>
          </a:ln>
        </p:spPr>
        <p:txBody>
          <a:bodyPr wrap="square" rtlCol="0">
            <a:spAutoFit/>
          </a:bodyPr>
          <a:lstStyle/>
          <a:p>
            <a:pPr marL="342900" indent="-342900" algn="ctr">
              <a:buFont typeface="Wingdings" panose="05000000000000000000" pitchFamily="2" charset="2"/>
              <a:buChar char="Ø"/>
            </a:pPr>
            <a:r>
              <a:rPr lang="zh-CN" altLang="en-US" sz="2200" b="1" dirty="0">
                <a:latin typeface="Arial Black" panose="020B0A04020102020204" pitchFamily="34" charset="0"/>
                <a:ea typeface="黑体" panose="02010609060101010101" pitchFamily="49" charset="-122"/>
              </a:rPr>
              <a:t>大量异常甲基化标记物</a:t>
            </a:r>
            <a:endParaRPr lang="en-US" altLang="zh-CN" sz="2200" b="1" dirty="0">
              <a:latin typeface="Arial Black" panose="020B0A04020102020204" pitchFamily="34" charset="0"/>
              <a:ea typeface="黑体" panose="02010609060101010101" pitchFamily="49" charset="-122"/>
            </a:endParaRPr>
          </a:p>
          <a:p>
            <a:pPr marL="342900" indent="-342900" algn="ctr">
              <a:buFont typeface="Wingdings" panose="05000000000000000000" pitchFamily="2" charset="2"/>
              <a:buChar char="Ø"/>
            </a:pPr>
            <a:r>
              <a:rPr lang="zh-CN" altLang="en-US" sz="2200" b="1" dirty="0">
                <a:latin typeface="Arial Black" panose="020B0A04020102020204" pitchFamily="34" charset="0"/>
                <a:ea typeface="黑体" panose="02010609060101010101" pitchFamily="49" charset="-122"/>
              </a:rPr>
              <a:t>甲基化诊断模型（</a:t>
            </a:r>
            <a:r>
              <a:rPr lang="zh-CN" altLang="en-US" sz="2200" b="1" dirty="0" smtClean="0">
                <a:latin typeface="Arial Black" panose="020B0A04020102020204" pitchFamily="34" charset="0"/>
                <a:ea typeface="黑体" panose="02010609060101010101" pitchFamily="49" charset="-122"/>
              </a:rPr>
              <a:t>芯片、候选基因）</a:t>
            </a:r>
            <a:endParaRPr lang="en-US" altLang="zh-CN" sz="2200" b="1" dirty="0">
              <a:latin typeface="Arial Black" panose="020B0A04020102020204" pitchFamily="34" charset="0"/>
              <a:ea typeface="黑体" panose="02010609060101010101" pitchFamily="49" charset="-122"/>
            </a:endParaRPr>
          </a:p>
        </p:txBody>
      </p:sp>
      <p:sp>
        <p:nvSpPr>
          <p:cNvPr id="11" name="下箭头 10"/>
          <p:cNvSpPr/>
          <p:nvPr/>
        </p:nvSpPr>
        <p:spPr>
          <a:xfrm>
            <a:off x="3858224" y="4825947"/>
            <a:ext cx="953030" cy="142535"/>
          </a:xfrm>
          <a:prstGeom prst="downArrow">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Arial Black" panose="020B0A04020102020204" pitchFamily="34" charset="0"/>
              <a:ea typeface="黑体" panose="02010609060101010101" pitchFamily="49" charset="-122"/>
            </a:endParaRPr>
          </a:p>
        </p:txBody>
      </p:sp>
      <p:sp>
        <p:nvSpPr>
          <p:cNvPr id="12" name="文本框 11"/>
          <p:cNvSpPr txBox="1"/>
          <p:nvPr/>
        </p:nvSpPr>
        <p:spPr>
          <a:xfrm>
            <a:off x="2270402" y="4189395"/>
            <a:ext cx="3982180" cy="461665"/>
          </a:xfrm>
          <a:prstGeom prst="rect">
            <a:avLst/>
          </a:prstGeom>
          <a:noFill/>
          <a:ln w="28575">
            <a:solidFill>
              <a:srgbClr val="FF0000"/>
            </a:solidFill>
          </a:ln>
        </p:spPr>
        <p:txBody>
          <a:bodyPr wrap="none" rtlCol="0">
            <a:spAutoFit/>
          </a:bodyPr>
          <a:lstStyle/>
          <a:p>
            <a:pPr algn="just"/>
            <a:r>
              <a:rPr lang="zh-CN" altLang="en-US" sz="2400" b="1" dirty="0" smtClean="0">
                <a:latin typeface="Arial Black" panose="020B0A04020102020204" pitchFamily="34" charset="0"/>
                <a:ea typeface="黑体" panose="02010609060101010101" pitchFamily="49" charset="-122"/>
              </a:rPr>
              <a:t>适合开发体外诊断</a:t>
            </a:r>
            <a:r>
              <a:rPr lang="en-US" altLang="zh-CN" sz="2400" b="1" dirty="0" smtClean="0">
                <a:latin typeface="Arial Black" panose="020B0A04020102020204" pitchFamily="34" charset="0"/>
                <a:ea typeface="黑体" panose="02010609060101010101" pitchFamily="49" charset="-122"/>
              </a:rPr>
              <a:t>/</a:t>
            </a:r>
            <a:r>
              <a:rPr lang="zh-CN" altLang="en-US" sz="2400" b="1" dirty="0" smtClean="0">
                <a:latin typeface="Arial Black" panose="020B0A04020102020204" pitchFamily="34" charset="0"/>
                <a:ea typeface="黑体" panose="02010609060101010101" pitchFamily="49" charset="-122"/>
              </a:rPr>
              <a:t>筛查模型</a:t>
            </a:r>
            <a:endParaRPr lang="en-US" altLang="zh-CN" sz="2400" b="1" dirty="0">
              <a:latin typeface="Arial Black" panose="020B0A04020102020204" pitchFamily="34" charset="0"/>
              <a:ea typeface="黑体" panose="02010609060101010101" pitchFamily="49" charset="-122"/>
            </a:endParaRPr>
          </a:p>
        </p:txBody>
      </p:sp>
      <p:sp>
        <p:nvSpPr>
          <p:cNvPr id="13" name="矩形 12"/>
          <p:cNvSpPr/>
          <p:nvPr/>
        </p:nvSpPr>
        <p:spPr>
          <a:xfrm>
            <a:off x="-120872" y="6488668"/>
            <a:ext cx="5617779" cy="307777"/>
          </a:xfrm>
          <a:prstGeom prst="rect">
            <a:avLst/>
          </a:prstGeom>
        </p:spPr>
        <p:txBody>
          <a:bodyPr wrap="square">
            <a:spAutoFit/>
          </a:bodyPr>
          <a:lstStyle/>
          <a:p>
            <a:r>
              <a:rPr lang="zh-CN" altLang="en-US" sz="1400" b="1" dirty="0">
                <a:latin typeface="Arial Black" panose="020B0A04020102020204" pitchFamily="34" charset="0"/>
                <a:ea typeface="黑体" panose="02010609060101010101" pitchFamily="49" charset="-122"/>
              </a:rPr>
              <a:t> </a:t>
            </a:r>
            <a:r>
              <a:rPr lang="zh-CN" altLang="en-US" sz="1400" b="1" dirty="0" smtClean="0">
                <a:latin typeface="Arial Black" panose="020B0A04020102020204" pitchFamily="34" charset="0"/>
                <a:ea typeface="黑体" panose="02010609060101010101" pitchFamily="49" charset="-122"/>
              </a:rPr>
              <a:t>基于甲基</a:t>
            </a:r>
            <a:r>
              <a:rPr lang="zh-CN" altLang="en-US" sz="1400" b="1" dirty="0">
                <a:latin typeface="Arial Black" panose="020B0A04020102020204" pitchFamily="34" charset="0"/>
                <a:ea typeface="黑体" panose="02010609060101010101" pitchFamily="49" charset="-122"/>
              </a:rPr>
              <a:t>化特异富集测序技术鉴定甲基化肿瘤标记物</a:t>
            </a:r>
          </a:p>
        </p:txBody>
      </p:sp>
    </p:spTree>
    <p:extLst>
      <p:ext uri="{BB962C8B-B14F-4D97-AF65-F5344CB8AC3E}">
        <p14:creationId xmlns:p14="http://schemas.microsoft.com/office/powerpoint/2010/main" val="518484336"/>
      </p:ext>
    </p:extLst>
  </p:cSld>
  <p:clrMapOvr>
    <a:masterClrMapping/>
  </p:clrMapOvr>
  <p:transition advTm="23797"/>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dirty="0" smtClean="0">
                <a:solidFill>
                  <a:srgbClr val="FFFFFF"/>
                </a:solidFill>
                <a:latin typeface="黑体" panose="02010609060101010101" pitchFamily="49" charset="-122"/>
                <a:ea typeface="黑体" panose="02010609060101010101" pitchFamily="49" charset="-122"/>
              </a:rPr>
              <a:t>复旦大学博士学位论文答辩</a:t>
            </a:r>
            <a:endParaRPr lang="zh-CN" altLang="en-US" dirty="0">
              <a:solidFill>
                <a:srgbClr val="FFFFFF"/>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a:xfrm>
            <a:off x="4088278" y="6523911"/>
            <a:ext cx="2133600" cy="457200"/>
          </a:xfrm>
        </p:spPr>
        <p:txBody>
          <a:bodyPr/>
          <a:lstStyle/>
          <a:p>
            <a:pPr>
              <a:defRPr/>
            </a:pPr>
            <a:fld id="{E2537B8F-2854-4B55-A1FD-0692A8642363}" type="slidenum">
              <a:rPr lang="zh-CN" altLang="en-US" smtClean="0">
                <a:solidFill>
                  <a:srgbClr val="FFFFFF"/>
                </a:solidFill>
                <a:latin typeface="黑体" panose="02010609060101010101" pitchFamily="49" charset="-122"/>
                <a:ea typeface="黑体" panose="02010609060101010101" pitchFamily="49" charset="-122"/>
              </a:rPr>
              <a:pPr>
                <a:defRPr/>
              </a:pPr>
              <a:t>46</a:t>
            </a:fld>
            <a:endParaRPr lang="zh-CN" altLang="en-US" dirty="0">
              <a:solidFill>
                <a:srgbClr val="FFFFFF"/>
              </a:solidFill>
              <a:latin typeface="黑体" panose="02010609060101010101" pitchFamily="49" charset="-122"/>
              <a:ea typeface="黑体" panose="02010609060101010101" pitchFamily="49" charset="-122"/>
            </a:endParaRPr>
          </a:p>
        </p:txBody>
      </p:sp>
      <p:sp>
        <p:nvSpPr>
          <p:cNvPr id="5" name="文本框 4"/>
          <p:cNvSpPr txBox="1"/>
          <p:nvPr/>
        </p:nvSpPr>
        <p:spPr>
          <a:xfrm>
            <a:off x="630151" y="1384962"/>
            <a:ext cx="4883534" cy="523220"/>
          </a:xfrm>
          <a:prstGeom prst="rect">
            <a:avLst/>
          </a:prstGeom>
          <a:noFill/>
        </p:spPr>
        <p:txBody>
          <a:bodyPr wrap="square" rtlCol="0">
            <a:spAutoFit/>
          </a:bodyPr>
          <a:lstStyle/>
          <a:p>
            <a:r>
              <a:rPr lang="zh-CN" altLang="en-US" sz="2800" dirty="0">
                <a:solidFill>
                  <a:srgbClr val="FFFF00"/>
                </a:solidFill>
                <a:latin typeface="黑体" panose="02010609060101010101" pitchFamily="49" charset="-122"/>
                <a:ea typeface="黑体" panose="02010609060101010101" pitchFamily="49" charset="-122"/>
              </a:rPr>
              <a:t>拟解决的科学</a:t>
            </a:r>
            <a:r>
              <a:rPr lang="zh-CN" altLang="en-US" sz="2800" dirty="0" smtClean="0">
                <a:solidFill>
                  <a:srgbClr val="FFFF00"/>
                </a:solidFill>
                <a:latin typeface="黑体" panose="02010609060101010101" pitchFamily="49" charset="-122"/>
                <a:ea typeface="黑体" panose="02010609060101010101" pitchFamily="49" charset="-122"/>
              </a:rPr>
              <a:t>问题</a:t>
            </a:r>
            <a:endParaRPr lang="zh-CN" altLang="en-US" sz="2800" dirty="0">
              <a:solidFill>
                <a:srgbClr val="FFFF00"/>
              </a:solidFill>
              <a:latin typeface="黑体" panose="02010609060101010101" pitchFamily="49" charset="-122"/>
              <a:ea typeface="黑体" panose="02010609060101010101" pitchFamily="49" charset="-122"/>
            </a:endParaRPr>
          </a:p>
        </p:txBody>
      </p:sp>
      <p:sp>
        <p:nvSpPr>
          <p:cNvPr id="6" name="文本框 5"/>
          <p:cNvSpPr txBox="1"/>
          <p:nvPr/>
        </p:nvSpPr>
        <p:spPr>
          <a:xfrm>
            <a:off x="305399" y="2176911"/>
            <a:ext cx="8212505" cy="523220"/>
          </a:xfrm>
          <a:prstGeom prst="rect">
            <a:avLst/>
          </a:prstGeom>
          <a:noFill/>
        </p:spPr>
        <p:txBody>
          <a:bodyPr wrap="none" rtlCol="0">
            <a:spAutoFit/>
          </a:bodyPr>
          <a:lstStyle/>
          <a:p>
            <a:pPr algn="ctr"/>
            <a:r>
              <a:rPr lang="en-US" altLang="zh-CN" sz="2800" dirty="0" smtClean="0">
                <a:latin typeface="黑体" panose="02010609060101010101" pitchFamily="49" charset="-122"/>
                <a:ea typeface="黑体" panose="02010609060101010101" pitchFamily="49" charset="-122"/>
              </a:rPr>
              <a:t>1. </a:t>
            </a:r>
            <a:r>
              <a:rPr lang="zh-CN" altLang="en-US" sz="2800" dirty="0" smtClean="0">
                <a:latin typeface="黑体" panose="02010609060101010101" pitchFamily="49" charset="-122"/>
                <a:ea typeface="黑体" panose="02010609060101010101" pitchFamily="49" charset="-122"/>
              </a:rPr>
              <a:t>建立基于</a:t>
            </a:r>
            <a:r>
              <a:rPr lang="zh-CN" altLang="en-US" sz="2800" dirty="0">
                <a:latin typeface="黑体" panose="02010609060101010101" pitchFamily="49" charset="-122"/>
                <a:ea typeface="黑体" panose="02010609060101010101" pitchFamily="49" charset="-122"/>
              </a:rPr>
              <a:t>甲基化测序技术的肿瘤标记物开发流程</a:t>
            </a:r>
          </a:p>
        </p:txBody>
      </p:sp>
      <p:sp>
        <p:nvSpPr>
          <p:cNvPr id="7" name="文本框 6"/>
          <p:cNvSpPr txBox="1"/>
          <p:nvPr/>
        </p:nvSpPr>
        <p:spPr>
          <a:xfrm>
            <a:off x="503577" y="2700131"/>
            <a:ext cx="8263801" cy="523220"/>
          </a:xfrm>
          <a:prstGeom prst="rect">
            <a:avLst/>
          </a:prstGeom>
          <a:noFill/>
        </p:spPr>
        <p:txBody>
          <a:bodyPr wrap="none" rtlCol="0">
            <a:spAutoFit/>
          </a:bodyPr>
          <a:lstStyle/>
          <a:p>
            <a:r>
              <a:rPr lang="en-US" altLang="zh-CN" sz="2800" dirty="0" smtClean="0">
                <a:latin typeface="黑体" panose="02010609060101010101" pitchFamily="49" charset="-122"/>
                <a:ea typeface="黑体" panose="02010609060101010101" pitchFamily="49" charset="-122"/>
              </a:rPr>
              <a:t>2. </a:t>
            </a:r>
            <a:r>
              <a:rPr lang="zh-CN" altLang="en-US" sz="2800" dirty="0" smtClean="0">
                <a:latin typeface="黑体" panose="02010609060101010101" pitchFamily="49" charset="-122"/>
                <a:ea typeface="黑体" panose="02010609060101010101" pitchFamily="49" charset="-122"/>
              </a:rPr>
              <a:t>鉴定膀胱癌诊断、复发相关的甲基化生物标记物</a:t>
            </a:r>
            <a:endParaRPr lang="zh-CN" altLang="en-US" sz="2800" dirty="0">
              <a:latin typeface="黑体" panose="02010609060101010101" pitchFamily="49" charset="-122"/>
              <a:ea typeface="黑体" panose="02010609060101010101" pitchFamily="49" charset="-122"/>
            </a:endParaRPr>
          </a:p>
        </p:txBody>
      </p:sp>
      <p:sp>
        <p:nvSpPr>
          <p:cNvPr id="8" name="矩形 7"/>
          <p:cNvSpPr/>
          <p:nvPr/>
        </p:nvSpPr>
        <p:spPr>
          <a:xfrm>
            <a:off x="-120872" y="6488668"/>
            <a:ext cx="5617779" cy="307777"/>
          </a:xfrm>
          <a:prstGeom prst="rect">
            <a:avLst/>
          </a:prstGeom>
        </p:spPr>
        <p:txBody>
          <a:bodyPr wrap="square">
            <a:spAutoFit/>
          </a:bodyPr>
          <a:lstStyle/>
          <a:p>
            <a:r>
              <a:rPr lang="zh-CN" altLang="en-US" sz="1400" dirty="0">
                <a:latin typeface="黑体" panose="02010609060101010101" pitchFamily="49" charset="-122"/>
                <a:ea typeface="黑体" panose="02010609060101010101" pitchFamily="49" charset="-122"/>
              </a:rPr>
              <a:t> </a:t>
            </a:r>
            <a:r>
              <a:rPr lang="zh-CN" altLang="en-US" sz="1400" dirty="0" smtClean="0">
                <a:latin typeface="黑体" panose="02010609060101010101" pitchFamily="49" charset="-122"/>
                <a:ea typeface="黑体" panose="02010609060101010101" pitchFamily="49" charset="-122"/>
              </a:rPr>
              <a:t>基于甲基</a:t>
            </a:r>
            <a:r>
              <a:rPr lang="zh-CN" altLang="en-US" sz="1400" dirty="0">
                <a:latin typeface="黑体" panose="02010609060101010101" pitchFamily="49" charset="-122"/>
                <a:ea typeface="黑体" panose="02010609060101010101" pitchFamily="49" charset="-122"/>
              </a:rPr>
              <a:t>化特异富集测序技术鉴定甲基化肿瘤标记物</a:t>
            </a:r>
          </a:p>
        </p:txBody>
      </p:sp>
    </p:spTree>
    <p:extLst>
      <p:ext uri="{BB962C8B-B14F-4D97-AF65-F5344CB8AC3E}">
        <p14:creationId xmlns:p14="http://schemas.microsoft.com/office/powerpoint/2010/main" val="2349017372"/>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latin typeface="Arial Black" panose="020B0A04020102020204" pitchFamily="34" charset="0"/>
                <a:ea typeface="黑体" panose="02010609060101010101" pitchFamily="49" charset="-122"/>
              </a:rPr>
              <a:t>复旦大学博士学位论文答辩</a:t>
            </a:r>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latin typeface="Arial Black" panose="020B0A04020102020204" pitchFamily="34" charset="0"/>
                <a:ea typeface="黑体" panose="02010609060101010101" pitchFamily="49" charset="-122"/>
              </a:rPr>
              <a:pPr>
                <a:defRPr/>
              </a:pPr>
              <a:t>47</a:t>
            </a:fld>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7" name="文本框 6"/>
          <p:cNvSpPr txBox="1"/>
          <p:nvPr/>
        </p:nvSpPr>
        <p:spPr>
          <a:xfrm>
            <a:off x="94039" y="65221"/>
            <a:ext cx="1627369" cy="954107"/>
          </a:xfrm>
          <a:prstGeom prst="rect">
            <a:avLst/>
          </a:prstGeom>
          <a:noFill/>
        </p:spPr>
        <p:txBody>
          <a:bodyPr wrap="none" rtlCol="0">
            <a:spAutoFit/>
          </a:bodyPr>
          <a:lstStyle/>
          <a:p>
            <a:pPr algn="ctr"/>
            <a:r>
              <a:rPr lang="zh-CN" altLang="en-US" sz="2800" b="1" dirty="0">
                <a:latin typeface="Arial Black" panose="020B0A04020102020204" pitchFamily="34" charset="0"/>
                <a:ea typeface="黑体" panose="02010609060101010101" pitchFamily="49" charset="-122"/>
              </a:rPr>
              <a:t>研究</a:t>
            </a:r>
            <a:r>
              <a:rPr lang="zh-CN" altLang="en-US" sz="2800" b="1" dirty="0" smtClean="0">
                <a:latin typeface="Arial Black" panose="020B0A04020102020204" pitchFamily="34" charset="0"/>
                <a:ea typeface="黑体" panose="02010609060101010101" pitchFamily="49" charset="-122"/>
              </a:rPr>
              <a:t>流程</a:t>
            </a:r>
            <a:endParaRPr lang="en-US" altLang="zh-CN" sz="2800" b="1" dirty="0">
              <a:latin typeface="Arial Black" panose="020B0A04020102020204" pitchFamily="34" charset="0"/>
              <a:ea typeface="黑体" panose="02010609060101010101" pitchFamily="49" charset="-122"/>
            </a:endParaRPr>
          </a:p>
          <a:p>
            <a:pPr algn="ctr"/>
            <a:endParaRPr lang="zh-CN" altLang="en-US" sz="2800" b="1" dirty="0">
              <a:latin typeface="Arial Black" panose="020B0A04020102020204" pitchFamily="34" charset="0"/>
              <a:ea typeface="黑体" panose="02010609060101010101" pitchFamily="49" charset="-122"/>
            </a:endParaRPr>
          </a:p>
        </p:txBody>
      </p:sp>
      <p:pic>
        <p:nvPicPr>
          <p:cNvPr id="14" name="图片 13"/>
          <p:cNvPicPr>
            <a:picLocks noChangeAspect="1"/>
          </p:cNvPicPr>
          <p:nvPr/>
        </p:nvPicPr>
        <p:blipFill>
          <a:blip r:embed="rId3" cstate="print"/>
          <a:stretch>
            <a:fillRect/>
          </a:stretch>
        </p:blipFill>
        <p:spPr>
          <a:xfrm>
            <a:off x="5059158" y="716142"/>
            <a:ext cx="4044541" cy="2604683"/>
          </a:xfrm>
          <a:prstGeom prst="rect">
            <a:avLst/>
          </a:prstGeom>
        </p:spPr>
      </p:pic>
      <p:sp>
        <p:nvSpPr>
          <p:cNvPr id="8" name="矩形 7"/>
          <p:cNvSpPr/>
          <p:nvPr/>
        </p:nvSpPr>
        <p:spPr>
          <a:xfrm>
            <a:off x="576155" y="949881"/>
            <a:ext cx="1728394" cy="3543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Arial Black" panose="020B0A04020102020204" pitchFamily="34" charset="0"/>
                <a:ea typeface="黑体" panose="02010609060101010101" pitchFamily="49" charset="-122"/>
              </a:rPr>
              <a:t>T24, 5637</a:t>
            </a:r>
            <a:endParaRPr lang="zh-CN" altLang="en-US" sz="2000" b="1" dirty="0">
              <a:solidFill>
                <a:schemeClr val="tx1"/>
              </a:solidFill>
              <a:latin typeface="Arial Black" panose="020B0A04020102020204" pitchFamily="34" charset="0"/>
              <a:ea typeface="黑体" panose="02010609060101010101" pitchFamily="49" charset="-122"/>
            </a:endParaRPr>
          </a:p>
        </p:txBody>
      </p:sp>
      <p:sp>
        <p:nvSpPr>
          <p:cNvPr id="9" name="矩形 8"/>
          <p:cNvSpPr/>
          <p:nvPr/>
        </p:nvSpPr>
        <p:spPr>
          <a:xfrm>
            <a:off x="2737430" y="949881"/>
            <a:ext cx="1786644" cy="3543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Arial Black" panose="020B0A04020102020204" pitchFamily="34" charset="0"/>
                <a:ea typeface="黑体" panose="02010609060101010101" pitchFamily="49" charset="-122"/>
              </a:rPr>
              <a:t>BN1, BN2</a:t>
            </a:r>
            <a:endParaRPr lang="zh-CN" altLang="en-US" sz="2000" b="1" dirty="0">
              <a:solidFill>
                <a:schemeClr val="tx1"/>
              </a:solidFill>
              <a:latin typeface="Arial Black" panose="020B0A04020102020204" pitchFamily="34" charset="0"/>
              <a:ea typeface="黑体" panose="02010609060101010101" pitchFamily="49" charset="-122"/>
            </a:endParaRPr>
          </a:p>
        </p:txBody>
      </p:sp>
      <p:sp>
        <p:nvSpPr>
          <p:cNvPr id="10" name="下箭头 9"/>
          <p:cNvSpPr/>
          <p:nvPr/>
        </p:nvSpPr>
        <p:spPr>
          <a:xfrm>
            <a:off x="1519295" y="1538982"/>
            <a:ext cx="1816936" cy="122348"/>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Arial Black" panose="020B0A04020102020204" pitchFamily="34" charset="0"/>
              <a:ea typeface="黑体" panose="02010609060101010101" pitchFamily="49" charset="-122"/>
            </a:endParaRPr>
          </a:p>
        </p:txBody>
      </p:sp>
      <p:sp>
        <p:nvSpPr>
          <p:cNvPr id="11" name="矩形 10"/>
          <p:cNvSpPr/>
          <p:nvPr/>
        </p:nvSpPr>
        <p:spPr>
          <a:xfrm>
            <a:off x="293233" y="1830020"/>
            <a:ext cx="3120690" cy="350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smtClean="0">
                <a:solidFill>
                  <a:schemeClr val="tx1"/>
                </a:solidFill>
                <a:latin typeface="Arial Black" panose="020B0A04020102020204" pitchFamily="34" charset="0"/>
                <a:ea typeface="黑体" panose="02010609060101010101" pitchFamily="49" charset="-122"/>
              </a:rPr>
              <a:t>MethylCap-Seq</a:t>
            </a:r>
            <a:endParaRPr lang="en-US" altLang="zh-CN" sz="2000" b="1" dirty="0">
              <a:solidFill>
                <a:schemeClr val="tx1"/>
              </a:solidFill>
              <a:latin typeface="Arial Black" panose="020B0A04020102020204" pitchFamily="34" charset="0"/>
              <a:ea typeface="黑体" panose="02010609060101010101" pitchFamily="49" charset="-122"/>
            </a:endParaRPr>
          </a:p>
        </p:txBody>
      </p:sp>
      <p:sp>
        <p:nvSpPr>
          <p:cNvPr id="15" name="下箭头 14"/>
          <p:cNvSpPr/>
          <p:nvPr/>
        </p:nvSpPr>
        <p:spPr>
          <a:xfrm>
            <a:off x="1465507" y="2453890"/>
            <a:ext cx="1816936" cy="122348"/>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Arial Black" panose="020B0A04020102020204" pitchFamily="34" charset="0"/>
              <a:ea typeface="黑体" panose="02010609060101010101" pitchFamily="49" charset="-122"/>
            </a:endParaRPr>
          </a:p>
        </p:txBody>
      </p:sp>
      <p:sp>
        <p:nvSpPr>
          <p:cNvPr id="19" name="文本框 18"/>
          <p:cNvSpPr txBox="1"/>
          <p:nvPr/>
        </p:nvSpPr>
        <p:spPr>
          <a:xfrm>
            <a:off x="92207" y="2796422"/>
            <a:ext cx="2118971" cy="707886"/>
          </a:xfrm>
          <a:prstGeom prst="rect">
            <a:avLst/>
          </a:prstGeom>
          <a:noFill/>
          <a:ln w="28575">
            <a:solidFill>
              <a:srgbClr val="FF0000"/>
            </a:solidFill>
          </a:ln>
        </p:spPr>
        <p:txBody>
          <a:bodyPr wrap="square" rtlCol="0">
            <a:spAutoFit/>
          </a:bodyPr>
          <a:lstStyle/>
          <a:p>
            <a:pPr algn="ctr"/>
            <a:r>
              <a:rPr lang="zh-CN" altLang="en-US" sz="2000" b="1" dirty="0">
                <a:latin typeface="Arial Black" panose="020B0A04020102020204" pitchFamily="34" charset="0"/>
                <a:ea typeface="黑体" panose="02010609060101010101" pitchFamily="49" charset="-122"/>
              </a:rPr>
              <a:t>肿瘤</a:t>
            </a:r>
            <a:r>
              <a:rPr lang="zh-CN" altLang="en-US" sz="2000" b="1" dirty="0" smtClean="0">
                <a:latin typeface="Arial Black" panose="020B0A04020102020204" pitchFamily="34" charset="0"/>
                <a:ea typeface="黑体" panose="02010609060101010101" pitchFamily="49" charset="-122"/>
              </a:rPr>
              <a:t>细胞</a:t>
            </a:r>
            <a:endParaRPr lang="en-US" altLang="zh-CN" sz="2000" b="1" dirty="0" smtClean="0">
              <a:latin typeface="Arial Black" panose="020B0A04020102020204" pitchFamily="34" charset="0"/>
              <a:ea typeface="黑体" panose="02010609060101010101" pitchFamily="49" charset="-122"/>
            </a:endParaRPr>
          </a:p>
          <a:p>
            <a:pPr algn="ctr"/>
            <a:r>
              <a:rPr lang="zh-CN" altLang="en-US" sz="2000" b="1" dirty="0" smtClean="0">
                <a:latin typeface="Arial Black" panose="020B0A04020102020204" pitchFamily="34" charset="0"/>
                <a:ea typeface="黑体" panose="02010609060101010101" pitchFamily="49" charset="-122"/>
              </a:rPr>
              <a:t>高</a:t>
            </a:r>
            <a:r>
              <a:rPr lang="zh-CN" altLang="en-US" sz="2000" b="1" dirty="0">
                <a:latin typeface="Arial Black" panose="020B0A04020102020204" pitchFamily="34" charset="0"/>
                <a:ea typeface="黑体" panose="02010609060101010101" pitchFamily="49" charset="-122"/>
              </a:rPr>
              <a:t>甲基化区域</a:t>
            </a:r>
            <a:endParaRPr lang="en-US" altLang="zh-CN" sz="2000" b="1" dirty="0">
              <a:latin typeface="Arial Black" panose="020B0A04020102020204" pitchFamily="34" charset="0"/>
              <a:ea typeface="黑体" panose="02010609060101010101" pitchFamily="49" charset="-122"/>
            </a:endParaRPr>
          </a:p>
        </p:txBody>
      </p:sp>
      <p:sp>
        <p:nvSpPr>
          <p:cNvPr id="21" name="文本框 20"/>
          <p:cNvSpPr txBox="1"/>
          <p:nvPr/>
        </p:nvSpPr>
        <p:spPr>
          <a:xfrm>
            <a:off x="2371265" y="2791842"/>
            <a:ext cx="2152809" cy="707886"/>
          </a:xfrm>
          <a:prstGeom prst="rect">
            <a:avLst/>
          </a:prstGeom>
          <a:noFill/>
          <a:ln w="28575">
            <a:solidFill>
              <a:srgbClr val="FF0000"/>
            </a:solidFill>
          </a:ln>
        </p:spPr>
        <p:txBody>
          <a:bodyPr wrap="square" rtlCol="0">
            <a:spAutoFit/>
          </a:bodyPr>
          <a:lstStyle/>
          <a:p>
            <a:pPr algn="ctr"/>
            <a:r>
              <a:rPr lang="zh-CN" altLang="en-US" sz="2000" b="1" dirty="0">
                <a:latin typeface="Arial Black" panose="020B0A04020102020204" pitchFamily="34" charset="0"/>
                <a:ea typeface="黑体" panose="02010609060101010101" pitchFamily="49" charset="-122"/>
              </a:rPr>
              <a:t>正常</a:t>
            </a:r>
            <a:r>
              <a:rPr lang="zh-CN" altLang="en-US" sz="2000" b="1" dirty="0" smtClean="0">
                <a:latin typeface="Arial Black" panose="020B0A04020102020204" pitchFamily="34" charset="0"/>
                <a:ea typeface="黑体" panose="02010609060101010101" pitchFamily="49" charset="-122"/>
              </a:rPr>
              <a:t>组织</a:t>
            </a:r>
            <a:endParaRPr lang="en-US" altLang="zh-CN" sz="2000" b="1" dirty="0" smtClean="0">
              <a:latin typeface="Arial Black" panose="020B0A04020102020204" pitchFamily="34" charset="0"/>
              <a:ea typeface="黑体" panose="02010609060101010101" pitchFamily="49" charset="-122"/>
            </a:endParaRPr>
          </a:p>
          <a:p>
            <a:pPr algn="ctr"/>
            <a:r>
              <a:rPr lang="zh-CN" altLang="en-US" sz="2000" b="1" dirty="0" smtClean="0">
                <a:latin typeface="Arial Black" panose="020B0A04020102020204" pitchFamily="34" charset="0"/>
                <a:ea typeface="黑体" panose="02010609060101010101" pitchFamily="49" charset="-122"/>
              </a:rPr>
              <a:t>高</a:t>
            </a:r>
            <a:r>
              <a:rPr lang="zh-CN" altLang="en-US" sz="2000" b="1" dirty="0">
                <a:latin typeface="Arial Black" panose="020B0A04020102020204" pitchFamily="34" charset="0"/>
                <a:ea typeface="黑体" panose="02010609060101010101" pitchFamily="49" charset="-122"/>
              </a:rPr>
              <a:t>甲基化区域</a:t>
            </a:r>
            <a:endParaRPr lang="en-US" altLang="zh-CN" sz="2000" b="1" dirty="0">
              <a:latin typeface="Arial Black" panose="020B0A04020102020204" pitchFamily="34" charset="0"/>
              <a:ea typeface="黑体" panose="02010609060101010101" pitchFamily="49" charset="-122"/>
            </a:endParaRPr>
          </a:p>
        </p:txBody>
      </p:sp>
      <p:sp>
        <p:nvSpPr>
          <p:cNvPr id="23" name="下箭头 22"/>
          <p:cNvSpPr/>
          <p:nvPr/>
        </p:nvSpPr>
        <p:spPr>
          <a:xfrm>
            <a:off x="1396081" y="3698588"/>
            <a:ext cx="1816936" cy="122348"/>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Arial Black" panose="020B0A04020102020204" pitchFamily="34" charset="0"/>
              <a:ea typeface="黑体" panose="02010609060101010101" pitchFamily="49" charset="-122"/>
            </a:endParaRPr>
          </a:p>
        </p:txBody>
      </p:sp>
      <p:sp>
        <p:nvSpPr>
          <p:cNvPr id="24" name="文本框 23"/>
          <p:cNvSpPr txBox="1"/>
          <p:nvPr/>
        </p:nvSpPr>
        <p:spPr>
          <a:xfrm>
            <a:off x="1041982" y="3982914"/>
            <a:ext cx="2525134" cy="400109"/>
          </a:xfrm>
          <a:prstGeom prst="rect">
            <a:avLst/>
          </a:prstGeom>
          <a:noFill/>
          <a:ln w="28575">
            <a:solidFill>
              <a:srgbClr val="FF0000"/>
            </a:solidFill>
          </a:ln>
        </p:spPr>
        <p:txBody>
          <a:bodyPr wrap="square" rtlCol="0">
            <a:spAutoFit/>
          </a:bodyPr>
          <a:lstStyle/>
          <a:p>
            <a:pPr algn="ctr"/>
            <a:r>
              <a:rPr lang="zh-CN" altLang="en-US" sz="2000" b="1" dirty="0">
                <a:latin typeface="Arial Black" panose="020B0A04020102020204" pitchFamily="34" charset="0"/>
                <a:ea typeface="黑体" panose="02010609060101010101" pitchFamily="49" charset="-122"/>
              </a:rPr>
              <a:t>差异甲基化区域</a:t>
            </a:r>
            <a:endParaRPr lang="en-US" altLang="zh-CN" sz="2000" b="1" dirty="0">
              <a:latin typeface="Arial Black" panose="020B0A04020102020204" pitchFamily="34" charset="0"/>
              <a:ea typeface="黑体" panose="02010609060101010101" pitchFamily="49" charset="-122"/>
            </a:endParaRPr>
          </a:p>
        </p:txBody>
      </p:sp>
      <p:cxnSp>
        <p:nvCxnSpPr>
          <p:cNvPr id="29" name="直接连接符 28"/>
          <p:cNvCxnSpPr/>
          <p:nvPr/>
        </p:nvCxnSpPr>
        <p:spPr>
          <a:xfrm>
            <a:off x="3476026" y="1557580"/>
            <a:ext cx="0" cy="113038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3437483" y="1513848"/>
            <a:ext cx="1714252" cy="1323439"/>
          </a:xfrm>
          <a:prstGeom prst="rect">
            <a:avLst/>
          </a:prstGeom>
          <a:noFill/>
          <a:ln>
            <a:noFill/>
          </a:ln>
        </p:spPr>
        <p:txBody>
          <a:bodyPr wrap="none" rtlCol="0">
            <a:spAutoFit/>
          </a:bodyPr>
          <a:lstStyle/>
          <a:p>
            <a:pPr marL="214313" indent="-214313">
              <a:buFont typeface="Wingdings" panose="05000000000000000000" pitchFamily="2" charset="2"/>
              <a:buChar char="ü"/>
            </a:pPr>
            <a:r>
              <a:rPr lang="en-US" altLang="zh-CN" sz="2000" b="1" dirty="0">
                <a:solidFill>
                  <a:srgbClr val="FFFF00"/>
                </a:solidFill>
                <a:latin typeface="Arial Black" panose="020B0A04020102020204" pitchFamily="34" charset="0"/>
                <a:ea typeface="黑体" panose="02010609060101010101" pitchFamily="49" charset="-122"/>
              </a:rPr>
              <a:t>BWA</a:t>
            </a:r>
          </a:p>
          <a:p>
            <a:pPr marL="214313" indent="-214313">
              <a:buFont typeface="Wingdings" panose="05000000000000000000" pitchFamily="2" charset="2"/>
              <a:buChar char="ü"/>
            </a:pPr>
            <a:r>
              <a:rPr lang="en-US" altLang="zh-CN" sz="2000" b="1" dirty="0" err="1">
                <a:solidFill>
                  <a:srgbClr val="FFFF00"/>
                </a:solidFill>
                <a:latin typeface="Arial Black" panose="020B0A04020102020204" pitchFamily="34" charset="0"/>
                <a:ea typeface="黑体" panose="02010609060101010101" pitchFamily="49" charset="-122"/>
              </a:rPr>
              <a:t>Samtools</a:t>
            </a:r>
            <a:endParaRPr lang="en-US" altLang="zh-CN" sz="2000" b="1" dirty="0">
              <a:solidFill>
                <a:srgbClr val="FFFF00"/>
              </a:solidFill>
              <a:latin typeface="Arial Black" panose="020B0A04020102020204" pitchFamily="34" charset="0"/>
              <a:ea typeface="黑体" panose="02010609060101010101" pitchFamily="49" charset="-122"/>
            </a:endParaRPr>
          </a:p>
          <a:p>
            <a:pPr marL="214313" indent="-214313">
              <a:buFont typeface="Wingdings" panose="05000000000000000000" pitchFamily="2" charset="2"/>
              <a:buChar char="ü"/>
            </a:pPr>
            <a:r>
              <a:rPr lang="en-US" altLang="zh-CN" sz="2000" b="1" dirty="0" smtClean="0">
                <a:solidFill>
                  <a:srgbClr val="FFFF00"/>
                </a:solidFill>
                <a:latin typeface="Arial Black" panose="020B0A04020102020204" pitchFamily="34" charset="0"/>
                <a:ea typeface="黑体" panose="02010609060101010101" pitchFamily="49" charset="-122"/>
              </a:rPr>
              <a:t>Picard</a:t>
            </a:r>
          </a:p>
          <a:p>
            <a:pPr marL="214313" indent="-214313">
              <a:buFont typeface="Wingdings" panose="05000000000000000000" pitchFamily="2" charset="2"/>
              <a:buChar char="ü"/>
            </a:pPr>
            <a:r>
              <a:rPr lang="en-US" altLang="zh-CN" sz="2000" b="1" dirty="0" smtClean="0">
                <a:solidFill>
                  <a:srgbClr val="FFFF00"/>
                </a:solidFill>
                <a:latin typeface="Arial Black" panose="020B0A04020102020204" pitchFamily="34" charset="0"/>
                <a:ea typeface="黑体" panose="02010609060101010101" pitchFamily="49" charset="-122"/>
              </a:rPr>
              <a:t>MACS2</a:t>
            </a:r>
            <a:endParaRPr lang="zh-CN" altLang="en-US" sz="2000" b="1" dirty="0">
              <a:solidFill>
                <a:srgbClr val="FFFF00"/>
              </a:solidFill>
              <a:latin typeface="Arial Black" panose="020B0A04020102020204" pitchFamily="34" charset="0"/>
              <a:ea typeface="黑体" panose="02010609060101010101" pitchFamily="49" charset="-122"/>
            </a:endParaRPr>
          </a:p>
        </p:txBody>
      </p:sp>
      <p:sp>
        <p:nvSpPr>
          <p:cNvPr id="31" name="文本框 30"/>
          <p:cNvSpPr txBox="1"/>
          <p:nvPr/>
        </p:nvSpPr>
        <p:spPr>
          <a:xfrm>
            <a:off x="1041982" y="5673504"/>
            <a:ext cx="2525134" cy="400109"/>
          </a:xfrm>
          <a:prstGeom prst="rect">
            <a:avLst/>
          </a:prstGeom>
          <a:noFill/>
          <a:ln w="28575">
            <a:solidFill>
              <a:srgbClr val="FF0000"/>
            </a:solidFill>
          </a:ln>
        </p:spPr>
        <p:txBody>
          <a:bodyPr wrap="square" rtlCol="0">
            <a:spAutoFit/>
          </a:bodyPr>
          <a:lstStyle/>
          <a:p>
            <a:pPr algn="ctr"/>
            <a:r>
              <a:rPr lang="zh-CN" altLang="en-US" sz="2000" b="1" dirty="0" smtClean="0">
                <a:latin typeface="Arial Black" panose="020B0A04020102020204" pitchFamily="34" charset="0"/>
                <a:ea typeface="黑体" panose="02010609060101010101" pitchFamily="49" charset="-122"/>
              </a:rPr>
              <a:t>临床样本验证</a:t>
            </a:r>
            <a:endParaRPr lang="en-US" altLang="zh-CN" sz="2000" b="1" dirty="0">
              <a:latin typeface="Arial Black" panose="020B0A04020102020204" pitchFamily="34" charset="0"/>
              <a:ea typeface="黑体" panose="02010609060101010101" pitchFamily="49" charset="-122"/>
            </a:endParaRPr>
          </a:p>
        </p:txBody>
      </p:sp>
      <p:sp>
        <p:nvSpPr>
          <p:cNvPr id="28" name="文本框 27"/>
          <p:cNvSpPr txBox="1"/>
          <p:nvPr/>
        </p:nvSpPr>
        <p:spPr>
          <a:xfrm>
            <a:off x="676106" y="4604764"/>
            <a:ext cx="3256886" cy="400110"/>
          </a:xfrm>
          <a:prstGeom prst="rect">
            <a:avLst/>
          </a:prstGeom>
          <a:noFill/>
          <a:ln w="28575">
            <a:solidFill>
              <a:srgbClr val="FF0000"/>
            </a:solidFill>
          </a:ln>
        </p:spPr>
        <p:txBody>
          <a:bodyPr wrap="square" rtlCol="0">
            <a:spAutoFit/>
          </a:bodyPr>
          <a:lstStyle/>
          <a:p>
            <a:pPr algn="ctr"/>
            <a:r>
              <a:rPr lang="zh-CN" altLang="en-US" sz="2000" b="1" dirty="0" smtClean="0">
                <a:latin typeface="Arial Black" panose="020B0A04020102020204" pitchFamily="34" charset="0"/>
                <a:ea typeface="黑体" panose="02010609060101010101" pitchFamily="49" charset="-122"/>
              </a:rPr>
              <a:t>启动子区差异</a:t>
            </a:r>
            <a:r>
              <a:rPr lang="zh-CN" altLang="en-US" sz="2000" b="1" dirty="0">
                <a:latin typeface="Arial Black" panose="020B0A04020102020204" pitchFamily="34" charset="0"/>
                <a:ea typeface="黑体" panose="02010609060101010101" pitchFamily="49" charset="-122"/>
              </a:rPr>
              <a:t>甲基化区域</a:t>
            </a:r>
            <a:endParaRPr lang="en-US" altLang="zh-CN" sz="2000" b="1" dirty="0">
              <a:latin typeface="Arial Black" panose="020B0A04020102020204" pitchFamily="34" charset="0"/>
              <a:ea typeface="黑体" panose="02010609060101010101" pitchFamily="49" charset="-122"/>
            </a:endParaRPr>
          </a:p>
        </p:txBody>
      </p:sp>
      <p:sp>
        <p:nvSpPr>
          <p:cNvPr id="34" name="下箭头 33"/>
          <p:cNvSpPr/>
          <p:nvPr/>
        </p:nvSpPr>
        <p:spPr>
          <a:xfrm>
            <a:off x="1911409" y="5183543"/>
            <a:ext cx="919711" cy="309580"/>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Arial Black" panose="020B0A04020102020204" pitchFamily="34" charset="0"/>
              <a:ea typeface="黑体" panose="02010609060101010101" pitchFamily="49" charset="-122"/>
            </a:endParaRPr>
          </a:p>
        </p:txBody>
      </p:sp>
      <p:sp>
        <p:nvSpPr>
          <p:cNvPr id="26" name="矩形 25"/>
          <p:cNvSpPr/>
          <p:nvPr/>
        </p:nvSpPr>
        <p:spPr>
          <a:xfrm>
            <a:off x="-120872" y="6488668"/>
            <a:ext cx="5617779" cy="307777"/>
          </a:xfrm>
          <a:prstGeom prst="rect">
            <a:avLst/>
          </a:prstGeom>
        </p:spPr>
        <p:txBody>
          <a:bodyPr wrap="square">
            <a:spAutoFit/>
          </a:bodyPr>
          <a:lstStyle/>
          <a:p>
            <a:r>
              <a:rPr lang="zh-CN" altLang="en-US" sz="1400" b="1" dirty="0">
                <a:latin typeface="Arial Black" panose="020B0A04020102020204" pitchFamily="34" charset="0"/>
                <a:ea typeface="黑体" panose="02010609060101010101" pitchFamily="49" charset="-122"/>
              </a:rPr>
              <a:t> </a:t>
            </a:r>
            <a:r>
              <a:rPr lang="zh-CN" altLang="en-US" sz="1400" b="1" dirty="0" smtClean="0">
                <a:latin typeface="Arial Black" panose="020B0A04020102020204" pitchFamily="34" charset="0"/>
                <a:ea typeface="黑体" panose="02010609060101010101" pitchFamily="49" charset="-122"/>
              </a:rPr>
              <a:t>基于甲基</a:t>
            </a:r>
            <a:r>
              <a:rPr lang="zh-CN" altLang="en-US" sz="1400" b="1" dirty="0">
                <a:latin typeface="Arial Black" panose="020B0A04020102020204" pitchFamily="34" charset="0"/>
                <a:ea typeface="黑体" panose="02010609060101010101" pitchFamily="49" charset="-122"/>
              </a:rPr>
              <a:t>化特异富集测序技术鉴定甲基化肿瘤标记物</a:t>
            </a:r>
          </a:p>
        </p:txBody>
      </p:sp>
      <p:sp>
        <p:nvSpPr>
          <p:cNvPr id="2" name="矩形 1"/>
          <p:cNvSpPr/>
          <p:nvPr/>
        </p:nvSpPr>
        <p:spPr>
          <a:xfrm>
            <a:off x="5841507" y="3354589"/>
            <a:ext cx="2924840" cy="369332"/>
          </a:xfrm>
          <a:prstGeom prst="rect">
            <a:avLst/>
          </a:prstGeom>
        </p:spPr>
        <p:txBody>
          <a:bodyPr wrap="none">
            <a:spAutoFit/>
          </a:bodyPr>
          <a:lstStyle/>
          <a:p>
            <a:r>
              <a:rPr lang="en-US" altLang="zh-CN" b="1" dirty="0" err="1" smtClean="0">
                <a:solidFill>
                  <a:srgbClr val="FFFF00"/>
                </a:solidFill>
                <a:latin typeface="Arial Black" panose="020B0A04020102020204" pitchFamily="34" charset="0"/>
                <a:ea typeface="黑体" panose="02010609060101010101" pitchFamily="49" charset="-122"/>
              </a:rPr>
              <a:t>MethyCap-Seq</a:t>
            </a:r>
            <a:r>
              <a:rPr lang="zh-CN" altLang="en-US" b="1" dirty="0" smtClean="0">
                <a:solidFill>
                  <a:srgbClr val="FFFF00"/>
                </a:solidFill>
                <a:latin typeface="Arial Black" panose="020B0A04020102020204" pitchFamily="34" charset="0"/>
                <a:ea typeface="黑体" panose="02010609060101010101" pitchFamily="49" charset="-122"/>
              </a:rPr>
              <a:t>技术流程</a:t>
            </a:r>
            <a:endParaRPr lang="zh-CN" altLang="en-US" dirty="0">
              <a:solidFill>
                <a:srgbClr val="FFFF00"/>
              </a:solidFill>
            </a:endParaRPr>
          </a:p>
        </p:txBody>
      </p:sp>
    </p:spTree>
    <p:extLst>
      <p:ext uri="{BB962C8B-B14F-4D97-AF65-F5344CB8AC3E}">
        <p14:creationId xmlns:p14="http://schemas.microsoft.com/office/powerpoint/2010/main" val="1954652866"/>
      </p:ext>
    </p:extLst>
  </p:cSld>
  <p:clrMapOvr>
    <a:masterClrMapping/>
  </p:clrMapOvr>
  <p:transition advTm="23797"/>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latin typeface="Arial Black" panose="020B0A04020102020204" pitchFamily="34" charset="0"/>
                <a:ea typeface="黑体" panose="02010609060101010101" pitchFamily="49" charset="-122"/>
              </a:rPr>
              <a:t>复旦大学博士学位论文答辩</a:t>
            </a:r>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latin typeface="Arial Black" panose="020B0A04020102020204" pitchFamily="34" charset="0"/>
                <a:ea typeface="黑体" panose="02010609060101010101" pitchFamily="49" charset="-122"/>
              </a:rPr>
              <a:pPr>
                <a:defRPr/>
              </a:pPr>
              <a:t>48</a:t>
            </a:fld>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9" name="文本框 8"/>
          <p:cNvSpPr txBox="1"/>
          <p:nvPr/>
        </p:nvSpPr>
        <p:spPr>
          <a:xfrm>
            <a:off x="-56907" y="56421"/>
            <a:ext cx="5415265" cy="523220"/>
          </a:xfrm>
          <a:prstGeom prst="rect">
            <a:avLst/>
          </a:prstGeom>
          <a:noFill/>
        </p:spPr>
        <p:txBody>
          <a:bodyPr wrap="none" rtlCol="0">
            <a:spAutoFit/>
          </a:bodyPr>
          <a:lstStyle/>
          <a:p>
            <a:pPr algn="ctr"/>
            <a:r>
              <a:rPr lang="zh-CN" altLang="en-US" sz="2800" b="1" dirty="0">
                <a:latin typeface="Arial Black" panose="020B0A04020102020204" pitchFamily="34" charset="0"/>
                <a:ea typeface="黑体" panose="02010609060101010101" pitchFamily="49" charset="-122"/>
              </a:rPr>
              <a:t>结果： 全基因组甲基化谱式特征</a:t>
            </a:r>
          </a:p>
        </p:txBody>
      </p:sp>
      <p:graphicFrame>
        <p:nvGraphicFramePr>
          <p:cNvPr id="10" name="表格 9"/>
          <p:cNvGraphicFramePr>
            <a:graphicFrameLocks noGrp="1"/>
          </p:cNvGraphicFramePr>
          <p:nvPr>
            <p:extLst>
              <p:ext uri="{D42A27DB-BD31-4B8C-83A1-F6EECF244321}">
                <p14:modId xmlns:p14="http://schemas.microsoft.com/office/powerpoint/2010/main" val="486769124"/>
              </p:ext>
            </p:extLst>
          </p:nvPr>
        </p:nvGraphicFramePr>
        <p:xfrm>
          <a:off x="214184" y="818400"/>
          <a:ext cx="4667235" cy="4471934"/>
        </p:xfrm>
        <a:graphic>
          <a:graphicData uri="http://schemas.openxmlformats.org/drawingml/2006/table">
            <a:tbl>
              <a:tblPr firstRow="1" firstCol="1" bandRow="1">
                <a:tableStyleId>{93296810-A885-4BE3-A3E7-6D5BEEA58F35}</a:tableStyleId>
              </a:tblPr>
              <a:tblGrid>
                <a:gridCol w="2063116"/>
                <a:gridCol w="1347556"/>
                <a:gridCol w="1256563"/>
              </a:tblGrid>
              <a:tr h="560481">
                <a:tc gridSpan="3">
                  <a:txBody>
                    <a:bodyPr/>
                    <a:lstStyle/>
                    <a:p>
                      <a:pPr indent="127000" algn="ctr">
                        <a:lnSpc>
                          <a:spcPts val="2000"/>
                        </a:lnSpc>
                        <a:spcAft>
                          <a:spcPts val="0"/>
                        </a:spcAft>
                      </a:pPr>
                      <a:r>
                        <a:rPr lang="zh-CN" sz="1400" b="1" i="0" kern="100" dirty="0">
                          <a:effectLst/>
                        </a:rPr>
                        <a:t>表</a:t>
                      </a:r>
                      <a:r>
                        <a:rPr lang="en-US" sz="1400" b="1" i="0" kern="100" dirty="0">
                          <a:effectLst/>
                        </a:rPr>
                        <a:t> 5-8 BCC</a:t>
                      </a:r>
                      <a:r>
                        <a:rPr lang="zh-CN" sz="1400" b="1" i="0" kern="100" dirty="0">
                          <a:effectLst/>
                        </a:rPr>
                        <a:t>和</a:t>
                      </a:r>
                      <a:r>
                        <a:rPr lang="en-US" sz="1400" b="1" i="0" kern="100" dirty="0">
                          <a:effectLst/>
                        </a:rPr>
                        <a:t>BM</a:t>
                      </a:r>
                      <a:r>
                        <a:rPr lang="zh-CN" sz="1400" b="1" i="0" kern="100" dirty="0">
                          <a:effectLst/>
                        </a:rPr>
                        <a:t>组的甲基化文库的测序结果基本信息</a:t>
                      </a:r>
                      <a:endParaRPr lang="zh-CN" sz="1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hMerge="1">
                  <a:txBody>
                    <a:bodyPr/>
                    <a:lstStyle/>
                    <a:p>
                      <a:endParaRPr lang="zh-CN" altLang="en-US"/>
                    </a:p>
                  </a:txBody>
                  <a:tcPr/>
                </a:tc>
                <a:tc hMerge="1">
                  <a:txBody>
                    <a:bodyPr/>
                    <a:lstStyle/>
                    <a:p>
                      <a:endParaRPr lang="zh-CN" altLang="en-US"/>
                    </a:p>
                  </a:txBody>
                  <a:tcPr/>
                </a:tc>
              </a:tr>
              <a:tr h="560481">
                <a:tc>
                  <a:txBody>
                    <a:bodyPr/>
                    <a:lstStyle/>
                    <a:p>
                      <a:pPr indent="127000" algn="ctr">
                        <a:lnSpc>
                          <a:spcPts val="2000"/>
                        </a:lnSpc>
                        <a:spcAft>
                          <a:spcPts val="0"/>
                        </a:spcAft>
                      </a:pPr>
                      <a:r>
                        <a:rPr lang="zh-CN" sz="1200" b="1" i="0" kern="100">
                          <a:effectLst/>
                        </a:rPr>
                        <a:t>　</a:t>
                      </a:r>
                      <a:endParaRPr lang="zh-CN" sz="1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200" b="1" i="0" kern="100" dirty="0">
                          <a:effectLst/>
                        </a:rPr>
                        <a:t>BCC (5637+T24)</a:t>
                      </a:r>
                      <a:endParaRPr lang="zh-CN" sz="1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200" b="1" i="0" kern="100">
                          <a:effectLst/>
                        </a:rPr>
                        <a:t>BM (BM1+BM2)</a:t>
                      </a:r>
                      <a:endParaRPr lang="zh-CN" sz="1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r>
              <a:tr h="280239">
                <a:tc>
                  <a:txBody>
                    <a:bodyPr/>
                    <a:lstStyle/>
                    <a:p>
                      <a:pPr indent="127000" algn="ctr">
                        <a:lnSpc>
                          <a:spcPts val="2000"/>
                        </a:lnSpc>
                        <a:spcAft>
                          <a:spcPts val="0"/>
                        </a:spcAft>
                      </a:pPr>
                      <a:r>
                        <a:rPr lang="en-US" sz="1200" b="1" i="0" kern="100" smtClean="0">
                          <a:effectLst/>
                        </a:rPr>
                        <a:t>Reads(72bp)</a:t>
                      </a:r>
                      <a:endParaRPr lang="zh-CN" sz="1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200" b="1" i="0" kern="100" dirty="0">
                          <a:effectLst/>
                        </a:rPr>
                        <a:t>6,232,852</a:t>
                      </a:r>
                      <a:endParaRPr lang="zh-CN" sz="1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200" b="1" i="0" kern="100">
                          <a:effectLst/>
                        </a:rPr>
                        <a:t>6,230,959</a:t>
                      </a:r>
                      <a:endParaRPr lang="zh-CN" sz="1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r>
              <a:tr h="317099">
                <a:tc>
                  <a:txBody>
                    <a:bodyPr/>
                    <a:lstStyle/>
                    <a:p>
                      <a:pPr indent="127000" algn="ctr">
                        <a:lnSpc>
                          <a:spcPts val="2000"/>
                        </a:lnSpc>
                        <a:spcAft>
                          <a:spcPts val="0"/>
                        </a:spcAft>
                      </a:pPr>
                      <a:r>
                        <a:rPr lang="en-US" sz="1200" b="1" i="0" kern="100">
                          <a:effectLst/>
                        </a:rPr>
                        <a:t>Total bases recalled</a:t>
                      </a:r>
                      <a:endParaRPr lang="zh-CN" sz="1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200" b="1" i="0" kern="100">
                          <a:effectLst/>
                        </a:rPr>
                        <a:t>473,696,752</a:t>
                      </a:r>
                      <a:endParaRPr lang="zh-CN" sz="1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200" b="1" i="0" kern="100">
                          <a:effectLst/>
                        </a:rPr>
                        <a:t>473,552,884</a:t>
                      </a:r>
                      <a:endParaRPr lang="zh-CN" sz="1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r>
              <a:tr h="280239">
                <a:tc>
                  <a:txBody>
                    <a:bodyPr/>
                    <a:lstStyle/>
                    <a:p>
                      <a:pPr indent="127000" algn="ctr">
                        <a:lnSpc>
                          <a:spcPts val="2000"/>
                        </a:lnSpc>
                        <a:spcAft>
                          <a:spcPts val="0"/>
                        </a:spcAft>
                      </a:pPr>
                      <a:r>
                        <a:rPr lang="en-US" sz="1200" b="1" i="0" kern="100">
                          <a:effectLst/>
                        </a:rPr>
                        <a:t>Base Q20</a:t>
                      </a:r>
                      <a:endParaRPr lang="zh-CN" sz="1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200" b="1" i="0" kern="100">
                          <a:effectLst/>
                        </a:rPr>
                        <a:t>0.9143</a:t>
                      </a:r>
                      <a:endParaRPr lang="zh-CN" sz="1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200" b="1" i="0" kern="100">
                          <a:effectLst/>
                        </a:rPr>
                        <a:t>0.909</a:t>
                      </a:r>
                      <a:endParaRPr lang="zh-CN" sz="1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r>
              <a:tr h="317099">
                <a:tc>
                  <a:txBody>
                    <a:bodyPr/>
                    <a:lstStyle/>
                    <a:p>
                      <a:pPr indent="127000" algn="ctr">
                        <a:lnSpc>
                          <a:spcPts val="2000"/>
                        </a:lnSpc>
                        <a:spcAft>
                          <a:spcPts val="0"/>
                        </a:spcAft>
                      </a:pPr>
                      <a:r>
                        <a:rPr lang="en-US" sz="1200" b="1" i="0" kern="100">
                          <a:effectLst/>
                        </a:rPr>
                        <a:t>Peaks (p value&lt;1e-3) </a:t>
                      </a:r>
                      <a:endParaRPr lang="zh-CN" sz="1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200" b="1" i="0" kern="100">
                          <a:effectLst/>
                        </a:rPr>
                        <a:t>210,051</a:t>
                      </a:r>
                      <a:endParaRPr lang="zh-CN" sz="1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200" b="1" i="0" kern="100">
                          <a:effectLst/>
                        </a:rPr>
                        <a:t>229,538</a:t>
                      </a:r>
                      <a:endParaRPr lang="zh-CN" sz="1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r>
              <a:tr h="560481">
                <a:tc>
                  <a:txBody>
                    <a:bodyPr/>
                    <a:lstStyle/>
                    <a:p>
                      <a:pPr indent="127000" algn="ctr">
                        <a:lnSpc>
                          <a:spcPts val="2000"/>
                        </a:lnSpc>
                        <a:spcAft>
                          <a:spcPts val="0"/>
                        </a:spcAft>
                      </a:pPr>
                      <a:r>
                        <a:rPr lang="en-US" sz="1200" b="1" i="0" kern="100">
                          <a:effectLst/>
                        </a:rPr>
                        <a:t>Relative high methylated DMR</a:t>
                      </a:r>
                      <a:endParaRPr lang="zh-CN" sz="1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200" b="1" i="0" kern="100">
                          <a:effectLst/>
                        </a:rPr>
                        <a:t>70,432</a:t>
                      </a:r>
                      <a:endParaRPr lang="zh-CN" sz="1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200" b="1" i="0" kern="100">
                          <a:effectLst/>
                        </a:rPr>
                        <a:t>83,690</a:t>
                      </a:r>
                      <a:endParaRPr lang="zh-CN" sz="1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r>
              <a:tr h="389578">
                <a:tc>
                  <a:txBody>
                    <a:bodyPr/>
                    <a:lstStyle/>
                    <a:p>
                      <a:pPr indent="127000" algn="ctr">
                        <a:lnSpc>
                          <a:spcPts val="2000"/>
                        </a:lnSpc>
                        <a:spcAft>
                          <a:spcPts val="0"/>
                        </a:spcAft>
                      </a:pPr>
                      <a:r>
                        <a:rPr lang="en-US" sz="1200" b="1" i="0" kern="100">
                          <a:effectLst/>
                        </a:rPr>
                        <a:t>DMR related to refGene </a:t>
                      </a:r>
                      <a:endParaRPr lang="zh-CN" sz="1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200" b="1" i="0" kern="100">
                          <a:effectLst/>
                        </a:rPr>
                        <a:t>55,237</a:t>
                      </a:r>
                      <a:endParaRPr lang="zh-CN" sz="1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200" b="1" i="0" kern="100">
                          <a:effectLst/>
                        </a:rPr>
                        <a:t>45,522</a:t>
                      </a:r>
                      <a:endParaRPr lang="zh-CN" sz="1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r>
              <a:tr h="280239">
                <a:tc>
                  <a:txBody>
                    <a:bodyPr/>
                    <a:lstStyle/>
                    <a:p>
                      <a:pPr indent="127000" algn="ctr">
                        <a:lnSpc>
                          <a:spcPts val="2000"/>
                        </a:lnSpc>
                        <a:spcAft>
                          <a:spcPts val="0"/>
                        </a:spcAft>
                      </a:pPr>
                      <a:r>
                        <a:rPr lang="en-US" sz="1200" b="1" i="0" kern="100">
                          <a:effectLst/>
                        </a:rPr>
                        <a:t>DMR related to CGI</a:t>
                      </a:r>
                      <a:endParaRPr lang="zh-CN" sz="1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200" b="1" i="0" kern="100">
                          <a:effectLst/>
                        </a:rPr>
                        <a:t>21,179</a:t>
                      </a:r>
                      <a:endParaRPr lang="zh-CN" sz="1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200" b="1" i="0" kern="100">
                          <a:effectLst/>
                        </a:rPr>
                        <a:t>1,945</a:t>
                      </a:r>
                      <a:endParaRPr lang="zh-CN" sz="1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r>
              <a:tr h="560481">
                <a:tc>
                  <a:txBody>
                    <a:bodyPr/>
                    <a:lstStyle/>
                    <a:p>
                      <a:pPr indent="127000" algn="ctr">
                        <a:lnSpc>
                          <a:spcPts val="2000"/>
                        </a:lnSpc>
                        <a:spcAft>
                          <a:spcPts val="0"/>
                        </a:spcAft>
                      </a:pPr>
                      <a:r>
                        <a:rPr lang="en-US" sz="1200" b="1" i="0" kern="100">
                          <a:effectLst/>
                        </a:rPr>
                        <a:t>DMR related to both refGene and CGI</a:t>
                      </a:r>
                      <a:endParaRPr lang="zh-CN" sz="1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200" b="1" i="0" kern="100" dirty="0">
                          <a:effectLst/>
                        </a:rPr>
                        <a:t>4,256</a:t>
                      </a:r>
                      <a:endParaRPr lang="zh-CN" sz="1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200" b="1" i="0" kern="100" dirty="0">
                          <a:effectLst/>
                        </a:rPr>
                        <a:t>401</a:t>
                      </a:r>
                      <a:endParaRPr lang="zh-CN" sz="1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r>
              <a:tr h="365517">
                <a:tc>
                  <a:txBody>
                    <a:bodyPr/>
                    <a:lstStyle/>
                    <a:p>
                      <a:pPr indent="127000" algn="ctr">
                        <a:lnSpc>
                          <a:spcPts val="2000"/>
                        </a:lnSpc>
                        <a:spcAft>
                          <a:spcPts val="0"/>
                        </a:spcAft>
                      </a:pPr>
                      <a:r>
                        <a:rPr lang="en-US" sz="1200" b="1" i="0" kern="100" dirty="0">
                          <a:effectLst/>
                        </a:rPr>
                        <a:t>DMR related to promoter</a:t>
                      </a:r>
                      <a:endParaRPr lang="zh-CN" sz="1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200" b="1" i="0" kern="100" dirty="0">
                          <a:effectLst/>
                        </a:rPr>
                        <a:t>1,627</a:t>
                      </a:r>
                      <a:endParaRPr lang="zh-CN" sz="1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200" b="1" i="0" kern="100" dirty="0">
                          <a:effectLst/>
                        </a:rPr>
                        <a:t>66</a:t>
                      </a:r>
                      <a:endParaRPr lang="zh-CN" sz="1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r>
            </a:tbl>
          </a:graphicData>
        </a:graphic>
      </p:graphicFrame>
      <p:grpSp>
        <p:nvGrpSpPr>
          <p:cNvPr id="5" name="组合 4"/>
          <p:cNvGrpSpPr/>
          <p:nvPr/>
        </p:nvGrpSpPr>
        <p:grpSpPr>
          <a:xfrm>
            <a:off x="5126878" y="773685"/>
            <a:ext cx="3850173" cy="4516647"/>
            <a:chOff x="5455361" y="1506210"/>
            <a:chExt cx="3248080" cy="4004003"/>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74881" y="1539884"/>
              <a:ext cx="3228560" cy="3970329"/>
            </a:xfrm>
            <a:prstGeom prst="rect">
              <a:avLst/>
            </a:prstGeom>
          </p:spPr>
        </p:pic>
        <p:sp>
          <p:nvSpPr>
            <p:cNvPr id="12" name="矩形 11"/>
            <p:cNvSpPr/>
            <p:nvPr/>
          </p:nvSpPr>
          <p:spPr>
            <a:xfrm>
              <a:off x="7277100" y="1647825"/>
              <a:ext cx="530990" cy="1219200"/>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Arial Black" panose="020B0A04020102020204" pitchFamily="34" charset="0"/>
                <a:ea typeface="黑体" panose="02010609060101010101" pitchFamily="49" charset="-122"/>
              </a:endParaRPr>
            </a:p>
          </p:txBody>
        </p:sp>
        <p:sp>
          <p:nvSpPr>
            <p:cNvPr id="13" name="矩形 12"/>
            <p:cNvSpPr/>
            <p:nvPr/>
          </p:nvSpPr>
          <p:spPr>
            <a:xfrm>
              <a:off x="7051456" y="4252913"/>
              <a:ext cx="1651985" cy="1219200"/>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Arial Black" panose="020B0A04020102020204" pitchFamily="34" charset="0"/>
                <a:ea typeface="黑体" panose="02010609060101010101" pitchFamily="49" charset="-122"/>
              </a:endParaRPr>
            </a:p>
          </p:txBody>
        </p:sp>
        <p:sp>
          <p:nvSpPr>
            <p:cNvPr id="15" name="矩形 14"/>
            <p:cNvSpPr/>
            <p:nvPr/>
          </p:nvSpPr>
          <p:spPr>
            <a:xfrm>
              <a:off x="5481507" y="2915280"/>
              <a:ext cx="1129461" cy="266022"/>
            </a:xfrm>
            <a:prstGeom prst="rect">
              <a:avLst/>
            </a:prstGeom>
          </p:spPr>
          <p:txBody>
            <a:bodyPr wrap="none">
              <a:spAutoFit/>
            </a:bodyPr>
            <a:lstStyle/>
            <a:p>
              <a:r>
                <a:rPr lang="en-US" altLang="zh-CN" sz="1350" b="1" kern="0" dirty="0" err="1" smtClean="0">
                  <a:solidFill>
                    <a:srgbClr val="FF0000"/>
                  </a:solidFill>
                  <a:latin typeface="Arial Black" panose="020B0A04020102020204" pitchFamily="34" charset="0"/>
                  <a:ea typeface="黑体" panose="02010609060101010101" pitchFamily="49" charset="-122"/>
                </a:rPr>
                <a:t>RefGene</a:t>
              </a:r>
              <a:r>
                <a:rPr lang="zh-CN" altLang="en-US" sz="1350" b="1" kern="0" dirty="0" smtClean="0">
                  <a:solidFill>
                    <a:srgbClr val="FF0000"/>
                  </a:solidFill>
                  <a:latin typeface="Arial Black" panose="020B0A04020102020204" pitchFamily="34" charset="0"/>
                  <a:ea typeface="黑体" panose="02010609060101010101" pitchFamily="49" charset="-122"/>
                </a:rPr>
                <a:t>区域</a:t>
              </a:r>
              <a:endParaRPr lang="zh-CN" altLang="en-US" sz="1350" b="1" dirty="0">
                <a:solidFill>
                  <a:srgbClr val="FF0000"/>
                </a:solidFill>
                <a:latin typeface="Arial Black" panose="020B0A04020102020204" pitchFamily="34" charset="0"/>
                <a:ea typeface="黑体" panose="02010609060101010101" pitchFamily="49" charset="-122"/>
              </a:endParaRPr>
            </a:p>
          </p:txBody>
        </p:sp>
        <p:sp>
          <p:nvSpPr>
            <p:cNvPr id="16" name="矩形 15"/>
            <p:cNvSpPr/>
            <p:nvPr/>
          </p:nvSpPr>
          <p:spPr>
            <a:xfrm>
              <a:off x="5455361" y="4181088"/>
              <a:ext cx="1664981" cy="266022"/>
            </a:xfrm>
            <a:prstGeom prst="rect">
              <a:avLst/>
            </a:prstGeom>
          </p:spPr>
          <p:txBody>
            <a:bodyPr wrap="none">
              <a:spAutoFit/>
            </a:bodyPr>
            <a:lstStyle/>
            <a:p>
              <a:r>
                <a:rPr lang="en-US" altLang="zh-CN" sz="1350" b="1" kern="0" dirty="0" err="1" smtClean="0">
                  <a:solidFill>
                    <a:srgbClr val="FF0000"/>
                  </a:solidFill>
                  <a:latin typeface="Arial Black" panose="020B0A04020102020204" pitchFamily="34" charset="0"/>
                  <a:ea typeface="黑体" panose="02010609060101010101" pitchFamily="49" charset="-122"/>
                </a:rPr>
                <a:t>RefGene</a:t>
              </a:r>
              <a:r>
                <a:rPr lang="zh-CN" altLang="en-US" sz="1350" b="1" kern="0" dirty="0" smtClean="0">
                  <a:solidFill>
                    <a:srgbClr val="FF0000"/>
                  </a:solidFill>
                  <a:latin typeface="Arial Black" panose="020B0A04020102020204" pitchFamily="34" charset="0"/>
                  <a:ea typeface="黑体" panose="02010609060101010101" pitchFamily="49" charset="-122"/>
                </a:rPr>
                <a:t>的</a:t>
              </a:r>
              <a:r>
                <a:rPr lang="en-US" altLang="zh-CN" sz="1350" b="1" kern="0" dirty="0" err="1" smtClean="0">
                  <a:solidFill>
                    <a:srgbClr val="FF0000"/>
                  </a:solidFill>
                  <a:latin typeface="Arial Black" panose="020B0A04020102020204" pitchFamily="34" charset="0"/>
                  <a:ea typeface="黑体" panose="02010609060101010101" pitchFamily="49" charset="-122"/>
                </a:rPr>
                <a:t>CpGI</a:t>
              </a:r>
              <a:r>
                <a:rPr lang="zh-CN" altLang="en-US" sz="1350" b="1" kern="0" dirty="0" smtClean="0">
                  <a:solidFill>
                    <a:srgbClr val="FF0000"/>
                  </a:solidFill>
                  <a:latin typeface="Arial Black" panose="020B0A04020102020204" pitchFamily="34" charset="0"/>
                  <a:ea typeface="黑体" panose="02010609060101010101" pitchFamily="49" charset="-122"/>
                </a:rPr>
                <a:t>区域</a:t>
              </a:r>
              <a:endParaRPr lang="zh-CN" altLang="en-US" sz="1350" b="1" dirty="0">
                <a:solidFill>
                  <a:srgbClr val="FF0000"/>
                </a:solidFill>
                <a:latin typeface="Arial Black" panose="020B0A04020102020204" pitchFamily="34" charset="0"/>
                <a:ea typeface="黑体" panose="02010609060101010101" pitchFamily="49" charset="-122"/>
              </a:endParaRPr>
            </a:p>
          </p:txBody>
        </p:sp>
        <p:sp>
          <p:nvSpPr>
            <p:cNvPr id="17" name="矩形 16"/>
            <p:cNvSpPr/>
            <p:nvPr/>
          </p:nvSpPr>
          <p:spPr>
            <a:xfrm>
              <a:off x="5481507" y="1506210"/>
              <a:ext cx="1032094" cy="266022"/>
            </a:xfrm>
            <a:prstGeom prst="rect">
              <a:avLst/>
            </a:prstGeom>
          </p:spPr>
          <p:txBody>
            <a:bodyPr wrap="none">
              <a:spAutoFit/>
            </a:bodyPr>
            <a:lstStyle/>
            <a:p>
              <a:r>
                <a:rPr lang="zh-CN" altLang="en-US" sz="1350" b="1" kern="0" dirty="0">
                  <a:solidFill>
                    <a:srgbClr val="FF0000"/>
                  </a:solidFill>
                  <a:latin typeface="Arial Black" panose="020B0A04020102020204" pitchFamily="34" charset="0"/>
                  <a:ea typeface="黑体" panose="02010609060101010101" pitchFamily="49" charset="-122"/>
                </a:rPr>
                <a:t>全基因组区域</a:t>
              </a:r>
              <a:endParaRPr lang="zh-CN" altLang="en-US" sz="1350" b="1" dirty="0">
                <a:solidFill>
                  <a:srgbClr val="FF0000"/>
                </a:solidFill>
                <a:latin typeface="Arial Black" panose="020B0A04020102020204" pitchFamily="34" charset="0"/>
                <a:ea typeface="黑体" panose="02010609060101010101" pitchFamily="49" charset="-122"/>
              </a:endParaRPr>
            </a:p>
          </p:txBody>
        </p:sp>
      </p:grpSp>
      <p:sp>
        <p:nvSpPr>
          <p:cNvPr id="19" name="矩形 18"/>
          <p:cNvSpPr/>
          <p:nvPr/>
        </p:nvSpPr>
        <p:spPr>
          <a:xfrm>
            <a:off x="509614" y="5403215"/>
            <a:ext cx="3792641" cy="300082"/>
          </a:xfrm>
          <a:prstGeom prst="rect">
            <a:avLst/>
          </a:prstGeom>
        </p:spPr>
        <p:txBody>
          <a:bodyPr wrap="none">
            <a:spAutoFit/>
          </a:bodyPr>
          <a:lstStyle/>
          <a:p>
            <a:r>
              <a:rPr lang="en-US" altLang="zh-CN" sz="1350" b="1" kern="100" dirty="0">
                <a:latin typeface="Arial Black" panose="020B0A04020102020204" pitchFamily="34" charset="0"/>
                <a:ea typeface="黑体" panose="02010609060101010101" pitchFamily="49" charset="-122"/>
              </a:rPr>
              <a:t>DMR</a:t>
            </a:r>
            <a:r>
              <a:rPr lang="zh-CN" altLang="en-US" sz="1350" b="1" kern="100" dirty="0">
                <a:latin typeface="Arial Black" panose="020B0A04020102020204" pitchFamily="34" charset="0"/>
                <a:ea typeface="黑体" panose="02010609060101010101" pitchFamily="49" charset="-122"/>
              </a:rPr>
              <a:t>： </a:t>
            </a:r>
            <a:r>
              <a:rPr lang="en-US" altLang="zh-CN" sz="1350" b="1" kern="100" dirty="0">
                <a:latin typeface="Arial Black" panose="020B0A04020102020204" pitchFamily="34" charset="0"/>
                <a:ea typeface="黑体" panose="02010609060101010101" pitchFamily="49" charset="-122"/>
              </a:rPr>
              <a:t>Differential Methylation Region</a:t>
            </a:r>
            <a:endParaRPr lang="zh-CN" altLang="en-US" sz="1350" b="1" dirty="0">
              <a:latin typeface="Arial Black" panose="020B0A04020102020204" pitchFamily="34" charset="0"/>
              <a:ea typeface="黑体" panose="02010609060101010101" pitchFamily="49" charset="-122"/>
            </a:endParaRPr>
          </a:p>
        </p:txBody>
      </p:sp>
      <p:sp>
        <p:nvSpPr>
          <p:cNvPr id="20" name="椭圆 19"/>
          <p:cNvSpPr/>
          <p:nvPr/>
        </p:nvSpPr>
        <p:spPr>
          <a:xfrm>
            <a:off x="2688017" y="4956267"/>
            <a:ext cx="648284" cy="3276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Arial Black" panose="020B0A04020102020204" pitchFamily="34" charset="0"/>
              <a:ea typeface="黑体" panose="02010609060101010101" pitchFamily="49" charset="-122"/>
            </a:endParaRPr>
          </a:p>
        </p:txBody>
      </p:sp>
      <p:sp>
        <p:nvSpPr>
          <p:cNvPr id="21" name="椭圆 20"/>
          <p:cNvSpPr/>
          <p:nvPr/>
        </p:nvSpPr>
        <p:spPr>
          <a:xfrm>
            <a:off x="3968350" y="4935522"/>
            <a:ext cx="648284" cy="3276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Arial Black" panose="020B0A04020102020204" pitchFamily="34" charset="0"/>
              <a:ea typeface="黑体" panose="02010609060101010101" pitchFamily="49" charset="-122"/>
            </a:endParaRPr>
          </a:p>
        </p:txBody>
      </p:sp>
      <p:sp>
        <p:nvSpPr>
          <p:cNvPr id="2" name="文本框 1"/>
          <p:cNvSpPr txBox="1"/>
          <p:nvPr/>
        </p:nvSpPr>
        <p:spPr>
          <a:xfrm>
            <a:off x="1383203" y="5792900"/>
            <a:ext cx="7501154" cy="461665"/>
          </a:xfrm>
          <a:prstGeom prst="rect">
            <a:avLst/>
          </a:prstGeom>
          <a:noFill/>
        </p:spPr>
        <p:txBody>
          <a:bodyPr wrap="square" rtlCol="0">
            <a:spAutoFit/>
          </a:bodyPr>
          <a:lstStyle/>
          <a:p>
            <a:r>
              <a:rPr lang="en-US" altLang="zh-CN" sz="2400" b="1" dirty="0" err="1"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MethylCap-seq</a:t>
            </a:r>
            <a:r>
              <a:rPr lang="zh-CN" altLang="en-US" sz="24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可以检测</a:t>
            </a:r>
            <a:r>
              <a:rPr lang="en-US" altLang="zh-CN" sz="2400" b="1" dirty="0" err="1"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CpGI</a:t>
            </a:r>
            <a:r>
              <a:rPr lang="zh-CN" altLang="en-US" sz="24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区域的</a:t>
            </a:r>
            <a:r>
              <a:rPr lang="en-US" altLang="zh-CN" sz="24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DMR</a:t>
            </a:r>
            <a:endParaRPr lang="zh-CN" altLang="en-US" sz="2400" b="1" dirty="0">
              <a:solidFill>
                <a:srgbClr val="FFFF00"/>
              </a:solidFill>
              <a:latin typeface="Arial Black" panose="020B0A04020102020204" pitchFamily="34" charset="0"/>
              <a:ea typeface="黑体" panose="02010609060101010101" pitchFamily="49" charset="-122"/>
              <a:cs typeface="Times New Roman" panose="02020603050405020304" pitchFamily="18" charset="0"/>
            </a:endParaRPr>
          </a:p>
        </p:txBody>
      </p:sp>
      <p:sp>
        <p:nvSpPr>
          <p:cNvPr id="23" name="矩形 22"/>
          <p:cNvSpPr/>
          <p:nvPr/>
        </p:nvSpPr>
        <p:spPr>
          <a:xfrm>
            <a:off x="-120872" y="6488668"/>
            <a:ext cx="5617779" cy="307777"/>
          </a:xfrm>
          <a:prstGeom prst="rect">
            <a:avLst/>
          </a:prstGeom>
        </p:spPr>
        <p:txBody>
          <a:bodyPr wrap="square">
            <a:spAutoFit/>
          </a:bodyPr>
          <a:lstStyle/>
          <a:p>
            <a:r>
              <a:rPr lang="zh-CN" altLang="en-US" sz="1400" b="1" dirty="0">
                <a:latin typeface="Arial Black" panose="020B0A04020102020204" pitchFamily="34" charset="0"/>
                <a:ea typeface="黑体" panose="02010609060101010101" pitchFamily="49" charset="-122"/>
              </a:rPr>
              <a:t> </a:t>
            </a:r>
            <a:r>
              <a:rPr lang="zh-CN" altLang="en-US" sz="1400" b="1" dirty="0" smtClean="0">
                <a:latin typeface="Arial Black" panose="020B0A04020102020204" pitchFamily="34" charset="0"/>
                <a:ea typeface="黑体" panose="02010609060101010101" pitchFamily="49" charset="-122"/>
              </a:rPr>
              <a:t>基于甲基</a:t>
            </a:r>
            <a:r>
              <a:rPr lang="zh-CN" altLang="en-US" sz="1400" b="1" dirty="0">
                <a:latin typeface="Arial Black" panose="020B0A04020102020204" pitchFamily="34" charset="0"/>
                <a:ea typeface="黑体" panose="02010609060101010101" pitchFamily="49" charset="-122"/>
              </a:rPr>
              <a:t>化特异富集测序技术鉴定甲基化肿瘤标记物</a:t>
            </a:r>
          </a:p>
        </p:txBody>
      </p:sp>
      <p:cxnSp>
        <p:nvCxnSpPr>
          <p:cNvPr id="8" name="直接连接符 7"/>
          <p:cNvCxnSpPr/>
          <p:nvPr/>
        </p:nvCxnSpPr>
        <p:spPr>
          <a:xfrm>
            <a:off x="2688017" y="3084723"/>
            <a:ext cx="1928617" cy="1101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688017" y="4038110"/>
            <a:ext cx="1928617" cy="1101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2688017" y="4124168"/>
            <a:ext cx="1928617" cy="69020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2737826" y="2228323"/>
            <a:ext cx="1928617" cy="1101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031024"/>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 grpId="0"/>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latin typeface="Arial Black" panose="020B0A04020102020204" pitchFamily="34" charset="0"/>
                <a:ea typeface="黑体" panose="02010609060101010101" pitchFamily="49" charset="-122"/>
              </a:rPr>
              <a:t>复旦大学博士学位论文答辩</a:t>
            </a:r>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latin typeface="Arial Black" panose="020B0A04020102020204" pitchFamily="34" charset="0"/>
                <a:ea typeface="黑体" panose="02010609060101010101" pitchFamily="49" charset="-122"/>
              </a:rPr>
              <a:pPr>
                <a:defRPr/>
              </a:pPr>
              <a:t>49</a:t>
            </a:fld>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6" name="文本框 5"/>
          <p:cNvSpPr txBox="1"/>
          <p:nvPr/>
        </p:nvSpPr>
        <p:spPr>
          <a:xfrm>
            <a:off x="42330" y="159291"/>
            <a:ext cx="6647974" cy="461665"/>
          </a:xfrm>
          <a:prstGeom prst="rect">
            <a:avLst/>
          </a:prstGeom>
          <a:noFill/>
        </p:spPr>
        <p:txBody>
          <a:bodyPr wrap="none" rtlCol="0">
            <a:spAutoFit/>
          </a:bodyPr>
          <a:lstStyle/>
          <a:p>
            <a:pPr algn="ctr"/>
            <a:r>
              <a:rPr lang="zh-CN" altLang="en-US" sz="2400" b="1" dirty="0">
                <a:latin typeface="Arial Black" panose="020B0A04020102020204" pitchFamily="34" charset="0"/>
                <a:ea typeface="黑体" panose="02010609060101010101" pitchFamily="49" charset="-122"/>
              </a:rPr>
              <a:t>结果：甲基化文库及测序结果具有很高的可靠性</a:t>
            </a:r>
          </a:p>
        </p:txBody>
      </p:sp>
      <p:grpSp>
        <p:nvGrpSpPr>
          <p:cNvPr id="23" name="组合 22"/>
          <p:cNvGrpSpPr/>
          <p:nvPr/>
        </p:nvGrpSpPr>
        <p:grpSpPr>
          <a:xfrm>
            <a:off x="95712" y="1508844"/>
            <a:ext cx="2520242" cy="1077422"/>
            <a:chOff x="127615" y="1089131"/>
            <a:chExt cx="3360323" cy="1436563"/>
          </a:xfrm>
        </p:grpSpPr>
        <p:sp>
          <p:nvSpPr>
            <p:cNvPr id="11" name="文本框 10"/>
            <p:cNvSpPr txBox="1"/>
            <p:nvPr/>
          </p:nvSpPr>
          <p:spPr>
            <a:xfrm>
              <a:off x="127615" y="1089131"/>
              <a:ext cx="3360323" cy="533480"/>
            </a:xfrm>
            <a:prstGeom prst="rect">
              <a:avLst/>
            </a:prstGeom>
            <a:noFill/>
          </p:spPr>
          <p:txBody>
            <a:bodyPr wrap="none" rtlCol="0">
              <a:spAutoFit/>
            </a:bodyPr>
            <a:lstStyle/>
            <a:p>
              <a:pPr algn="ctr"/>
              <a:r>
                <a:rPr lang="en-US" altLang="zh-CN" sz="2000" b="1" dirty="0">
                  <a:latin typeface="Arial Black" panose="020B0A04020102020204" pitchFamily="34" charset="0"/>
                  <a:ea typeface="黑体" panose="02010609060101010101" pitchFamily="49" charset="-122"/>
                </a:rPr>
                <a:t>1627 + 66  DMRs</a:t>
              </a:r>
              <a:endParaRPr lang="zh-CN" altLang="en-US" sz="2000" b="1" dirty="0">
                <a:latin typeface="Arial Black" panose="020B0A04020102020204" pitchFamily="34" charset="0"/>
                <a:ea typeface="黑体" panose="02010609060101010101" pitchFamily="49" charset="-122"/>
              </a:endParaRPr>
            </a:p>
          </p:txBody>
        </p:sp>
        <p:sp>
          <p:nvSpPr>
            <p:cNvPr id="13" name="文本框 12"/>
            <p:cNvSpPr txBox="1"/>
            <p:nvPr/>
          </p:nvSpPr>
          <p:spPr>
            <a:xfrm>
              <a:off x="388986" y="1992214"/>
              <a:ext cx="2674238" cy="533480"/>
            </a:xfrm>
            <a:prstGeom prst="rect">
              <a:avLst/>
            </a:prstGeom>
            <a:noFill/>
          </p:spPr>
          <p:txBody>
            <a:bodyPr wrap="none" rtlCol="0">
              <a:spAutoFit/>
            </a:bodyPr>
            <a:lstStyle/>
            <a:p>
              <a:pPr algn="ctr"/>
              <a:r>
                <a:rPr lang="en-US" altLang="zh-CN" sz="2000" b="1" dirty="0" smtClean="0">
                  <a:latin typeface="Arial Black" panose="020B0A04020102020204" pitchFamily="34" charset="0"/>
                  <a:ea typeface="黑体" panose="02010609060101010101" pitchFamily="49" charset="-122"/>
                </a:rPr>
                <a:t>22 + </a:t>
              </a:r>
              <a:r>
                <a:rPr lang="en-US" altLang="zh-CN" sz="2000" b="1" dirty="0">
                  <a:latin typeface="Arial Black" panose="020B0A04020102020204" pitchFamily="34" charset="0"/>
                  <a:ea typeface="黑体" panose="02010609060101010101" pitchFamily="49" charset="-122"/>
                </a:rPr>
                <a:t>2  DMRs</a:t>
              </a:r>
              <a:endParaRPr lang="zh-CN" altLang="en-US" sz="2000" b="1" dirty="0">
                <a:latin typeface="Arial Black" panose="020B0A04020102020204" pitchFamily="34" charset="0"/>
                <a:ea typeface="黑体" panose="02010609060101010101" pitchFamily="49" charset="-122"/>
              </a:endParaRPr>
            </a:p>
          </p:txBody>
        </p:sp>
      </p:grpSp>
      <p:grpSp>
        <p:nvGrpSpPr>
          <p:cNvPr id="24" name="组合 23"/>
          <p:cNvGrpSpPr/>
          <p:nvPr/>
        </p:nvGrpSpPr>
        <p:grpSpPr>
          <a:xfrm>
            <a:off x="385514" y="711471"/>
            <a:ext cx="5335623" cy="5645262"/>
            <a:chOff x="514017" y="-194373"/>
            <a:chExt cx="7114166" cy="7527016"/>
          </a:xfrm>
        </p:grpSpPr>
        <p:pic>
          <p:nvPicPr>
            <p:cNvPr id="8" name="图片 7" descr="C:\Users\Shicheng Guo\Dropbox\Project\methylation\BladderCancer\Figure2.tif"/>
            <p:cNvPicPr/>
            <p:nvPr/>
          </p:nvPicPr>
          <p:blipFill rotWithShape="1">
            <a:blip r:embed="rId3" cstate="print">
              <a:extLst>
                <a:ext uri="{28A0092B-C50C-407E-A947-70E740481C1C}">
                  <a14:useLocalDpi xmlns:a14="http://schemas.microsoft.com/office/drawing/2010/main" val="0"/>
                </a:ext>
              </a:extLst>
            </a:blip>
            <a:srcRect l="15646" t="7822" r="14452" b="9988"/>
            <a:stretch/>
          </p:blipFill>
          <p:spPr bwMode="auto">
            <a:xfrm>
              <a:off x="3316233" y="-194373"/>
              <a:ext cx="4311950" cy="7527016"/>
            </a:xfrm>
            <a:prstGeom prst="rect">
              <a:avLst/>
            </a:prstGeom>
            <a:noFill/>
            <a:ln>
              <a:noFill/>
            </a:ln>
            <a:extLst>
              <a:ext uri="{53640926-AAD7-44D8-BBD7-CCE9431645EC}">
                <a14:shadowObscured xmlns:a14="http://schemas.microsoft.com/office/drawing/2010/main"/>
              </a:ext>
            </a:extLst>
          </p:spPr>
        </p:pic>
        <p:sp>
          <p:nvSpPr>
            <p:cNvPr id="15" name="文本框 14"/>
            <p:cNvSpPr txBox="1"/>
            <p:nvPr/>
          </p:nvSpPr>
          <p:spPr>
            <a:xfrm>
              <a:off x="514017" y="2771342"/>
              <a:ext cx="2424169" cy="533480"/>
            </a:xfrm>
            <a:prstGeom prst="rect">
              <a:avLst/>
            </a:prstGeom>
            <a:noFill/>
          </p:spPr>
          <p:txBody>
            <a:bodyPr wrap="none" rtlCol="0">
              <a:spAutoFit/>
            </a:bodyPr>
            <a:lstStyle/>
            <a:p>
              <a:pPr algn="ctr"/>
              <a:r>
                <a:rPr lang="en-US" altLang="zh-CN" sz="2000" b="1" dirty="0">
                  <a:latin typeface="Arial Black" panose="020B0A04020102020204" pitchFamily="34" charset="0"/>
                  <a:ea typeface="黑体" panose="02010609060101010101" pitchFamily="49" charset="-122"/>
                </a:rPr>
                <a:t>23</a:t>
              </a:r>
              <a:r>
                <a:rPr lang="zh-CN" altLang="en-US" sz="2000" b="1" dirty="0">
                  <a:latin typeface="Arial Black" panose="020B0A04020102020204" pitchFamily="34" charset="0"/>
                  <a:ea typeface="黑体" panose="02010609060101010101" pitchFamily="49" charset="-122"/>
                </a:rPr>
                <a:t>个结果吻合</a:t>
              </a:r>
            </a:p>
          </p:txBody>
        </p:sp>
      </p:grpSp>
      <p:sp>
        <p:nvSpPr>
          <p:cNvPr id="14" name="下箭头 13"/>
          <p:cNvSpPr/>
          <p:nvPr/>
        </p:nvSpPr>
        <p:spPr>
          <a:xfrm>
            <a:off x="756979" y="3420882"/>
            <a:ext cx="908685" cy="154305"/>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Black" panose="020B0A04020102020204" pitchFamily="34" charset="0"/>
              <a:ea typeface="黑体" panose="02010609060101010101" pitchFamily="49" charset="-122"/>
            </a:endParaRPr>
          </a:p>
        </p:txBody>
      </p:sp>
      <p:grpSp>
        <p:nvGrpSpPr>
          <p:cNvPr id="25" name="组合 24"/>
          <p:cNvGrpSpPr/>
          <p:nvPr/>
        </p:nvGrpSpPr>
        <p:grpSpPr>
          <a:xfrm>
            <a:off x="756979" y="1915614"/>
            <a:ext cx="908685" cy="906940"/>
            <a:chOff x="1009305" y="1631491"/>
            <a:chExt cx="1211580" cy="1209253"/>
          </a:xfrm>
        </p:grpSpPr>
        <p:sp>
          <p:nvSpPr>
            <p:cNvPr id="12" name="下箭头 11"/>
            <p:cNvSpPr/>
            <p:nvPr/>
          </p:nvSpPr>
          <p:spPr>
            <a:xfrm>
              <a:off x="1009305" y="1631491"/>
              <a:ext cx="1211580" cy="205740"/>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Black" panose="020B0A04020102020204" pitchFamily="34" charset="0"/>
                <a:ea typeface="黑体" panose="02010609060101010101" pitchFamily="49" charset="-122"/>
              </a:endParaRPr>
            </a:p>
          </p:txBody>
        </p:sp>
        <p:sp>
          <p:nvSpPr>
            <p:cNvPr id="16" name="下箭头 15"/>
            <p:cNvSpPr/>
            <p:nvPr/>
          </p:nvSpPr>
          <p:spPr>
            <a:xfrm>
              <a:off x="1009305" y="2635004"/>
              <a:ext cx="1211580" cy="205740"/>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Black" panose="020B0A04020102020204" pitchFamily="34" charset="0"/>
                <a:ea typeface="黑体" panose="02010609060101010101" pitchFamily="49" charset="-122"/>
              </a:endParaRPr>
            </a:p>
          </p:txBody>
        </p:sp>
      </p:grpSp>
      <p:sp>
        <p:nvSpPr>
          <p:cNvPr id="17" name="文本框 16"/>
          <p:cNvSpPr txBox="1"/>
          <p:nvPr/>
        </p:nvSpPr>
        <p:spPr>
          <a:xfrm>
            <a:off x="297628" y="3658189"/>
            <a:ext cx="1816524" cy="400110"/>
          </a:xfrm>
          <a:prstGeom prst="rect">
            <a:avLst/>
          </a:prstGeom>
          <a:noFill/>
        </p:spPr>
        <p:txBody>
          <a:bodyPr wrap="none" rtlCol="0">
            <a:spAutoFit/>
          </a:bodyPr>
          <a:lstStyle/>
          <a:p>
            <a:pPr algn="ctr"/>
            <a:r>
              <a:rPr lang="zh-CN" altLang="en-US" sz="2000" b="1" dirty="0">
                <a:latin typeface="Arial Black" panose="020B0A04020102020204" pitchFamily="34" charset="0"/>
                <a:ea typeface="黑体" panose="02010609060101010101" pitchFamily="49" charset="-122"/>
              </a:rPr>
              <a:t>吻合度：</a:t>
            </a:r>
            <a:r>
              <a:rPr lang="en-US" altLang="zh-CN" sz="2000" b="1" dirty="0">
                <a:latin typeface="Arial Black" panose="020B0A04020102020204" pitchFamily="34" charset="0"/>
                <a:ea typeface="黑体" panose="02010609060101010101" pitchFamily="49" charset="-122"/>
              </a:rPr>
              <a:t>96%</a:t>
            </a:r>
            <a:endParaRPr lang="zh-CN" altLang="en-US" sz="2000" b="1" dirty="0">
              <a:latin typeface="Arial Black" panose="020B0A04020102020204" pitchFamily="34" charset="0"/>
              <a:ea typeface="黑体" panose="02010609060101010101" pitchFamily="49" charset="-122"/>
            </a:endParaRPr>
          </a:p>
        </p:txBody>
      </p:sp>
      <p:grpSp>
        <p:nvGrpSpPr>
          <p:cNvPr id="22" name="组合 21"/>
          <p:cNvGrpSpPr/>
          <p:nvPr/>
        </p:nvGrpSpPr>
        <p:grpSpPr>
          <a:xfrm>
            <a:off x="198544" y="1363423"/>
            <a:ext cx="2249924" cy="4018332"/>
            <a:chOff x="264725" y="895237"/>
            <a:chExt cx="2999900" cy="5357776"/>
          </a:xfrm>
        </p:grpSpPr>
        <p:sp>
          <p:nvSpPr>
            <p:cNvPr id="18" name="文本框 17"/>
            <p:cNvSpPr txBox="1"/>
            <p:nvPr/>
          </p:nvSpPr>
          <p:spPr>
            <a:xfrm>
              <a:off x="264725" y="5309165"/>
              <a:ext cx="2999900" cy="943848"/>
            </a:xfrm>
            <a:prstGeom prst="rect">
              <a:avLst/>
            </a:prstGeom>
            <a:noFill/>
            <a:ln>
              <a:solidFill>
                <a:srgbClr val="FFFF00"/>
              </a:solidFill>
            </a:ln>
          </p:spPr>
          <p:txBody>
            <a:bodyPr wrap="square" rtlCol="0">
              <a:spAutoFit/>
            </a:bodyPr>
            <a:lstStyle/>
            <a:p>
              <a:pPr algn="ctr"/>
              <a:r>
                <a:rPr lang="zh-CN" altLang="en-US" sz="2000" b="1" dirty="0">
                  <a:latin typeface="Arial Black" panose="020B0A04020102020204" pitchFamily="34" charset="0"/>
                  <a:ea typeface="黑体" panose="02010609060101010101" pitchFamily="49" charset="-122"/>
                </a:rPr>
                <a:t>甲基化文库及测序具有较高的质量</a:t>
              </a:r>
            </a:p>
          </p:txBody>
        </p:sp>
        <p:sp>
          <p:nvSpPr>
            <p:cNvPr id="19" name="矩形 18"/>
            <p:cNvSpPr/>
            <p:nvPr/>
          </p:nvSpPr>
          <p:spPr>
            <a:xfrm>
              <a:off x="293112" y="895237"/>
              <a:ext cx="2890509" cy="368863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Black" panose="020B0A04020102020204" pitchFamily="34" charset="0"/>
                <a:ea typeface="黑体" panose="02010609060101010101" pitchFamily="49" charset="-122"/>
              </a:endParaRPr>
            </a:p>
          </p:txBody>
        </p:sp>
        <p:sp>
          <p:nvSpPr>
            <p:cNvPr id="20" name="下箭头 19"/>
            <p:cNvSpPr/>
            <p:nvPr/>
          </p:nvSpPr>
          <p:spPr>
            <a:xfrm>
              <a:off x="1002062" y="4819995"/>
              <a:ext cx="1211580" cy="205740"/>
            </a:xfrm>
            <a:prstGeom prst="downArrow">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Black" panose="020B0A04020102020204" pitchFamily="34" charset="0"/>
                <a:ea typeface="黑体" panose="02010609060101010101" pitchFamily="49" charset="-122"/>
              </a:endParaRPr>
            </a:p>
          </p:txBody>
        </p:sp>
      </p:grpSp>
      <p:sp>
        <p:nvSpPr>
          <p:cNvPr id="27" name="文本框 26"/>
          <p:cNvSpPr txBox="1"/>
          <p:nvPr/>
        </p:nvSpPr>
        <p:spPr>
          <a:xfrm>
            <a:off x="5979451" y="1065477"/>
            <a:ext cx="2668790" cy="400110"/>
          </a:xfrm>
          <a:prstGeom prst="rect">
            <a:avLst/>
          </a:prstGeom>
          <a:noFill/>
          <a:ln>
            <a:solidFill>
              <a:srgbClr val="FFFF00"/>
            </a:solidFill>
          </a:ln>
        </p:spPr>
        <p:txBody>
          <a:bodyPr wrap="square" rtlCol="0">
            <a:spAutoFit/>
          </a:bodyPr>
          <a:lstStyle/>
          <a:p>
            <a:pPr algn="ctr"/>
            <a:r>
              <a:rPr lang="zh-CN" altLang="en-US" sz="2000" b="1" dirty="0">
                <a:latin typeface="Arial Black" panose="020B0A04020102020204" pitchFamily="34" charset="0"/>
                <a:ea typeface="黑体" panose="02010609060101010101" pitchFamily="49" charset="-122"/>
              </a:rPr>
              <a:t>前期发表过</a:t>
            </a:r>
            <a:r>
              <a:rPr lang="en-US" altLang="zh-CN" sz="2000" b="1" dirty="0">
                <a:latin typeface="Arial Black" panose="020B0A04020102020204" pitchFamily="34" charset="0"/>
                <a:ea typeface="黑体" panose="02010609060101010101" pitchFamily="49" charset="-122"/>
              </a:rPr>
              <a:t>21</a:t>
            </a:r>
            <a:r>
              <a:rPr lang="zh-CN" altLang="en-US" sz="2000" b="1" dirty="0">
                <a:latin typeface="Arial Black" panose="020B0A04020102020204" pitchFamily="34" charset="0"/>
                <a:ea typeface="黑体" panose="02010609060101010101" pitchFamily="49" charset="-122"/>
              </a:rPr>
              <a:t>个位点</a:t>
            </a:r>
            <a:endParaRPr lang="en-US" altLang="zh-CN" sz="2000" b="1" dirty="0">
              <a:latin typeface="Arial Black" panose="020B0A04020102020204" pitchFamily="34" charset="0"/>
              <a:ea typeface="黑体" panose="02010609060101010101" pitchFamily="49" charset="-122"/>
            </a:endParaRPr>
          </a:p>
        </p:txBody>
      </p:sp>
      <p:sp>
        <p:nvSpPr>
          <p:cNvPr id="28" name="下箭头 27"/>
          <p:cNvSpPr/>
          <p:nvPr/>
        </p:nvSpPr>
        <p:spPr>
          <a:xfrm>
            <a:off x="6793824" y="1622514"/>
            <a:ext cx="863301" cy="125464"/>
          </a:xfrm>
          <a:prstGeom prst="downArrow">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Black" panose="020B0A04020102020204" pitchFamily="34" charset="0"/>
              <a:ea typeface="黑体" panose="02010609060101010101" pitchFamily="49" charset="-122"/>
            </a:endParaRPr>
          </a:p>
        </p:txBody>
      </p:sp>
      <p:sp>
        <p:nvSpPr>
          <p:cNvPr id="29" name="文本框 28"/>
          <p:cNvSpPr txBox="1"/>
          <p:nvPr/>
        </p:nvSpPr>
        <p:spPr>
          <a:xfrm>
            <a:off x="5979451" y="1880830"/>
            <a:ext cx="2668790" cy="400110"/>
          </a:xfrm>
          <a:prstGeom prst="rect">
            <a:avLst/>
          </a:prstGeom>
          <a:noFill/>
          <a:ln>
            <a:solidFill>
              <a:srgbClr val="FFFF00"/>
            </a:solidFill>
          </a:ln>
        </p:spPr>
        <p:txBody>
          <a:bodyPr wrap="square" rtlCol="0">
            <a:spAutoFit/>
          </a:bodyPr>
          <a:lstStyle/>
          <a:p>
            <a:pPr algn="ctr"/>
            <a:r>
              <a:rPr lang="en-US" altLang="zh-CN" sz="2000" b="1" dirty="0">
                <a:latin typeface="Arial Black" panose="020B0A04020102020204" pitchFamily="34" charset="0"/>
                <a:ea typeface="黑体" panose="02010609060101010101" pitchFamily="49" charset="-122"/>
              </a:rPr>
              <a:t>19</a:t>
            </a:r>
            <a:r>
              <a:rPr lang="zh-CN" altLang="en-US" sz="2000" b="1" dirty="0">
                <a:latin typeface="Arial Black" panose="020B0A04020102020204" pitchFamily="34" charset="0"/>
                <a:ea typeface="黑体" panose="02010609060101010101" pitchFamily="49" charset="-122"/>
              </a:rPr>
              <a:t>个吻合（</a:t>
            </a:r>
            <a:r>
              <a:rPr lang="en-US" altLang="zh-CN" sz="2000" b="1" dirty="0">
                <a:latin typeface="Arial Black" panose="020B0A04020102020204" pitchFamily="34" charset="0"/>
                <a:ea typeface="黑体" panose="02010609060101010101" pitchFamily="49" charset="-122"/>
              </a:rPr>
              <a:t>90.5%</a:t>
            </a:r>
            <a:r>
              <a:rPr lang="zh-CN" altLang="en-US" sz="2000" b="1" dirty="0">
                <a:latin typeface="Arial Black" panose="020B0A04020102020204" pitchFamily="34" charset="0"/>
                <a:ea typeface="黑体" panose="02010609060101010101" pitchFamily="49" charset="-122"/>
              </a:rPr>
              <a:t>）</a:t>
            </a:r>
            <a:endParaRPr lang="en-US" altLang="zh-CN" sz="2000" b="1" dirty="0">
              <a:latin typeface="Arial Black" panose="020B0A04020102020204" pitchFamily="34" charset="0"/>
              <a:ea typeface="黑体" panose="02010609060101010101" pitchFamily="49" charset="-122"/>
            </a:endParaRPr>
          </a:p>
        </p:txBody>
      </p:sp>
      <p:sp>
        <p:nvSpPr>
          <p:cNvPr id="31" name="文本框 30"/>
          <p:cNvSpPr txBox="1"/>
          <p:nvPr/>
        </p:nvSpPr>
        <p:spPr>
          <a:xfrm>
            <a:off x="5759845" y="4304139"/>
            <a:ext cx="3285211" cy="523220"/>
          </a:xfrm>
          <a:prstGeom prst="rect">
            <a:avLst/>
          </a:prstGeom>
          <a:noFill/>
          <a:ln>
            <a:solidFill>
              <a:srgbClr val="FFFF00"/>
            </a:solidFill>
          </a:ln>
        </p:spPr>
        <p:txBody>
          <a:bodyPr wrap="square" rtlCol="0">
            <a:spAutoFit/>
          </a:bodyPr>
          <a:lstStyle/>
          <a:p>
            <a:pPr algn="ctr"/>
            <a:r>
              <a:rPr lang="en-US" altLang="zh-CN" sz="1400" b="1" dirty="0">
                <a:latin typeface="Arial Black" panose="020B0A04020102020204" pitchFamily="34" charset="0"/>
                <a:ea typeface="黑体" panose="02010609060101010101" pitchFamily="49" charset="-122"/>
              </a:rPr>
              <a:t>Clinical Cancer Research </a:t>
            </a:r>
            <a:r>
              <a:rPr lang="en-US" altLang="zh-CN" sz="1400" b="1" dirty="0" smtClean="0">
                <a:latin typeface="Arial Black" panose="020B0A04020102020204" pitchFamily="34" charset="0"/>
                <a:ea typeface="黑体" panose="02010609060101010101" pitchFamily="49" charset="-122"/>
              </a:rPr>
              <a:t>2011</a:t>
            </a:r>
          </a:p>
          <a:p>
            <a:pPr algn="ctr"/>
            <a:r>
              <a:rPr lang="en-US" altLang="zh-CN" sz="1400" b="1" dirty="0" smtClean="0">
                <a:latin typeface="Arial Black" panose="020B0A04020102020204" pitchFamily="34" charset="0"/>
                <a:ea typeface="黑体" panose="02010609060101010101" pitchFamily="49" charset="-122"/>
              </a:rPr>
              <a:t>Cancer </a:t>
            </a:r>
            <a:r>
              <a:rPr lang="en-US" altLang="zh-CN" sz="1400" b="1" dirty="0" err="1" smtClean="0">
                <a:latin typeface="Arial Black" panose="020B0A04020102020204" pitchFamily="34" charset="0"/>
                <a:ea typeface="黑体" panose="02010609060101010101" pitchFamily="49" charset="-122"/>
              </a:rPr>
              <a:t>Epi</a:t>
            </a:r>
            <a:r>
              <a:rPr lang="en-US" altLang="zh-CN" sz="1400" b="1" dirty="0" smtClean="0">
                <a:latin typeface="Arial Black" panose="020B0A04020102020204" pitchFamily="34" charset="0"/>
                <a:ea typeface="黑体" panose="02010609060101010101" pitchFamily="49" charset="-122"/>
              </a:rPr>
              <a:t> </a:t>
            </a:r>
            <a:r>
              <a:rPr lang="en-US" altLang="zh-CN" sz="1400" b="1" dirty="0" err="1" smtClean="0">
                <a:latin typeface="Arial Black" panose="020B0A04020102020204" pitchFamily="34" charset="0"/>
                <a:ea typeface="黑体" panose="02010609060101010101" pitchFamily="49" charset="-122"/>
              </a:rPr>
              <a:t>BiomaK</a:t>
            </a:r>
            <a:r>
              <a:rPr lang="en-US" altLang="zh-CN" sz="1400" b="1" dirty="0" smtClean="0">
                <a:latin typeface="Arial Black" panose="020B0A04020102020204" pitchFamily="34" charset="0"/>
                <a:ea typeface="黑体" panose="02010609060101010101" pitchFamily="49" charset="-122"/>
              </a:rPr>
              <a:t> </a:t>
            </a:r>
            <a:r>
              <a:rPr lang="en-US" altLang="zh-CN" sz="1400" b="1" dirty="0" err="1">
                <a:latin typeface="Arial Black" panose="020B0A04020102020204" pitchFamily="34" charset="0"/>
                <a:ea typeface="黑体" panose="02010609060101010101" pitchFamily="49" charset="-122"/>
              </a:rPr>
              <a:t>Prev</a:t>
            </a:r>
            <a:r>
              <a:rPr lang="zh-CN" altLang="en-US" sz="1400" b="1" dirty="0">
                <a:latin typeface="Arial Black" panose="020B0A04020102020204" pitchFamily="34" charset="0"/>
                <a:ea typeface="黑体" panose="02010609060101010101" pitchFamily="49" charset="-122"/>
              </a:rPr>
              <a:t>，</a:t>
            </a:r>
            <a:r>
              <a:rPr lang="en-US" altLang="zh-CN" sz="1400" b="1" dirty="0">
                <a:latin typeface="Arial Black" panose="020B0A04020102020204" pitchFamily="34" charset="0"/>
                <a:ea typeface="黑体" panose="02010609060101010101" pitchFamily="49" charset="-122"/>
              </a:rPr>
              <a:t>2011</a:t>
            </a:r>
            <a:r>
              <a:rPr lang="zh-CN" altLang="en-US" sz="1400" b="1" dirty="0">
                <a:latin typeface="Arial Black" panose="020B0A04020102020204" pitchFamily="34" charset="0"/>
                <a:ea typeface="黑体" panose="02010609060101010101" pitchFamily="49" charset="-122"/>
              </a:rPr>
              <a:t> </a:t>
            </a:r>
            <a:endParaRPr lang="en-US" altLang="zh-CN" sz="1400" b="1" dirty="0">
              <a:latin typeface="Arial Black" panose="020B0A04020102020204" pitchFamily="34" charset="0"/>
              <a:ea typeface="黑体" panose="02010609060101010101" pitchFamily="49" charset="-122"/>
            </a:endParaRPr>
          </a:p>
        </p:txBody>
      </p:sp>
      <p:sp>
        <p:nvSpPr>
          <p:cNvPr id="32" name="下箭头 31"/>
          <p:cNvSpPr/>
          <p:nvPr/>
        </p:nvSpPr>
        <p:spPr>
          <a:xfrm>
            <a:off x="6913452" y="4968184"/>
            <a:ext cx="863301" cy="125464"/>
          </a:xfrm>
          <a:prstGeom prst="downArrow">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Black" panose="020B0A04020102020204" pitchFamily="34" charset="0"/>
              <a:ea typeface="黑体" panose="02010609060101010101" pitchFamily="49" charset="-122"/>
            </a:endParaRPr>
          </a:p>
        </p:txBody>
      </p:sp>
      <p:sp>
        <p:nvSpPr>
          <p:cNvPr id="33" name="文本框 32"/>
          <p:cNvSpPr txBox="1"/>
          <p:nvPr/>
        </p:nvSpPr>
        <p:spPr>
          <a:xfrm>
            <a:off x="5982382" y="5181700"/>
            <a:ext cx="2785582" cy="400110"/>
          </a:xfrm>
          <a:prstGeom prst="rect">
            <a:avLst/>
          </a:prstGeom>
          <a:noFill/>
          <a:ln>
            <a:solidFill>
              <a:srgbClr val="FFFF00"/>
            </a:solidFill>
          </a:ln>
        </p:spPr>
        <p:txBody>
          <a:bodyPr wrap="square" rtlCol="0">
            <a:spAutoFit/>
          </a:bodyPr>
          <a:lstStyle/>
          <a:p>
            <a:pPr algn="r"/>
            <a:r>
              <a:rPr lang="en-US" altLang="zh-CN" sz="2000" b="1" dirty="0">
                <a:latin typeface="Arial Black" panose="020B0A04020102020204" pitchFamily="34" charset="0"/>
                <a:ea typeface="黑体" panose="02010609060101010101" pitchFamily="49" charset="-122"/>
              </a:rPr>
              <a:t>8/9</a:t>
            </a:r>
            <a:r>
              <a:rPr lang="zh-CN" altLang="en-US" sz="2000" b="1" dirty="0">
                <a:latin typeface="Arial Black" panose="020B0A04020102020204" pitchFamily="34" charset="0"/>
                <a:ea typeface="黑体" panose="02010609060101010101" pitchFamily="49" charset="-122"/>
              </a:rPr>
              <a:t>个吻合（</a:t>
            </a:r>
            <a:r>
              <a:rPr lang="en-US" altLang="zh-CN" sz="2000" b="1" dirty="0">
                <a:latin typeface="Arial Black" panose="020B0A04020102020204" pitchFamily="34" charset="0"/>
                <a:ea typeface="黑体" panose="02010609060101010101" pitchFamily="49" charset="-122"/>
              </a:rPr>
              <a:t>88.9%</a:t>
            </a:r>
            <a:r>
              <a:rPr lang="zh-CN" altLang="en-US" sz="2000" b="1" dirty="0">
                <a:latin typeface="Arial Black" panose="020B0A04020102020204" pitchFamily="34" charset="0"/>
                <a:ea typeface="黑体" panose="02010609060101010101" pitchFamily="49" charset="-122"/>
              </a:rPr>
              <a:t>）</a:t>
            </a:r>
            <a:endParaRPr lang="en-US" altLang="zh-CN" sz="2000" b="1" dirty="0">
              <a:latin typeface="Arial Black" panose="020B0A04020102020204" pitchFamily="34" charset="0"/>
              <a:ea typeface="黑体" panose="02010609060101010101" pitchFamily="49" charset="-122"/>
            </a:endParaRPr>
          </a:p>
        </p:txBody>
      </p:sp>
      <p:grpSp>
        <p:nvGrpSpPr>
          <p:cNvPr id="10" name="组合 9"/>
          <p:cNvGrpSpPr/>
          <p:nvPr/>
        </p:nvGrpSpPr>
        <p:grpSpPr>
          <a:xfrm>
            <a:off x="357001" y="2452635"/>
            <a:ext cx="8576218" cy="1615614"/>
            <a:chOff x="333365" y="988955"/>
            <a:chExt cx="11434957" cy="2154152"/>
          </a:xfrm>
        </p:grpSpPr>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365" y="988955"/>
              <a:ext cx="11434957" cy="2154152"/>
            </a:xfrm>
            <a:prstGeom prst="rect">
              <a:avLst/>
            </a:prstGeom>
          </p:spPr>
        </p:pic>
        <p:sp>
          <p:nvSpPr>
            <p:cNvPr id="9" name="矩形 8"/>
            <p:cNvSpPr/>
            <p:nvPr/>
          </p:nvSpPr>
          <p:spPr>
            <a:xfrm>
              <a:off x="5029200" y="2503170"/>
              <a:ext cx="537210" cy="685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Arial Black" panose="020B0A04020102020204" pitchFamily="34" charset="0"/>
                <a:ea typeface="黑体" panose="02010609060101010101" pitchFamily="49" charset="-122"/>
              </a:endParaRPr>
            </a:p>
          </p:txBody>
        </p:sp>
      </p:grpSp>
      <p:sp>
        <p:nvSpPr>
          <p:cNvPr id="30" name="矩形 29"/>
          <p:cNvSpPr/>
          <p:nvPr/>
        </p:nvSpPr>
        <p:spPr>
          <a:xfrm>
            <a:off x="-120872" y="6488668"/>
            <a:ext cx="5617779" cy="307777"/>
          </a:xfrm>
          <a:prstGeom prst="rect">
            <a:avLst/>
          </a:prstGeom>
        </p:spPr>
        <p:txBody>
          <a:bodyPr wrap="square">
            <a:spAutoFit/>
          </a:bodyPr>
          <a:lstStyle/>
          <a:p>
            <a:r>
              <a:rPr lang="zh-CN" altLang="en-US" sz="1400" b="1" dirty="0">
                <a:latin typeface="Arial Black" panose="020B0A04020102020204" pitchFamily="34" charset="0"/>
                <a:ea typeface="黑体" panose="02010609060101010101" pitchFamily="49" charset="-122"/>
              </a:rPr>
              <a:t> </a:t>
            </a:r>
            <a:r>
              <a:rPr lang="zh-CN" altLang="en-US" sz="1400" b="1" dirty="0" smtClean="0">
                <a:latin typeface="Arial Black" panose="020B0A04020102020204" pitchFamily="34" charset="0"/>
                <a:ea typeface="黑体" panose="02010609060101010101" pitchFamily="49" charset="-122"/>
              </a:rPr>
              <a:t>基于甲基</a:t>
            </a:r>
            <a:r>
              <a:rPr lang="zh-CN" altLang="en-US" sz="1400" b="1" dirty="0">
                <a:latin typeface="Arial Black" panose="020B0A04020102020204" pitchFamily="34" charset="0"/>
                <a:ea typeface="黑体" panose="02010609060101010101" pitchFamily="49" charset="-122"/>
              </a:rPr>
              <a:t>化特异富集测序技术鉴定甲基化肿瘤标记物</a:t>
            </a:r>
          </a:p>
        </p:txBody>
      </p:sp>
    </p:spTree>
    <p:extLst>
      <p:ext uri="{BB962C8B-B14F-4D97-AF65-F5344CB8AC3E}">
        <p14:creationId xmlns:p14="http://schemas.microsoft.com/office/powerpoint/2010/main" val="2240322391"/>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7" grpId="0" animBg="1"/>
      <p:bldP spid="28" grpId="0" animBg="1"/>
      <p:bldP spid="29" grpId="0" animBg="1"/>
      <p:bldP spid="31" grpId="0" animBg="1"/>
      <p:bldP spid="32" grpId="0" animBg="1"/>
      <p:bldP spid="3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t="8676"/>
          <a:stretch/>
        </p:blipFill>
        <p:spPr>
          <a:xfrm>
            <a:off x="3292427" y="1777305"/>
            <a:ext cx="3037031" cy="1853135"/>
          </a:xfrm>
          <a:prstGeom prst="rect">
            <a:avLst/>
          </a:prstGeom>
        </p:spPr>
      </p:pic>
      <p:sp>
        <p:nvSpPr>
          <p:cNvPr id="3" name="页脚占位符 2"/>
          <p:cNvSpPr>
            <a:spLocks noGrp="1"/>
          </p:cNvSpPr>
          <p:nvPr>
            <p:ph type="ftr" sz="quarter" idx="11"/>
          </p:nvPr>
        </p:nvSpPr>
        <p:spPr/>
        <p:txBody>
          <a:bodyPr/>
          <a:lstStyle/>
          <a:p>
            <a:pPr algn="l">
              <a:defRPr/>
            </a:pPr>
            <a:r>
              <a:rPr lang="zh-CN" altLang="en-US" b="1" smtClean="0">
                <a:solidFill>
                  <a:srgbClr val="FFFFFF"/>
                </a:solidFill>
              </a:rPr>
              <a:t>复旦大学博士学位论文答辩</a:t>
            </a:r>
            <a:endParaRPr lang="zh-CN" altLang="en-US" b="1" dirty="0">
              <a:solidFill>
                <a:srgbClr val="FFFFFF"/>
              </a:solidFill>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rPr>
              <a:pPr>
                <a:defRPr/>
              </a:pPr>
              <a:t>5</a:t>
            </a:fld>
            <a:endParaRPr lang="zh-CN" altLang="en-US" b="1" dirty="0">
              <a:solidFill>
                <a:srgbClr val="FFFFFF"/>
              </a:solidFill>
            </a:endParaRPr>
          </a:p>
        </p:txBody>
      </p:sp>
      <p:sp>
        <p:nvSpPr>
          <p:cNvPr id="13" name="文本框 12"/>
          <p:cNvSpPr txBox="1"/>
          <p:nvPr/>
        </p:nvSpPr>
        <p:spPr>
          <a:xfrm>
            <a:off x="0" y="77642"/>
            <a:ext cx="6009979" cy="523220"/>
          </a:xfrm>
          <a:prstGeom prst="rect">
            <a:avLst/>
          </a:prstGeom>
          <a:noFill/>
        </p:spPr>
        <p:txBody>
          <a:bodyPr wrap="none" rtlCol="0">
            <a:spAutoFit/>
          </a:bodyPr>
          <a:lstStyle/>
          <a:p>
            <a:r>
              <a:rPr lang="en-US" altLang="zh-CN" sz="2800" b="1" dirty="0">
                <a:latin typeface="华文楷体" panose="02010600040101010101" pitchFamily="2" charset="-122"/>
                <a:ea typeface="华文楷体" panose="02010600040101010101" pitchFamily="2" charset="-122"/>
              </a:rPr>
              <a:t>DNA</a:t>
            </a:r>
            <a:r>
              <a:rPr lang="zh-CN" altLang="en-US" sz="2800" b="1" dirty="0">
                <a:latin typeface="华文楷体" panose="02010600040101010101" pitchFamily="2" charset="-122"/>
                <a:ea typeface="华文楷体" panose="02010600040101010101" pitchFamily="2" charset="-122"/>
              </a:rPr>
              <a:t>甲基化：衔接进化和发育的桥梁</a:t>
            </a:r>
            <a:endParaRPr lang="en-US" altLang="zh-CN" sz="2800" b="1"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438313" y="1413059"/>
            <a:ext cx="2069797" cy="2554545"/>
          </a:xfrm>
          <a:prstGeom prst="rect">
            <a:avLst/>
          </a:prstGeom>
          <a:noFill/>
          <a:ln w="28575">
            <a:solidFill>
              <a:srgbClr val="FF0000"/>
            </a:solidFill>
          </a:ln>
        </p:spPr>
        <p:txBody>
          <a:bodyPr wrap="none" rtlCol="0">
            <a:spAutoFit/>
          </a:bodyPr>
          <a:lstStyle/>
          <a:p>
            <a:pPr marL="342900" indent="-342900" algn="just">
              <a:buFont typeface="Wingdings" panose="05000000000000000000" pitchFamily="2" charset="2"/>
              <a:buChar char="Ø"/>
            </a:pPr>
            <a:r>
              <a:rPr lang="zh-CN" altLang="en-US" sz="2000" b="1" dirty="0">
                <a:latin typeface="华文楷体" panose="02010600040101010101" pitchFamily="2" charset="-122"/>
                <a:ea typeface="华文楷体" panose="02010600040101010101" pitchFamily="2" charset="-122"/>
              </a:rPr>
              <a:t>基因表达</a:t>
            </a:r>
            <a:endParaRPr lang="en-US" altLang="zh-CN" sz="2000" b="1" dirty="0">
              <a:latin typeface="华文楷体" panose="02010600040101010101" pitchFamily="2" charset="-122"/>
              <a:ea typeface="华文楷体" panose="02010600040101010101" pitchFamily="2" charset="-122"/>
            </a:endParaRPr>
          </a:p>
          <a:p>
            <a:pPr marL="342900" indent="-342900" algn="just">
              <a:buFont typeface="Wingdings" panose="05000000000000000000" pitchFamily="2" charset="2"/>
              <a:buChar char="Ø"/>
            </a:pPr>
            <a:r>
              <a:rPr lang="zh-CN" altLang="en-US" sz="2000" b="1" dirty="0">
                <a:latin typeface="华文楷体" panose="02010600040101010101" pitchFamily="2" charset="-122"/>
                <a:ea typeface="华文楷体" panose="02010600040101010101" pitchFamily="2" charset="-122"/>
              </a:rPr>
              <a:t>可变剪切</a:t>
            </a:r>
            <a:endParaRPr lang="en-US" altLang="zh-CN" sz="2000" b="1" dirty="0">
              <a:latin typeface="华文楷体" panose="02010600040101010101" pitchFamily="2" charset="-122"/>
              <a:ea typeface="华文楷体" panose="02010600040101010101" pitchFamily="2" charset="-122"/>
            </a:endParaRPr>
          </a:p>
          <a:p>
            <a:pPr marL="342900" indent="-342900" algn="just">
              <a:buFont typeface="Wingdings" panose="05000000000000000000" pitchFamily="2" charset="2"/>
              <a:buChar char="Ø"/>
            </a:pPr>
            <a:r>
              <a:rPr lang="zh-CN" altLang="en-US" sz="2000" b="1" dirty="0">
                <a:latin typeface="华文楷体" panose="02010600040101010101" pitchFamily="2" charset="-122"/>
                <a:ea typeface="华文楷体" panose="02010600040101010101" pitchFamily="2" charset="-122"/>
              </a:rPr>
              <a:t>染色体沉默</a:t>
            </a:r>
            <a:endParaRPr lang="en-US" altLang="zh-CN" sz="2000" b="1" dirty="0">
              <a:latin typeface="华文楷体" panose="02010600040101010101" pitchFamily="2" charset="-122"/>
              <a:ea typeface="华文楷体" panose="02010600040101010101" pitchFamily="2" charset="-122"/>
            </a:endParaRPr>
          </a:p>
          <a:p>
            <a:pPr marL="342900" indent="-342900" algn="just">
              <a:buFont typeface="Wingdings" panose="05000000000000000000" pitchFamily="2" charset="2"/>
              <a:buChar char="Ø"/>
            </a:pPr>
            <a:r>
              <a:rPr lang="zh-CN" altLang="en-US" sz="2000" b="1" dirty="0" smtClean="0">
                <a:latin typeface="华文楷体" panose="02010600040101010101" pitchFamily="2" charset="-122"/>
                <a:ea typeface="华文楷体" panose="02010600040101010101" pitchFamily="2" charset="-122"/>
              </a:rPr>
              <a:t>基因组稳定性</a:t>
            </a:r>
            <a:endParaRPr lang="en-US" altLang="zh-CN" sz="2000" b="1" dirty="0">
              <a:latin typeface="华文楷体" panose="02010600040101010101" pitchFamily="2" charset="-122"/>
              <a:ea typeface="华文楷体" panose="02010600040101010101" pitchFamily="2" charset="-122"/>
            </a:endParaRPr>
          </a:p>
          <a:p>
            <a:pPr marL="342900" indent="-342900" algn="just">
              <a:buFont typeface="Wingdings" panose="05000000000000000000" pitchFamily="2" charset="2"/>
              <a:buChar char="Ø"/>
            </a:pPr>
            <a:r>
              <a:rPr lang="zh-CN" altLang="en-US" sz="2000" b="1" dirty="0">
                <a:solidFill>
                  <a:srgbClr val="FFFF00"/>
                </a:solidFill>
                <a:latin typeface="华文楷体" panose="02010600040101010101" pitchFamily="2" charset="-122"/>
                <a:ea typeface="华文楷体" panose="02010600040101010101" pitchFamily="2" charset="-122"/>
              </a:rPr>
              <a:t>配子形成</a:t>
            </a:r>
            <a:endParaRPr lang="en-US" altLang="zh-CN" sz="2000" b="1" dirty="0">
              <a:solidFill>
                <a:srgbClr val="FFFF00"/>
              </a:solidFill>
              <a:latin typeface="华文楷体" panose="02010600040101010101" pitchFamily="2" charset="-122"/>
              <a:ea typeface="华文楷体" panose="02010600040101010101" pitchFamily="2" charset="-122"/>
            </a:endParaRPr>
          </a:p>
          <a:p>
            <a:pPr marL="342900" indent="-342900" algn="just">
              <a:buFont typeface="Wingdings" panose="05000000000000000000" pitchFamily="2" charset="2"/>
              <a:buChar char="Ø"/>
            </a:pPr>
            <a:r>
              <a:rPr lang="zh-CN" altLang="en-US" sz="2000" b="1" dirty="0">
                <a:solidFill>
                  <a:srgbClr val="FFFF00"/>
                </a:solidFill>
                <a:latin typeface="华文楷体" panose="02010600040101010101" pitchFamily="2" charset="-122"/>
                <a:ea typeface="华文楷体" panose="02010600040101010101" pitchFamily="2" charset="-122"/>
              </a:rPr>
              <a:t>早期胚胎发育</a:t>
            </a:r>
            <a:endParaRPr lang="en-US" altLang="zh-CN" sz="2000" b="1" dirty="0">
              <a:solidFill>
                <a:srgbClr val="FFFF00"/>
              </a:solidFill>
              <a:latin typeface="华文楷体" panose="02010600040101010101" pitchFamily="2" charset="-122"/>
              <a:ea typeface="华文楷体" panose="02010600040101010101" pitchFamily="2" charset="-122"/>
            </a:endParaRPr>
          </a:p>
          <a:p>
            <a:pPr marL="342900" indent="-342900" algn="just">
              <a:buFont typeface="Wingdings" panose="05000000000000000000" pitchFamily="2" charset="2"/>
              <a:buChar char="Ø"/>
            </a:pPr>
            <a:r>
              <a:rPr lang="zh-CN" altLang="en-US" sz="2000" b="1" dirty="0">
                <a:solidFill>
                  <a:srgbClr val="FFFF00"/>
                </a:solidFill>
                <a:latin typeface="华文楷体" panose="02010600040101010101" pitchFamily="2" charset="-122"/>
                <a:ea typeface="华文楷体" panose="02010600040101010101" pitchFamily="2" charset="-122"/>
              </a:rPr>
              <a:t>衰老</a:t>
            </a:r>
            <a:endParaRPr lang="en-US" altLang="zh-CN" sz="2000" b="1" dirty="0">
              <a:solidFill>
                <a:srgbClr val="FFFF00"/>
              </a:solidFill>
              <a:latin typeface="华文楷体" panose="02010600040101010101" pitchFamily="2" charset="-122"/>
              <a:ea typeface="华文楷体" panose="02010600040101010101" pitchFamily="2" charset="-122"/>
            </a:endParaRPr>
          </a:p>
          <a:p>
            <a:pPr marL="342900" indent="-342900" algn="just">
              <a:buFont typeface="Wingdings" panose="05000000000000000000" pitchFamily="2" charset="2"/>
              <a:buChar char="Ø"/>
            </a:pPr>
            <a:r>
              <a:rPr lang="zh-CN" altLang="en-US" sz="2000" b="1" dirty="0">
                <a:solidFill>
                  <a:srgbClr val="FFFF00"/>
                </a:solidFill>
                <a:latin typeface="华文楷体" panose="02010600040101010101" pitchFamily="2" charset="-122"/>
                <a:ea typeface="华文楷体" panose="02010600040101010101" pitchFamily="2" charset="-122"/>
              </a:rPr>
              <a:t>复杂疾病</a:t>
            </a:r>
            <a:endParaRPr lang="en-US" altLang="zh-CN" sz="2000" b="1" dirty="0">
              <a:solidFill>
                <a:srgbClr val="FFFF00"/>
              </a:solidFill>
              <a:latin typeface="华文楷体" panose="02010600040101010101" pitchFamily="2" charset="-122"/>
              <a:ea typeface="华文楷体" panose="02010600040101010101" pitchFamily="2" charset="-122"/>
            </a:endParaRPr>
          </a:p>
        </p:txBody>
      </p:sp>
      <p:sp>
        <p:nvSpPr>
          <p:cNvPr id="26" name="文本框 25"/>
          <p:cNvSpPr txBox="1"/>
          <p:nvPr/>
        </p:nvSpPr>
        <p:spPr>
          <a:xfrm>
            <a:off x="1185970" y="1017039"/>
            <a:ext cx="800219" cy="461665"/>
          </a:xfrm>
          <a:prstGeom prst="rect">
            <a:avLst/>
          </a:prstGeom>
          <a:noFill/>
        </p:spPr>
        <p:txBody>
          <a:bodyPr wrap="none" rtlCol="0">
            <a:spAutoFit/>
          </a:bodyPr>
          <a:lstStyle/>
          <a:p>
            <a:r>
              <a:rPr lang="zh-CN" altLang="en-US" sz="2400" b="1" dirty="0">
                <a:latin typeface="华文楷体" panose="02010600040101010101" pitchFamily="2" charset="-122"/>
                <a:ea typeface="华文楷体" panose="02010600040101010101" pitchFamily="2" charset="-122"/>
              </a:rPr>
              <a:t>进化</a:t>
            </a:r>
            <a:endParaRPr lang="en-US" altLang="zh-CN" sz="2400" b="1" dirty="0">
              <a:latin typeface="华文楷体" panose="02010600040101010101" pitchFamily="2" charset="-122"/>
              <a:ea typeface="华文楷体" panose="02010600040101010101" pitchFamily="2" charset="-122"/>
            </a:endParaRPr>
          </a:p>
        </p:txBody>
      </p:sp>
      <p:sp>
        <p:nvSpPr>
          <p:cNvPr id="27" name="文本框 26"/>
          <p:cNvSpPr txBox="1"/>
          <p:nvPr/>
        </p:nvSpPr>
        <p:spPr>
          <a:xfrm>
            <a:off x="6930997" y="937771"/>
            <a:ext cx="800219" cy="461665"/>
          </a:xfrm>
          <a:prstGeom prst="rect">
            <a:avLst/>
          </a:prstGeom>
          <a:noFill/>
        </p:spPr>
        <p:txBody>
          <a:bodyPr wrap="none" rtlCol="0">
            <a:spAutoFit/>
          </a:bodyPr>
          <a:lstStyle/>
          <a:p>
            <a:r>
              <a:rPr lang="zh-CN" altLang="en-US" sz="2400" b="1" dirty="0">
                <a:latin typeface="华文楷体" panose="02010600040101010101" pitchFamily="2" charset="-122"/>
                <a:ea typeface="华文楷体" panose="02010600040101010101" pitchFamily="2" charset="-122"/>
              </a:rPr>
              <a:t>发育</a:t>
            </a:r>
            <a:endParaRPr lang="en-US" altLang="zh-CN" sz="2400" b="1" dirty="0">
              <a:latin typeface="华文楷体" panose="02010600040101010101" pitchFamily="2" charset="-122"/>
              <a:ea typeface="华文楷体" panose="02010600040101010101" pitchFamily="2" charset="-122"/>
            </a:endParaRPr>
          </a:p>
        </p:txBody>
      </p:sp>
      <p:sp>
        <p:nvSpPr>
          <p:cNvPr id="28" name="文本框 27"/>
          <p:cNvSpPr txBox="1"/>
          <p:nvPr/>
        </p:nvSpPr>
        <p:spPr>
          <a:xfrm>
            <a:off x="1875264" y="4149363"/>
            <a:ext cx="5176417" cy="461665"/>
          </a:xfrm>
          <a:prstGeom prst="rect">
            <a:avLst/>
          </a:prstGeom>
          <a:noFill/>
        </p:spPr>
        <p:txBody>
          <a:bodyPr wrap="none" rtlCol="0">
            <a:spAutoFit/>
          </a:bodyPr>
          <a:lstStyle/>
          <a:p>
            <a:pPr algn="just"/>
            <a:r>
              <a:rPr lang="en-US" altLang="zh-CN" sz="2400" b="1" dirty="0">
                <a:latin typeface="华文楷体" panose="02010600040101010101" pitchFamily="2" charset="-122"/>
                <a:ea typeface="华文楷体" panose="02010600040101010101" pitchFamily="2" charset="-122"/>
              </a:rPr>
              <a:t>DNA</a:t>
            </a:r>
            <a:r>
              <a:rPr lang="zh-CN" altLang="en-US" sz="2400" b="1" dirty="0">
                <a:latin typeface="华文楷体" panose="02010600040101010101" pitchFamily="2" charset="-122"/>
                <a:ea typeface="华文楷体" panose="02010600040101010101" pitchFamily="2" charset="-122"/>
              </a:rPr>
              <a:t>甲基化：存储</a:t>
            </a:r>
            <a:r>
              <a:rPr lang="zh-CN" altLang="en-US" sz="2400" b="1" dirty="0" smtClean="0">
                <a:latin typeface="华文楷体" panose="02010600040101010101" pitchFamily="2" charset="-122"/>
                <a:ea typeface="华文楷体" panose="02010600040101010101" pitchFamily="2" charset="-122"/>
              </a:rPr>
              <a:t>量</a:t>
            </a:r>
            <a:r>
              <a:rPr lang="zh-CN" altLang="en-US" sz="2400" b="1" dirty="0">
                <a:latin typeface="华文楷体" panose="02010600040101010101" pitchFamily="2" charset="-122"/>
                <a:ea typeface="华文楷体" panose="02010600040101010101" pitchFamily="2" charset="-122"/>
              </a:rPr>
              <a:t>巨大</a:t>
            </a:r>
            <a:r>
              <a:rPr lang="zh-CN" altLang="en-US" sz="2400" b="1" dirty="0" smtClean="0">
                <a:latin typeface="华文楷体" panose="02010600040101010101" pitchFamily="2" charset="-122"/>
                <a:ea typeface="华文楷体" panose="02010600040101010101" pitchFamily="2" charset="-122"/>
              </a:rPr>
              <a:t>的</a:t>
            </a:r>
            <a:r>
              <a:rPr lang="zh-CN" altLang="en-US" sz="2400" b="1" dirty="0">
                <a:latin typeface="华文楷体" panose="02010600040101010101" pitchFamily="2" charset="-122"/>
                <a:ea typeface="华文楷体" panose="02010600040101010101" pitchFamily="2" charset="-122"/>
              </a:rPr>
              <a:t>信息载体</a:t>
            </a:r>
            <a:endParaRPr lang="en-US" altLang="zh-CN" sz="2400" b="1" dirty="0">
              <a:latin typeface="华文楷体" panose="02010600040101010101" pitchFamily="2" charset="-122"/>
              <a:ea typeface="华文楷体" panose="02010600040101010101" pitchFamily="2" charset="-122"/>
            </a:endParaRPr>
          </a:p>
        </p:txBody>
      </p:sp>
      <p:sp>
        <p:nvSpPr>
          <p:cNvPr id="30" name="文本框 29"/>
          <p:cNvSpPr txBox="1"/>
          <p:nvPr/>
        </p:nvSpPr>
        <p:spPr>
          <a:xfrm>
            <a:off x="872706" y="4891115"/>
            <a:ext cx="7638630" cy="461665"/>
          </a:xfrm>
          <a:prstGeom prst="rect">
            <a:avLst/>
          </a:prstGeom>
          <a:noFill/>
        </p:spPr>
        <p:txBody>
          <a:bodyPr wrap="none" rtlCol="0">
            <a:spAutoFit/>
          </a:bodyPr>
          <a:lstStyle/>
          <a:p>
            <a:r>
              <a:rPr lang="en-US" altLang="zh-CN" sz="2400" b="1" dirty="0">
                <a:latin typeface="华文楷体" panose="02010600040101010101" pitchFamily="2" charset="-122"/>
                <a:ea typeface="华文楷体" panose="02010600040101010101" pitchFamily="2" charset="-122"/>
              </a:rPr>
              <a:t>DNA</a:t>
            </a:r>
            <a:r>
              <a:rPr lang="zh-CN" altLang="en-US" sz="2400" b="1" dirty="0">
                <a:latin typeface="华文楷体" panose="02010600040101010101" pitchFamily="2" charset="-122"/>
                <a:ea typeface="华文楷体" panose="02010600040101010101" pitchFamily="2" charset="-122"/>
              </a:rPr>
              <a:t>甲基化对各种</a:t>
            </a:r>
            <a:r>
              <a:rPr lang="zh-CN" altLang="en-US" sz="2400" b="1" dirty="0" smtClean="0">
                <a:latin typeface="华文楷体" panose="02010600040101010101" pitchFamily="2" charset="-122"/>
                <a:ea typeface="华文楷体" panose="02010600040101010101" pitchFamily="2" charset="-122"/>
              </a:rPr>
              <a:t>生理、病理状态</a:t>
            </a:r>
            <a:r>
              <a:rPr lang="zh-CN" altLang="en-US" sz="2400" b="1" dirty="0">
                <a:latin typeface="华文楷体" panose="02010600040101010101" pitchFamily="2" charset="-122"/>
                <a:ea typeface="华文楷体" panose="02010600040101010101" pitchFamily="2" charset="-122"/>
              </a:rPr>
              <a:t>具有强大的区分</a:t>
            </a:r>
            <a:r>
              <a:rPr lang="zh-CN" altLang="en-US" sz="2400" b="1" dirty="0" smtClean="0">
                <a:latin typeface="华文楷体" panose="02010600040101010101" pitchFamily="2" charset="-122"/>
                <a:ea typeface="华文楷体" panose="02010600040101010101" pitchFamily="2" charset="-122"/>
              </a:rPr>
              <a:t>能力</a:t>
            </a:r>
            <a:endParaRPr lang="en-US" altLang="zh-CN" sz="2400" b="1" dirty="0" smtClean="0">
              <a:latin typeface="华文楷体" panose="02010600040101010101" pitchFamily="2" charset="-122"/>
              <a:ea typeface="华文楷体" panose="02010600040101010101" pitchFamily="2" charset="-122"/>
            </a:endParaRPr>
          </a:p>
        </p:txBody>
      </p:sp>
      <p:sp>
        <p:nvSpPr>
          <p:cNvPr id="25" name="文本框 24"/>
          <p:cNvSpPr txBox="1"/>
          <p:nvPr/>
        </p:nvSpPr>
        <p:spPr>
          <a:xfrm>
            <a:off x="1989018" y="5666195"/>
            <a:ext cx="5484194" cy="461665"/>
          </a:xfrm>
          <a:prstGeom prst="rect">
            <a:avLst/>
          </a:prstGeom>
          <a:noFill/>
        </p:spPr>
        <p:txBody>
          <a:bodyPr wrap="none" rtlCol="0">
            <a:spAutoFit/>
          </a:bodyPr>
          <a:lstStyle/>
          <a:p>
            <a:r>
              <a:rPr lang="en-US" altLang="zh-CN" sz="2400" b="1" dirty="0" smtClean="0">
                <a:latin typeface="华文楷体" panose="02010600040101010101" pitchFamily="2" charset="-122"/>
                <a:ea typeface="华文楷体" panose="02010600040101010101" pitchFamily="2" charset="-122"/>
              </a:rPr>
              <a:t>DNA</a:t>
            </a:r>
            <a:r>
              <a:rPr lang="zh-CN" altLang="en-US" sz="2400" b="1" dirty="0">
                <a:latin typeface="华文楷体" panose="02010600040101010101" pitchFamily="2" charset="-122"/>
                <a:ea typeface="华文楷体" panose="02010600040101010101" pitchFamily="2" charset="-122"/>
              </a:rPr>
              <a:t>甲基</a:t>
            </a:r>
            <a:r>
              <a:rPr lang="zh-CN" altLang="en-US" sz="2400" b="1" dirty="0" smtClean="0">
                <a:latin typeface="华文楷体" panose="02010600040101010101" pitchFamily="2" charset="-122"/>
                <a:ea typeface="华文楷体" panose="02010600040101010101" pitchFamily="2" charset="-122"/>
              </a:rPr>
              <a:t>化作为肿瘤标记物的巨大潜力</a:t>
            </a:r>
            <a:endParaRPr lang="en-US" altLang="zh-CN" sz="2400" b="1" dirty="0" smtClean="0">
              <a:latin typeface="华文楷体" panose="02010600040101010101" pitchFamily="2" charset="-122"/>
              <a:ea typeface="华文楷体" panose="02010600040101010101" pitchFamily="2" charset="-122"/>
            </a:endParaRPr>
          </a:p>
        </p:txBody>
      </p:sp>
      <p:sp>
        <p:nvSpPr>
          <p:cNvPr id="5" name="文本框 4"/>
          <p:cNvSpPr txBox="1"/>
          <p:nvPr/>
        </p:nvSpPr>
        <p:spPr>
          <a:xfrm>
            <a:off x="3740350" y="1193863"/>
            <a:ext cx="2126993" cy="523220"/>
          </a:xfrm>
          <a:prstGeom prst="rect">
            <a:avLst/>
          </a:prstGeom>
          <a:noFill/>
        </p:spPr>
        <p:txBody>
          <a:bodyPr wrap="none" rtlCol="0">
            <a:spAutoFit/>
          </a:bodyPr>
          <a:lstStyle/>
          <a:p>
            <a:pPr algn="just"/>
            <a:r>
              <a:rPr lang="en-US" altLang="zh-CN" sz="2800" b="1" dirty="0" smtClean="0"/>
              <a:t>DNA </a:t>
            </a:r>
            <a:r>
              <a:rPr lang="zh-CN" altLang="en-US" sz="2800" b="1" dirty="0" smtClean="0"/>
              <a:t>甲基化</a:t>
            </a:r>
            <a:endParaRPr lang="zh-CN" altLang="en-US" sz="2800" b="1" dirty="0"/>
          </a:p>
        </p:txBody>
      </p:sp>
      <p:sp>
        <p:nvSpPr>
          <p:cNvPr id="18" name="Text Box 15"/>
          <p:cNvSpPr txBox="1">
            <a:spLocks noChangeArrowheads="1"/>
          </p:cNvSpPr>
          <p:nvPr/>
        </p:nvSpPr>
        <p:spPr bwMode="auto">
          <a:xfrm>
            <a:off x="0" y="6482853"/>
            <a:ext cx="3902351" cy="307777"/>
          </a:xfrm>
          <a:prstGeom prst="rect">
            <a:avLst/>
          </a:prstGeom>
          <a:noFill/>
          <a:ln w="9525" algn="ctr">
            <a:noFill/>
            <a:miter lim="800000"/>
            <a:headEnd/>
            <a:tailEnd/>
          </a:ln>
          <a:effectLst/>
        </p:spPr>
        <p:txBody>
          <a:bodyPr wrap="square">
            <a:spAutoFit/>
          </a:bodyPr>
          <a:lstStyle/>
          <a:p>
            <a:r>
              <a:rPr lang="zh-CN" altLang="en-US" sz="1400" b="1" dirty="0" smtClean="0">
                <a:latin typeface="华文楷体" panose="02010600040101010101" pitchFamily="2" charset="-122"/>
                <a:ea typeface="华文楷体" panose="02010600040101010101" pitchFamily="2" charset="-122"/>
              </a:rPr>
              <a:t>研究背景</a:t>
            </a:r>
            <a:endParaRPr lang="zh-CN" altLang="en-US" sz="1400" b="1" dirty="0">
              <a:latin typeface="华文楷体" panose="02010600040101010101" pitchFamily="2" charset="-122"/>
              <a:ea typeface="华文楷体" panose="02010600040101010101" pitchFamily="2" charset="-122"/>
            </a:endParaRPr>
          </a:p>
        </p:txBody>
      </p:sp>
      <p:grpSp>
        <p:nvGrpSpPr>
          <p:cNvPr id="21" name="组合 20"/>
          <p:cNvGrpSpPr/>
          <p:nvPr/>
        </p:nvGrpSpPr>
        <p:grpSpPr>
          <a:xfrm>
            <a:off x="228912" y="1478704"/>
            <a:ext cx="2969451" cy="2429952"/>
            <a:chOff x="228912" y="1478704"/>
            <a:chExt cx="2969451" cy="2429952"/>
          </a:xfrm>
        </p:grpSpPr>
        <p:sp>
          <p:nvSpPr>
            <p:cNvPr id="10" name="文本框 9"/>
            <p:cNvSpPr txBox="1"/>
            <p:nvPr/>
          </p:nvSpPr>
          <p:spPr>
            <a:xfrm>
              <a:off x="237036" y="1478704"/>
              <a:ext cx="2941831" cy="1015663"/>
            </a:xfrm>
            <a:prstGeom prst="rect">
              <a:avLst/>
            </a:prstGeom>
            <a:noFill/>
            <a:ln w="28575">
              <a:solidFill>
                <a:srgbClr val="FF0000"/>
              </a:solidFill>
            </a:ln>
          </p:spPr>
          <p:txBody>
            <a:bodyPr wrap="none" rtlCol="0">
              <a:spAutoFit/>
            </a:bodyPr>
            <a:lstStyle/>
            <a:p>
              <a:pPr marL="342900" indent="-342900" algn="just">
                <a:buFont typeface="Wingdings" panose="05000000000000000000" pitchFamily="2" charset="2"/>
                <a:buChar char="Ø"/>
              </a:pPr>
              <a:r>
                <a:rPr lang="zh-CN" altLang="en-US" sz="2000" b="1" dirty="0">
                  <a:latin typeface="华文楷体" panose="02010600040101010101" pitchFamily="2" charset="-122"/>
                  <a:ea typeface="华文楷体" panose="02010600040101010101" pitchFamily="2" charset="-122"/>
                </a:rPr>
                <a:t>突变类型</a:t>
              </a:r>
              <a:r>
                <a:rPr lang="en-US" altLang="zh-CN" sz="2000" b="1" dirty="0">
                  <a:latin typeface="华文楷体" panose="02010600040101010101" pitchFamily="2" charset="-122"/>
                  <a:ea typeface="华文楷体" panose="02010600040101010101" pitchFamily="2" charset="-122"/>
                </a:rPr>
                <a:t>(</a:t>
              </a:r>
              <a:r>
                <a:rPr lang="en-US" altLang="zh-CN" sz="2000" b="1" dirty="0" err="1" smtClean="0">
                  <a:latin typeface="华文楷体" panose="02010600040101010101" pitchFamily="2" charset="-122"/>
                  <a:ea typeface="华文楷体" panose="02010600040101010101" pitchFamily="2" charset="-122"/>
                </a:rPr>
                <a:t>CpG</a:t>
              </a:r>
              <a:r>
                <a:rPr lang="en-US" altLang="zh-CN" sz="2000" b="1" dirty="0" smtClean="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&gt;</a:t>
              </a:r>
              <a:r>
                <a:rPr lang="en-US" altLang="zh-CN" sz="2000" b="1" dirty="0" err="1" smtClean="0">
                  <a:latin typeface="华文楷体" panose="02010600040101010101" pitchFamily="2" charset="-122"/>
                  <a:ea typeface="华文楷体" panose="02010600040101010101" pitchFamily="2" charset="-122"/>
                </a:rPr>
                <a:t>TpG</a:t>
              </a:r>
              <a:r>
                <a:rPr lang="en-US" altLang="zh-CN" sz="2000" b="1" dirty="0" smtClean="0">
                  <a:latin typeface="华文楷体" panose="02010600040101010101" pitchFamily="2" charset="-122"/>
                  <a:ea typeface="华文楷体" panose="02010600040101010101" pitchFamily="2" charset="-122"/>
                </a:rPr>
                <a:t>)</a:t>
              </a:r>
              <a:endParaRPr lang="en-US" altLang="zh-CN" sz="2000" b="1" dirty="0">
                <a:latin typeface="华文楷体" panose="02010600040101010101" pitchFamily="2" charset="-122"/>
                <a:ea typeface="华文楷体" panose="02010600040101010101" pitchFamily="2" charset="-122"/>
              </a:endParaRPr>
            </a:p>
            <a:p>
              <a:pPr marL="342900" indent="-342900" algn="just">
                <a:buFont typeface="Wingdings" panose="05000000000000000000" pitchFamily="2" charset="2"/>
                <a:buChar char="Ø"/>
              </a:pPr>
              <a:r>
                <a:rPr lang="zh-CN" altLang="en-US" sz="2000" b="1" dirty="0">
                  <a:latin typeface="华文楷体" panose="02010600040101010101" pitchFamily="2" charset="-122"/>
                  <a:ea typeface="华文楷体" panose="02010600040101010101" pitchFamily="2" charset="-122"/>
                </a:rPr>
                <a:t>突变频率 </a:t>
              </a:r>
              <a:r>
                <a:rPr lang="en-US" altLang="zh-CN" sz="2000" b="1" dirty="0">
                  <a:latin typeface="华文楷体" panose="02010600040101010101" pitchFamily="2" charset="-122"/>
                  <a:ea typeface="华文楷体" panose="02010600040101010101" pitchFamily="2" charset="-122"/>
                </a:rPr>
                <a:t>(10-40</a:t>
              </a:r>
              <a:r>
                <a:rPr lang="zh-CN" altLang="en-US" sz="2000" b="1" dirty="0">
                  <a:latin typeface="华文楷体" panose="02010600040101010101" pitchFamily="2" charset="-122"/>
                  <a:ea typeface="华文楷体" panose="02010600040101010101" pitchFamily="2" charset="-122"/>
                </a:rPr>
                <a:t>倍</a:t>
              </a:r>
              <a:r>
                <a:rPr lang="en-US" altLang="zh-CN" sz="2000" b="1" dirty="0">
                  <a:latin typeface="华文楷体" panose="02010600040101010101" pitchFamily="2" charset="-122"/>
                  <a:ea typeface="华文楷体" panose="02010600040101010101" pitchFamily="2" charset="-122"/>
                </a:rPr>
                <a:t>)</a:t>
              </a:r>
            </a:p>
            <a:p>
              <a:pPr marL="342900" indent="-342900" algn="just">
                <a:buFont typeface="Wingdings" panose="05000000000000000000" pitchFamily="2" charset="2"/>
                <a:buChar char="Ø"/>
              </a:pPr>
              <a:r>
                <a:rPr lang="zh-CN" altLang="en-US" sz="2000" b="1" dirty="0">
                  <a:latin typeface="华文楷体" panose="02010600040101010101" pitchFamily="2" charset="-122"/>
                  <a:ea typeface="华文楷体" panose="02010600040101010101" pitchFamily="2" charset="-122"/>
                </a:rPr>
                <a:t>减数分裂重组热点</a:t>
              </a:r>
              <a:endParaRPr lang="zh-CN" altLang="en-US" sz="2000" b="1" dirty="0"/>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912" y="2563124"/>
              <a:ext cx="2969451" cy="1345532"/>
            </a:xfrm>
            <a:prstGeom prst="rect">
              <a:avLst/>
            </a:prstGeom>
            <a:ln w="28575" cap="sq" cmpd="thickThin">
              <a:solidFill>
                <a:srgbClr val="FF0000"/>
              </a:solidFill>
              <a:prstDash val="solid"/>
              <a:miter lim="800000"/>
            </a:ln>
            <a:effectLst>
              <a:innerShdw blurRad="76200">
                <a:srgbClr val="000000"/>
              </a:innerShdw>
            </a:effectLst>
          </p:spPr>
        </p:pic>
      </p:grpSp>
      <p:sp>
        <p:nvSpPr>
          <p:cNvPr id="7" name="下箭头 6"/>
          <p:cNvSpPr/>
          <p:nvPr/>
        </p:nvSpPr>
        <p:spPr>
          <a:xfrm>
            <a:off x="4137394" y="4704839"/>
            <a:ext cx="1187442" cy="175896"/>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下箭头 21"/>
          <p:cNvSpPr/>
          <p:nvPr/>
        </p:nvSpPr>
        <p:spPr>
          <a:xfrm>
            <a:off x="4137394" y="5384261"/>
            <a:ext cx="1187442" cy="175896"/>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593423622"/>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8" grpId="0"/>
      <p:bldP spid="30" grpId="0"/>
      <p:bldP spid="25" grpId="0"/>
      <p:bldP spid="7" grpId="0" animBg="1"/>
      <p:bldP spid="2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latin typeface="Arial Black" panose="020B0A04020102020204" pitchFamily="34" charset="0"/>
                <a:ea typeface="黑体" panose="02010609060101010101" pitchFamily="49" charset="-122"/>
              </a:rPr>
              <a:t>复旦大学博士学位论文答辩</a:t>
            </a:r>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latin typeface="Arial Black" panose="020B0A04020102020204" pitchFamily="34" charset="0"/>
                <a:ea typeface="黑体" panose="02010609060101010101" pitchFamily="49" charset="-122"/>
              </a:rPr>
              <a:pPr>
                <a:defRPr/>
              </a:pPr>
              <a:t>50</a:t>
            </a:fld>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7" name="文本框 6"/>
          <p:cNvSpPr txBox="1"/>
          <p:nvPr/>
        </p:nvSpPr>
        <p:spPr>
          <a:xfrm>
            <a:off x="38153" y="138089"/>
            <a:ext cx="5976316" cy="461665"/>
          </a:xfrm>
          <a:prstGeom prst="rect">
            <a:avLst/>
          </a:prstGeom>
          <a:noFill/>
        </p:spPr>
        <p:txBody>
          <a:bodyPr wrap="none" rtlCol="0">
            <a:spAutoFit/>
          </a:bodyPr>
          <a:lstStyle/>
          <a:p>
            <a:r>
              <a:rPr lang="zh-CN" altLang="en-US" sz="2400" b="1" dirty="0">
                <a:latin typeface="Arial Black" panose="020B0A04020102020204" pitchFamily="34" charset="0"/>
                <a:ea typeface="黑体" panose="02010609060101010101" pitchFamily="49" charset="-122"/>
              </a:rPr>
              <a:t>结果：</a:t>
            </a:r>
            <a:r>
              <a:rPr lang="zh-CN" altLang="zh-CN" sz="2400" b="1" dirty="0">
                <a:latin typeface="Arial Black" panose="020B0A04020102020204" pitchFamily="34" charset="0"/>
                <a:ea typeface="黑体" panose="02010609060101010101" pitchFamily="49" charset="-122"/>
              </a:rPr>
              <a:t> 潜在膀胱癌甲基化标志物筛选</a:t>
            </a:r>
            <a:r>
              <a:rPr lang="zh-CN" altLang="en-US" sz="2400" b="1" dirty="0">
                <a:latin typeface="Arial Black" panose="020B0A04020102020204" pitchFamily="34" charset="0"/>
                <a:ea typeface="黑体" panose="02010609060101010101" pitchFamily="49" charset="-122"/>
              </a:rPr>
              <a:t>（</a:t>
            </a:r>
            <a:r>
              <a:rPr lang="en-US" altLang="zh-CN" sz="2400" b="1" dirty="0">
                <a:latin typeface="Arial Black" panose="020B0A04020102020204" pitchFamily="34" charset="0"/>
                <a:ea typeface="黑体" panose="02010609060101010101" pitchFamily="49" charset="-122"/>
              </a:rPr>
              <a:t>I</a:t>
            </a:r>
            <a:r>
              <a:rPr lang="zh-CN" altLang="en-US" sz="2400" b="1" dirty="0">
                <a:latin typeface="Arial Black" panose="020B0A04020102020204" pitchFamily="34" charset="0"/>
                <a:ea typeface="黑体" panose="02010609060101010101" pitchFamily="49" charset="-122"/>
              </a:rPr>
              <a:t>）</a:t>
            </a:r>
          </a:p>
        </p:txBody>
      </p:sp>
      <p:sp>
        <p:nvSpPr>
          <p:cNvPr id="13" name="文本框 12"/>
          <p:cNvSpPr txBox="1"/>
          <p:nvPr/>
        </p:nvSpPr>
        <p:spPr>
          <a:xfrm>
            <a:off x="79895" y="4731377"/>
            <a:ext cx="2660502" cy="384721"/>
          </a:xfrm>
          <a:prstGeom prst="rect">
            <a:avLst/>
          </a:prstGeom>
          <a:noFill/>
          <a:ln>
            <a:solidFill>
              <a:srgbClr val="FFFF00"/>
            </a:solidFill>
          </a:ln>
        </p:spPr>
        <p:txBody>
          <a:bodyPr wrap="square" rtlCol="0">
            <a:spAutoFit/>
          </a:bodyPr>
          <a:lstStyle/>
          <a:p>
            <a:pPr algn="ctr"/>
            <a:r>
              <a:rPr lang="en-US" altLang="zh-CN" sz="1900" b="1" dirty="0">
                <a:latin typeface="Arial Black" panose="020B0A04020102020204" pitchFamily="34" charset="0"/>
                <a:ea typeface="黑体" panose="02010609060101010101" pitchFamily="49" charset="-122"/>
              </a:rPr>
              <a:t>8</a:t>
            </a:r>
            <a:r>
              <a:rPr lang="zh-CN" altLang="en-US" sz="1900" b="1" dirty="0">
                <a:latin typeface="Arial Black" panose="020B0A04020102020204" pitchFamily="34" charset="0"/>
                <a:ea typeface="黑体" panose="02010609060101010101" pitchFamily="49" charset="-122"/>
              </a:rPr>
              <a:t>个甲基化生物标记物</a:t>
            </a:r>
          </a:p>
        </p:txBody>
      </p:sp>
      <p:sp>
        <p:nvSpPr>
          <p:cNvPr id="16" name="文本框 15"/>
          <p:cNvSpPr txBox="1"/>
          <p:nvPr/>
        </p:nvSpPr>
        <p:spPr>
          <a:xfrm>
            <a:off x="-46718" y="877276"/>
            <a:ext cx="2387193" cy="384721"/>
          </a:xfrm>
          <a:prstGeom prst="rect">
            <a:avLst/>
          </a:prstGeom>
          <a:noFill/>
        </p:spPr>
        <p:txBody>
          <a:bodyPr wrap="none" rtlCol="0">
            <a:spAutoFit/>
          </a:bodyPr>
          <a:lstStyle/>
          <a:p>
            <a:pPr algn="ctr"/>
            <a:r>
              <a:rPr lang="zh-CN" altLang="en-US" sz="1900" b="1" dirty="0">
                <a:latin typeface="Arial Black" panose="020B0A04020102020204" pitchFamily="34" charset="0"/>
                <a:ea typeface="黑体" panose="02010609060101010101" pitchFamily="49" charset="-122"/>
              </a:rPr>
              <a:t>最显著的</a:t>
            </a:r>
            <a:r>
              <a:rPr lang="en-US" altLang="zh-CN" sz="1900" b="1" dirty="0">
                <a:latin typeface="Arial Black" panose="020B0A04020102020204" pitchFamily="34" charset="0"/>
                <a:ea typeface="黑体" panose="02010609060101010101" pitchFamily="49" charset="-122"/>
              </a:rPr>
              <a:t>104</a:t>
            </a:r>
            <a:r>
              <a:rPr lang="zh-CN" altLang="en-US" sz="1900" b="1" dirty="0">
                <a:latin typeface="Arial Black" panose="020B0A04020102020204" pitchFamily="34" charset="0"/>
                <a:ea typeface="黑体" panose="02010609060101010101" pitchFamily="49" charset="-122"/>
              </a:rPr>
              <a:t>个基因</a:t>
            </a:r>
          </a:p>
        </p:txBody>
      </p:sp>
      <p:sp>
        <p:nvSpPr>
          <p:cNvPr id="17" name="文本框 16"/>
          <p:cNvSpPr txBox="1"/>
          <p:nvPr/>
        </p:nvSpPr>
        <p:spPr>
          <a:xfrm>
            <a:off x="374568" y="2682608"/>
            <a:ext cx="1244251" cy="384721"/>
          </a:xfrm>
          <a:prstGeom prst="rect">
            <a:avLst/>
          </a:prstGeom>
          <a:noFill/>
        </p:spPr>
        <p:txBody>
          <a:bodyPr wrap="none" rtlCol="0">
            <a:spAutoFit/>
          </a:bodyPr>
          <a:lstStyle/>
          <a:p>
            <a:pPr algn="ctr"/>
            <a:r>
              <a:rPr lang="en-US" altLang="zh-CN" sz="1900" b="1" dirty="0">
                <a:latin typeface="Arial Black" panose="020B0A04020102020204" pitchFamily="34" charset="0"/>
                <a:ea typeface="黑体" panose="02010609060101010101" pitchFamily="49" charset="-122"/>
              </a:rPr>
              <a:t>49</a:t>
            </a:r>
            <a:r>
              <a:rPr lang="zh-CN" altLang="en-US" sz="1900" b="1" dirty="0">
                <a:latin typeface="Arial Black" panose="020B0A04020102020204" pitchFamily="34" charset="0"/>
                <a:ea typeface="黑体" panose="02010609060101010101" pitchFamily="49" charset="-122"/>
              </a:rPr>
              <a:t>个基因</a:t>
            </a:r>
          </a:p>
        </p:txBody>
      </p:sp>
      <p:sp>
        <p:nvSpPr>
          <p:cNvPr id="21" name="文本框 20"/>
          <p:cNvSpPr txBox="1"/>
          <p:nvPr/>
        </p:nvSpPr>
        <p:spPr>
          <a:xfrm>
            <a:off x="3527202" y="893946"/>
            <a:ext cx="2511917" cy="1261884"/>
          </a:xfrm>
          <a:prstGeom prst="rect">
            <a:avLst/>
          </a:prstGeom>
          <a:noFill/>
        </p:spPr>
        <p:txBody>
          <a:bodyPr wrap="square" rtlCol="0">
            <a:spAutoFit/>
          </a:bodyPr>
          <a:lstStyle/>
          <a:p>
            <a:r>
              <a:rPr lang="en-US" altLang="zh-CN" sz="1900" b="1" dirty="0">
                <a:latin typeface="Arial Black" panose="020B0A04020102020204" pitchFamily="34" charset="0"/>
                <a:ea typeface="黑体" panose="02010609060101010101" pitchFamily="49" charset="-122"/>
              </a:rPr>
              <a:t>12</a:t>
            </a:r>
            <a:r>
              <a:rPr lang="zh-CN" altLang="en-US" sz="1900" b="1" dirty="0">
                <a:latin typeface="Arial Black" panose="020B0A04020102020204" pitchFamily="34" charset="0"/>
                <a:ea typeface="黑体" panose="02010609060101010101" pitchFamily="49" charset="-122"/>
              </a:rPr>
              <a:t>细胞系及组织样本：</a:t>
            </a:r>
            <a:endParaRPr lang="en-US" altLang="zh-CN" sz="1900" b="1" dirty="0">
              <a:latin typeface="Arial Black" panose="020B0A04020102020204" pitchFamily="34" charset="0"/>
              <a:ea typeface="黑体" panose="02010609060101010101" pitchFamily="49" charset="-122"/>
            </a:endParaRPr>
          </a:p>
          <a:p>
            <a:pPr marL="257175" indent="-257175">
              <a:buFont typeface="Wingdings" panose="05000000000000000000" pitchFamily="2" charset="2"/>
              <a:buChar char="ü"/>
            </a:pPr>
            <a:r>
              <a:rPr lang="en-US" altLang="zh-CN" sz="1900" b="1" dirty="0">
                <a:latin typeface="Arial Black" panose="020B0A04020102020204" pitchFamily="34" charset="0"/>
                <a:ea typeface="黑体" panose="02010609060101010101" pitchFamily="49" charset="-122"/>
              </a:rPr>
              <a:t>2</a:t>
            </a:r>
            <a:r>
              <a:rPr lang="zh-CN" altLang="en-US" sz="1900" b="1" dirty="0">
                <a:latin typeface="Arial Black" panose="020B0A04020102020204" pitchFamily="34" charset="0"/>
                <a:ea typeface="黑体" panose="02010609060101010101" pitchFamily="49" charset="-122"/>
              </a:rPr>
              <a:t>个</a:t>
            </a:r>
            <a:r>
              <a:rPr lang="en-US" altLang="zh-CN" sz="1900" b="1" dirty="0">
                <a:latin typeface="Arial Black" panose="020B0A04020102020204" pitchFamily="34" charset="0"/>
                <a:ea typeface="黑体" panose="02010609060101010101" pitchFamily="49" charset="-122"/>
              </a:rPr>
              <a:t>BM</a:t>
            </a:r>
            <a:r>
              <a:rPr lang="zh-CN" altLang="en-US" sz="1900" b="1" dirty="0">
                <a:latin typeface="Arial Black" panose="020B0A04020102020204" pitchFamily="34" charset="0"/>
                <a:ea typeface="黑体" panose="02010609060101010101" pitchFamily="49" charset="-122"/>
              </a:rPr>
              <a:t>细胞系</a:t>
            </a:r>
            <a:endParaRPr lang="en-US" altLang="zh-CN" sz="1900" b="1" dirty="0">
              <a:latin typeface="Arial Black" panose="020B0A04020102020204" pitchFamily="34" charset="0"/>
              <a:ea typeface="黑体" panose="02010609060101010101" pitchFamily="49" charset="-122"/>
            </a:endParaRPr>
          </a:p>
          <a:p>
            <a:pPr marL="257175" indent="-257175">
              <a:buFont typeface="Wingdings" panose="05000000000000000000" pitchFamily="2" charset="2"/>
              <a:buChar char="ü"/>
            </a:pPr>
            <a:r>
              <a:rPr lang="en-US" altLang="zh-CN" sz="1900" b="1" dirty="0">
                <a:latin typeface="Arial Black" panose="020B0A04020102020204" pitchFamily="34" charset="0"/>
                <a:ea typeface="黑体" panose="02010609060101010101" pitchFamily="49" charset="-122"/>
              </a:rPr>
              <a:t>2</a:t>
            </a:r>
            <a:r>
              <a:rPr lang="zh-CN" altLang="en-US" sz="1900" b="1" dirty="0">
                <a:latin typeface="Arial Black" panose="020B0A04020102020204" pitchFamily="34" charset="0"/>
                <a:ea typeface="黑体" panose="02010609060101010101" pitchFamily="49" charset="-122"/>
              </a:rPr>
              <a:t>个正常细胞系</a:t>
            </a:r>
            <a:endParaRPr lang="en-US" altLang="zh-CN" sz="1900" b="1" dirty="0">
              <a:latin typeface="Arial Black" panose="020B0A04020102020204" pitchFamily="34" charset="0"/>
              <a:ea typeface="黑体" panose="02010609060101010101" pitchFamily="49" charset="-122"/>
            </a:endParaRPr>
          </a:p>
          <a:p>
            <a:pPr marL="257175" indent="-257175">
              <a:buFont typeface="Wingdings" panose="05000000000000000000" pitchFamily="2" charset="2"/>
              <a:buChar char="ü"/>
            </a:pPr>
            <a:r>
              <a:rPr lang="en-US" altLang="zh-CN" sz="1900" b="1" dirty="0">
                <a:latin typeface="Arial Black" panose="020B0A04020102020204" pitchFamily="34" charset="0"/>
                <a:ea typeface="黑体" panose="02010609060101010101" pitchFamily="49" charset="-122"/>
              </a:rPr>
              <a:t>8</a:t>
            </a:r>
            <a:r>
              <a:rPr lang="zh-CN" altLang="en-US" sz="1900" b="1" dirty="0">
                <a:latin typeface="Arial Black" panose="020B0A04020102020204" pitchFamily="34" charset="0"/>
                <a:ea typeface="黑体" panose="02010609060101010101" pitchFamily="49" charset="-122"/>
              </a:rPr>
              <a:t>个正常组织</a:t>
            </a:r>
          </a:p>
        </p:txBody>
      </p:sp>
      <p:sp>
        <p:nvSpPr>
          <p:cNvPr id="24" name="文本框 23"/>
          <p:cNvSpPr txBox="1"/>
          <p:nvPr/>
        </p:nvSpPr>
        <p:spPr>
          <a:xfrm>
            <a:off x="2269343" y="900803"/>
            <a:ext cx="1257075" cy="384721"/>
          </a:xfrm>
          <a:prstGeom prst="rect">
            <a:avLst/>
          </a:prstGeom>
          <a:noFill/>
          <a:ln>
            <a:solidFill>
              <a:srgbClr val="FF0000"/>
            </a:solidFill>
          </a:ln>
        </p:spPr>
        <p:txBody>
          <a:bodyPr wrap="none" rtlCol="0">
            <a:spAutoFit/>
          </a:bodyPr>
          <a:lstStyle/>
          <a:p>
            <a:pPr algn="ctr"/>
            <a:r>
              <a:rPr lang="en-US" altLang="zh-CN" sz="1900" b="1" dirty="0">
                <a:latin typeface="Arial Black" panose="020B0A04020102020204" pitchFamily="34" charset="0"/>
                <a:ea typeface="黑体" panose="02010609060101010101" pitchFamily="49" charset="-122"/>
              </a:rPr>
              <a:t>MSP</a:t>
            </a:r>
            <a:r>
              <a:rPr lang="zh-CN" altLang="en-US" sz="1900" b="1" dirty="0">
                <a:latin typeface="Arial Black" panose="020B0A04020102020204" pitchFamily="34" charset="0"/>
                <a:ea typeface="黑体" panose="02010609060101010101" pitchFamily="49" charset="-122"/>
              </a:rPr>
              <a:t>技术</a:t>
            </a:r>
          </a:p>
        </p:txBody>
      </p:sp>
      <p:sp>
        <p:nvSpPr>
          <p:cNvPr id="25" name="文本框 24"/>
          <p:cNvSpPr txBox="1"/>
          <p:nvPr/>
        </p:nvSpPr>
        <p:spPr>
          <a:xfrm>
            <a:off x="3582451" y="2500104"/>
            <a:ext cx="2529158" cy="969496"/>
          </a:xfrm>
          <a:prstGeom prst="rect">
            <a:avLst/>
          </a:prstGeom>
          <a:noFill/>
        </p:spPr>
        <p:txBody>
          <a:bodyPr wrap="square" rtlCol="0">
            <a:spAutoFit/>
          </a:bodyPr>
          <a:lstStyle/>
          <a:p>
            <a:r>
              <a:rPr lang="zh-CN" altLang="en-US" sz="1900" b="1" dirty="0">
                <a:latin typeface="Arial Black" panose="020B0A04020102020204" pitchFamily="34" charset="0"/>
                <a:ea typeface="黑体" panose="02010609060101010101" pitchFamily="49" charset="-122"/>
              </a:rPr>
              <a:t>第二批次</a:t>
            </a:r>
            <a:r>
              <a:rPr lang="en-US" altLang="zh-CN" sz="1900" b="1" dirty="0">
                <a:latin typeface="Arial Black" panose="020B0A04020102020204" pitchFamily="34" charset="0"/>
                <a:ea typeface="黑体" panose="02010609060101010101" pitchFamily="49" charset="-122"/>
              </a:rPr>
              <a:t>26</a:t>
            </a:r>
            <a:r>
              <a:rPr lang="zh-CN" altLang="en-US" sz="1900" b="1" dirty="0">
                <a:latin typeface="Arial Black" panose="020B0A04020102020204" pitchFamily="34" charset="0"/>
                <a:ea typeface="黑体" panose="02010609060101010101" pitchFamily="49" charset="-122"/>
              </a:rPr>
              <a:t>个样本：</a:t>
            </a:r>
            <a:endParaRPr lang="en-US" altLang="zh-CN" sz="1900" b="1" dirty="0">
              <a:latin typeface="Arial Black" panose="020B0A04020102020204" pitchFamily="34" charset="0"/>
              <a:ea typeface="黑体" panose="02010609060101010101" pitchFamily="49" charset="-122"/>
            </a:endParaRPr>
          </a:p>
          <a:p>
            <a:pPr marL="257175" indent="-257175">
              <a:buFont typeface="Wingdings" panose="05000000000000000000" pitchFamily="2" charset="2"/>
              <a:buChar char="ü"/>
            </a:pPr>
            <a:r>
              <a:rPr lang="en-US" altLang="zh-CN" sz="1900" b="1" dirty="0">
                <a:latin typeface="Arial Black" panose="020B0A04020102020204" pitchFamily="34" charset="0"/>
                <a:ea typeface="黑体" panose="02010609060101010101" pitchFamily="49" charset="-122"/>
              </a:rPr>
              <a:t>8</a:t>
            </a:r>
            <a:r>
              <a:rPr lang="zh-CN" altLang="en-US" sz="1900" b="1" dirty="0">
                <a:latin typeface="Arial Black" panose="020B0A04020102020204" pitchFamily="34" charset="0"/>
                <a:ea typeface="黑体" panose="02010609060101010101" pitchFamily="49" charset="-122"/>
              </a:rPr>
              <a:t>个正常组织</a:t>
            </a:r>
            <a:endParaRPr lang="en-US" altLang="zh-CN" sz="1900" b="1" dirty="0">
              <a:latin typeface="Arial Black" panose="020B0A04020102020204" pitchFamily="34" charset="0"/>
              <a:ea typeface="黑体" panose="02010609060101010101" pitchFamily="49" charset="-122"/>
            </a:endParaRPr>
          </a:p>
          <a:p>
            <a:pPr marL="257175" indent="-257175">
              <a:buFont typeface="Wingdings" panose="05000000000000000000" pitchFamily="2" charset="2"/>
              <a:buChar char="ü"/>
            </a:pPr>
            <a:r>
              <a:rPr lang="en-US" altLang="zh-CN" sz="1900" b="1" dirty="0">
                <a:latin typeface="Arial Black" panose="020B0A04020102020204" pitchFamily="34" charset="0"/>
                <a:ea typeface="黑体" panose="02010609060101010101" pitchFamily="49" charset="-122"/>
              </a:rPr>
              <a:t>18</a:t>
            </a:r>
            <a:r>
              <a:rPr lang="zh-CN" altLang="en-US" sz="1900" b="1" dirty="0">
                <a:latin typeface="Arial Black" panose="020B0A04020102020204" pitchFamily="34" charset="0"/>
                <a:ea typeface="黑体" panose="02010609060101010101" pitchFamily="49" charset="-122"/>
              </a:rPr>
              <a:t>个膀胱癌组织</a:t>
            </a:r>
          </a:p>
        </p:txBody>
      </p:sp>
      <p:sp>
        <p:nvSpPr>
          <p:cNvPr id="26" name="文本框 25"/>
          <p:cNvSpPr txBox="1"/>
          <p:nvPr/>
        </p:nvSpPr>
        <p:spPr>
          <a:xfrm>
            <a:off x="2269342" y="2721214"/>
            <a:ext cx="1257075" cy="384721"/>
          </a:xfrm>
          <a:prstGeom prst="rect">
            <a:avLst/>
          </a:prstGeom>
          <a:noFill/>
          <a:ln>
            <a:solidFill>
              <a:srgbClr val="FF0000"/>
            </a:solidFill>
          </a:ln>
        </p:spPr>
        <p:txBody>
          <a:bodyPr wrap="none" rtlCol="0">
            <a:spAutoFit/>
          </a:bodyPr>
          <a:lstStyle/>
          <a:p>
            <a:pPr algn="ctr"/>
            <a:r>
              <a:rPr lang="en-US" altLang="zh-CN" sz="1900" b="1" dirty="0">
                <a:latin typeface="Arial Black" panose="020B0A04020102020204" pitchFamily="34" charset="0"/>
                <a:ea typeface="黑体" panose="02010609060101010101" pitchFamily="49" charset="-122"/>
              </a:rPr>
              <a:t>MSP</a:t>
            </a:r>
            <a:r>
              <a:rPr lang="zh-CN" altLang="en-US" sz="1900" b="1" dirty="0">
                <a:latin typeface="Arial Black" panose="020B0A04020102020204" pitchFamily="34" charset="0"/>
                <a:ea typeface="黑体" panose="02010609060101010101" pitchFamily="49" charset="-122"/>
              </a:rPr>
              <a:t>技术</a:t>
            </a:r>
          </a:p>
        </p:txBody>
      </p:sp>
      <p:sp>
        <p:nvSpPr>
          <p:cNvPr id="27" name="文本框 26"/>
          <p:cNvSpPr txBox="1"/>
          <p:nvPr/>
        </p:nvSpPr>
        <p:spPr>
          <a:xfrm>
            <a:off x="1468484" y="1547928"/>
            <a:ext cx="1884920" cy="384721"/>
          </a:xfrm>
          <a:prstGeom prst="rect">
            <a:avLst/>
          </a:prstGeom>
          <a:noFill/>
          <a:ln>
            <a:solidFill>
              <a:schemeClr val="accent1">
                <a:lumMod val="75000"/>
              </a:schemeClr>
            </a:solidFill>
          </a:ln>
        </p:spPr>
        <p:txBody>
          <a:bodyPr wrap="square" rtlCol="0">
            <a:spAutoFit/>
          </a:bodyPr>
          <a:lstStyle/>
          <a:p>
            <a:pPr algn="ctr"/>
            <a:r>
              <a:rPr lang="en-US" altLang="zh-CN" sz="1900" b="1" dirty="0">
                <a:latin typeface="Arial Black" panose="020B0A04020102020204" pitchFamily="34" charset="0"/>
                <a:ea typeface="黑体" panose="02010609060101010101" pitchFamily="49" charset="-122"/>
              </a:rPr>
              <a:t>50%,  </a:t>
            </a:r>
            <a:r>
              <a:rPr lang="en-US" altLang="zh-CN" sz="1900" b="1" dirty="0" smtClean="0">
                <a:latin typeface="Arial Black" panose="020B0A04020102020204" pitchFamily="34" charset="0"/>
                <a:ea typeface="黑体" panose="02010609060101010101" pitchFamily="49" charset="-122"/>
              </a:rPr>
              <a:t>25.0%</a:t>
            </a:r>
            <a:endParaRPr lang="zh-CN" altLang="en-US" sz="1900" b="1" dirty="0">
              <a:latin typeface="Arial Black" panose="020B0A04020102020204" pitchFamily="34" charset="0"/>
              <a:ea typeface="黑体" panose="02010609060101010101" pitchFamily="49" charset="-122"/>
            </a:endParaRPr>
          </a:p>
        </p:txBody>
      </p:sp>
      <p:sp>
        <p:nvSpPr>
          <p:cNvPr id="28" name="文本框 27"/>
          <p:cNvSpPr txBox="1"/>
          <p:nvPr/>
        </p:nvSpPr>
        <p:spPr>
          <a:xfrm>
            <a:off x="1468483" y="3715767"/>
            <a:ext cx="1952990" cy="384721"/>
          </a:xfrm>
          <a:prstGeom prst="rect">
            <a:avLst/>
          </a:prstGeom>
          <a:noFill/>
          <a:ln>
            <a:solidFill>
              <a:schemeClr val="accent1">
                <a:lumMod val="75000"/>
              </a:schemeClr>
            </a:solidFill>
          </a:ln>
        </p:spPr>
        <p:txBody>
          <a:bodyPr wrap="square" rtlCol="0">
            <a:spAutoFit/>
          </a:bodyPr>
          <a:lstStyle/>
          <a:p>
            <a:pPr algn="ctr"/>
            <a:r>
              <a:rPr lang="en-US" altLang="zh-CN" sz="1900" b="1" dirty="0">
                <a:latin typeface="Arial Black" panose="020B0A04020102020204" pitchFamily="34" charset="0"/>
                <a:ea typeface="黑体" panose="02010609060101010101" pitchFamily="49" charset="-122"/>
              </a:rPr>
              <a:t>17%,  12.5%</a:t>
            </a:r>
            <a:endParaRPr lang="zh-CN" altLang="en-US" sz="1900" b="1" dirty="0">
              <a:latin typeface="Arial Black" panose="020B0A04020102020204" pitchFamily="34" charset="0"/>
              <a:ea typeface="黑体" panose="02010609060101010101" pitchFamily="49" charset="-122"/>
            </a:endParaRPr>
          </a:p>
        </p:txBody>
      </p:sp>
      <p:sp>
        <p:nvSpPr>
          <p:cNvPr id="29" name="右箭头 28"/>
          <p:cNvSpPr/>
          <p:nvPr/>
        </p:nvSpPr>
        <p:spPr>
          <a:xfrm>
            <a:off x="3247542" y="4513137"/>
            <a:ext cx="233944" cy="839541"/>
          </a:xfrm>
          <a:prstGeom prst="rightArrow">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b="1">
              <a:latin typeface="Arial Black" panose="020B0A04020102020204" pitchFamily="34" charset="0"/>
              <a:ea typeface="黑体" panose="02010609060101010101" pitchFamily="49" charset="-122"/>
            </a:endParaRPr>
          </a:p>
        </p:txBody>
      </p:sp>
      <p:sp>
        <p:nvSpPr>
          <p:cNvPr id="31" name="文本框 30"/>
          <p:cNvSpPr txBox="1"/>
          <p:nvPr/>
        </p:nvSpPr>
        <p:spPr>
          <a:xfrm>
            <a:off x="3749826" y="3715767"/>
            <a:ext cx="1599477" cy="2723823"/>
          </a:xfrm>
          <a:prstGeom prst="rect">
            <a:avLst/>
          </a:prstGeom>
          <a:noFill/>
        </p:spPr>
        <p:txBody>
          <a:bodyPr wrap="none" rtlCol="0">
            <a:spAutoFit/>
          </a:bodyPr>
          <a:lstStyle/>
          <a:p>
            <a:pPr marL="214313" indent="-214313">
              <a:buFont typeface="Wingdings" panose="05000000000000000000" pitchFamily="2" charset="2"/>
              <a:buChar char="ü"/>
            </a:pPr>
            <a:r>
              <a:rPr lang="en-US" altLang="zh-CN" sz="1900" b="1" i="1" dirty="0">
                <a:latin typeface="Arial Black" panose="020B0A04020102020204" pitchFamily="34" charset="0"/>
                <a:ea typeface="黑体" panose="02010609060101010101" pitchFamily="49" charset="-122"/>
              </a:rPr>
              <a:t>VAX1</a:t>
            </a:r>
            <a:endParaRPr lang="en-US" altLang="zh-CN" sz="1900" b="1" dirty="0">
              <a:latin typeface="Arial Black" panose="020B0A04020102020204" pitchFamily="34" charset="0"/>
              <a:ea typeface="黑体" panose="02010609060101010101" pitchFamily="49" charset="-122"/>
            </a:endParaRPr>
          </a:p>
          <a:p>
            <a:pPr marL="214313" indent="-214313">
              <a:buFont typeface="Wingdings" panose="05000000000000000000" pitchFamily="2" charset="2"/>
              <a:buChar char="ü"/>
            </a:pPr>
            <a:r>
              <a:rPr lang="en-US" altLang="zh-CN" sz="1900" b="1" i="1" dirty="0">
                <a:latin typeface="Arial Black" panose="020B0A04020102020204" pitchFamily="34" charset="0"/>
                <a:ea typeface="黑体" panose="02010609060101010101" pitchFamily="49" charset="-122"/>
              </a:rPr>
              <a:t>KCNV1</a:t>
            </a:r>
            <a:endParaRPr lang="en-US" altLang="zh-CN" sz="1900" b="1" dirty="0">
              <a:latin typeface="Arial Black" panose="020B0A04020102020204" pitchFamily="34" charset="0"/>
              <a:ea typeface="黑体" panose="02010609060101010101" pitchFamily="49" charset="-122"/>
            </a:endParaRPr>
          </a:p>
          <a:p>
            <a:pPr marL="214313" indent="-214313">
              <a:buFont typeface="Wingdings" panose="05000000000000000000" pitchFamily="2" charset="2"/>
              <a:buChar char="ü"/>
            </a:pPr>
            <a:r>
              <a:rPr lang="en-US" altLang="zh-CN" sz="1900" b="1" i="1" dirty="0">
                <a:latin typeface="Arial Black" panose="020B0A04020102020204" pitchFamily="34" charset="0"/>
                <a:ea typeface="黑体" panose="02010609060101010101" pitchFamily="49" charset="-122"/>
              </a:rPr>
              <a:t>ECEL1</a:t>
            </a:r>
            <a:endParaRPr lang="en-US" altLang="zh-CN" sz="1900" b="1" dirty="0">
              <a:latin typeface="Arial Black" panose="020B0A04020102020204" pitchFamily="34" charset="0"/>
              <a:ea typeface="黑体" panose="02010609060101010101" pitchFamily="49" charset="-122"/>
            </a:endParaRPr>
          </a:p>
          <a:p>
            <a:pPr marL="214313" indent="-214313">
              <a:buFont typeface="Wingdings" panose="05000000000000000000" pitchFamily="2" charset="2"/>
              <a:buChar char="ü"/>
            </a:pPr>
            <a:r>
              <a:rPr lang="en-US" altLang="zh-CN" sz="1900" b="1" i="1" dirty="0">
                <a:latin typeface="Arial Black" panose="020B0A04020102020204" pitchFamily="34" charset="0"/>
                <a:ea typeface="黑体" panose="02010609060101010101" pitchFamily="49" charset="-122"/>
              </a:rPr>
              <a:t>TMEM26</a:t>
            </a:r>
            <a:endParaRPr lang="en-US" altLang="zh-CN" sz="1900" b="1" dirty="0">
              <a:latin typeface="Arial Black" panose="020B0A04020102020204" pitchFamily="34" charset="0"/>
              <a:ea typeface="黑体" panose="02010609060101010101" pitchFamily="49" charset="-122"/>
            </a:endParaRPr>
          </a:p>
          <a:p>
            <a:pPr marL="214313" indent="-214313">
              <a:buFont typeface="Wingdings" panose="05000000000000000000" pitchFamily="2" charset="2"/>
              <a:buChar char="ü"/>
            </a:pPr>
            <a:r>
              <a:rPr lang="en-US" altLang="zh-CN" sz="1900" b="1" i="1" dirty="0">
                <a:latin typeface="Arial Black" panose="020B0A04020102020204" pitchFamily="34" charset="0"/>
                <a:ea typeface="黑体" panose="02010609060101010101" pitchFamily="49" charset="-122"/>
              </a:rPr>
              <a:t>TAL1</a:t>
            </a:r>
            <a:endParaRPr lang="en-US" altLang="zh-CN" sz="1900" b="1" dirty="0">
              <a:latin typeface="Arial Black" panose="020B0A04020102020204" pitchFamily="34" charset="0"/>
              <a:ea typeface="黑体" panose="02010609060101010101" pitchFamily="49" charset="-122"/>
            </a:endParaRPr>
          </a:p>
          <a:p>
            <a:pPr marL="214313" indent="-214313">
              <a:buFont typeface="Wingdings" panose="05000000000000000000" pitchFamily="2" charset="2"/>
              <a:buChar char="ü"/>
            </a:pPr>
            <a:r>
              <a:rPr lang="en-US" altLang="zh-CN" sz="1900" b="1" i="1" dirty="0">
                <a:latin typeface="Arial Black" panose="020B0A04020102020204" pitchFamily="34" charset="0"/>
                <a:ea typeface="黑体" panose="02010609060101010101" pitchFamily="49" charset="-122"/>
              </a:rPr>
              <a:t>PROX1</a:t>
            </a:r>
            <a:endParaRPr lang="en-US" altLang="zh-CN" sz="1900" b="1" dirty="0">
              <a:latin typeface="Arial Black" panose="020B0A04020102020204" pitchFamily="34" charset="0"/>
              <a:ea typeface="黑体" panose="02010609060101010101" pitchFamily="49" charset="-122"/>
            </a:endParaRPr>
          </a:p>
          <a:p>
            <a:pPr marL="214313" indent="-214313">
              <a:buFont typeface="Wingdings" panose="05000000000000000000" pitchFamily="2" charset="2"/>
              <a:buChar char="ü"/>
            </a:pPr>
            <a:r>
              <a:rPr lang="en-US" altLang="zh-CN" sz="1900" b="1" i="1" dirty="0" smtClean="0">
                <a:latin typeface="Arial Black" panose="020B0A04020102020204" pitchFamily="34" charset="0"/>
                <a:ea typeface="黑体" panose="02010609060101010101" pitchFamily="49" charset="-122"/>
              </a:rPr>
              <a:t>SLC6A20</a:t>
            </a:r>
          </a:p>
          <a:p>
            <a:pPr marL="214313" indent="-214313">
              <a:buFont typeface="Wingdings" panose="05000000000000000000" pitchFamily="2" charset="2"/>
              <a:buChar char="ü"/>
            </a:pPr>
            <a:r>
              <a:rPr lang="en-US" altLang="zh-CN" sz="1900" b="1" i="1" dirty="0">
                <a:latin typeface="Arial Black" panose="020B0A04020102020204" pitchFamily="34" charset="0"/>
                <a:ea typeface="黑体" panose="02010609060101010101" pitchFamily="49" charset="-122"/>
              </a:rPr>
              <a:t>LMX</a:t>
            </a:r>
            <a:endParaRPr lang="en-US" altLang="zh-CN" sz="1900" b="1" i="1" dirty="0" smtClean="0">
              <a:latin typeface="Arial Black" panose="020B0A04020102020204" pitchFamily="34" charset="0"/>
              <a:ea typeface="黑体" panose="02010609060101010101" pitchFamily="49" charset="-122"/>
            </a:endParaRPr>
          </a:p>
          <a:p>
            <a:pPr marL="214313" indent="-214313">
              <a:buFont typeface="Wingdings" panose="05000000000000000000" pitchFamily="2" charset="2"/>
              <a:buChar char="ü"/>
            </a:pPr>
            <a:endParaRPr lang="zh-CN" altLang="en-US" sz="1900" b="1" dirty="0">
              <a:latin typeface="Arial Black" panose="020B0A04020102020204" pitchFamily="34" charset="0"/>
              <a:ea typeface="黑体" panose="02010609060101010101" pitchFamily="49" charset="-122"/>
            </a:endParaRPr>
          </a:p>
        </p:txBody>
      </p:sp>
      <p:sp>
        <p:nvSpPr>
          <p:cNvPr id="33" name="文本框 32"/>
          <p:cNvSpPr txBox="1"/>
          <p:nvPr/>
        </p:nvSpPr>
        <p:spPr>
          <a:xfrm>
            <a:off x="5915757" y="4425438"/>
            <a:ext cx="2975063" cy="1261884"/>
          </a:xfrm>
          <a:prstGeom prst="rect">
            <a:avLst/>
          </a:prstGeom>
          <a:noFill/>
        </p:spPr>
        <p:txBody>
          <a:bodyPr wrap="square" rtlCol="0">
            <a:spAutoFit/>
          </a:bodyPr>
          <a:lstStyle/>
          <a:p>
            <a:r>
              <a:rPr lang="zh-CN" altLang="en-US" sz="1900" b="1" dirty="0">
                <a:latin typeface="Arial Black" panose="020B0A04020102020204" pitchFamily="34" charset="0"/>
                <a:ea typeface="黑体" panose="02010609060101010101" pitchFamily="49" charset="-122"/>
              </a:rPr>
              <a:t>第三批次</a:t>
            </a:r>
            <a:r>
              <a:rPr lang="en-US" altLang="zh-CN" sz="1900" b="1" dirty="0">
                <a:latin typeface="Arial Black" panose="020B0A04020102020204" pitchFamily="34" charset="0"/>
                <a:ea typeface="黑体" panose="02010609060101010101" pitchFamily="49" charset="-122"/>
              </a:rPr>
              <a:t>402</a:t>
            </a:r>
            <a:r>
              <a:rPr lang="zh-CN" altLang="en-US" sz="1900" b="1" dirty="0">
                <a:latin typeface="Arial Black" panose="020B0A04020102020204" pitchFamily="34" charset="0"/>
                <a:ea typeface="黑体" panose="02010609060101010101" pitchFamily="49" charset="-122"/>
              </a:rPr>
              <a:t>个尿液样本：</a:t>
            </a:r>
            <a:endParaRPr lang="en-US" altLang="zh-CN" sz="1900" b="1" dirty="0">
              <a:latin typeface="Arial Black" panose="020B0A04020102020204" pitchFamily="34" charset="0"/>
              <a:ea typeface="黑体" panose="02010609060101010101" pitchFamily="49" charset="-122"/>
            </a:endParaRPr>
          </a:p>
          <a:p>
            <a:pPr marL="257175" indent="-257175">
              <a:buFont typeface="Wingdings" panose="05000000000000000000" pitchFamily="2" charset="2"/>
              <a:buChar char="ü"/>
            </a:pPr>
            <a:r>
              <a:rPr lang="en-US" altLang="zh-CN" sz="1900" b="1" dirty="0">
                <a:latin typeface="Arial Black" panose="020B0A04020102020204" pitchFamily="34" charset="0"/>
                <a:ea typeface="黑体" panose="02010609060101010101" pitchFamily="49" charset="-122"/>
              </a:rPr>
              <a:t>149</a:t>
            </a:r>
            <a:r>
              <a:rPr lang="zh-CN" altLang="en-US" sz="1900" b="1" dirty="0">
                <a:latin typeface="Arial Black" panose="020B0A04020102020204" pitchFamily="34" charset="0"/>
                <a:ea typeface="黑体" panose="02010609060101010101" pitchFamily="49" charset="-122"/>
              </a:rPr>
              <a:t>个健康人尿液</a:t>
            </a:r>
            <a:endParaRPr lang="en-US" altLang="zh-CN" sz="1900" b="1" dirty="0">
              <a:latin typeface="Arial Black" panose="020B0A04020102020204" pitchFamily="34" charset="0"/>
              <a:ea typeface="黑体" panose="02010609060101010101" pitchFamily="49" charset="-122"/>
            </a:endParaRPr>
          </a:p>
          <a:p>
            <a:pPr marL="257175" indent="-257175">
              <a:buFont typeface="Wingdings" panose="05000000000000000000" pitchFamily="2" charset="2"/>
              <a:buChar char="ü"/>
            </a:pPr>
            <a:r>
              <a:rPr lang="en-US" altLang="zh-CN" sz="1900" b="1" dirty="0">
                <a:latin typeface="Arial Black" panose="020B0A04020102020204" pitchFamily="34" charset="0"/>
                <a:ea typeface="黑体" panose="02010609060101010101" pitchFamily="49" charset="-122"/>
              </a:rPr>
              <a:t>212</a:t>
            </a:r>
            <a:r>
              <a:rPr lang="zh-CN" altLang="en-US" sz="1900" b="1" dirty="0">
                <a:latin typeface="Arial Black" panose="020B0A04020102020204" pitchFamily="34" charset="0"/>
                <a:ea typeface="黑体" panose="02010609060101010101" pitchFamily="49" charset="-122"/>
              </a:rPr>
              <a:t>个膀胱癌病人尿液</a:t>
            </a:r>
            <a:endParaRPr lang="en-US" altLang="zh-CN" sz="1900" b="1" dirty="0">
              <a:latin typeface="Arial Black" panose="020B0A04020102020204" pitchFamily="34" charset="0"/>
              <a:ea typeface="黑体" panose="02010609060101010101" pitchFamily="49" charset="-122"/>
            </a:endParaRPr>
          </a:p>
          <a:p>
            <a:pPr marL="257175" indent="-257175">
              <a:buFont typeface="Wingdings" panose="05000000000000000000" pitchFamily="2" charset="2"/>
              <a:buChar char="ü"/>
            </a:pPr>
            <a:r>
              <a:rPr lang="en-US" altLang="zh-CN" sz="1900" b="1" dirty="0">
                <a:latin typeface="Arial Black" panose="020B0A04020102020204" pitchFamily="34" charset="0"/>
                <a:ea typeface="黑体" panose="02010609060101010101" pitchFamily="49" charset="-122"/>
              </a:rPr>
              <a:t>41</a:t>
            </a:r>
            <a:r>
              <a:rPr lang="zh-CN" altLang="en-US" sz="1900" b="1" dirty="0">
                <a:latin typeface="Arial Black" panose="020B0A04020102020204" pitchFamily="34" charset="0"/>
                <a:ea typeface="黑体" panose="02010609060101010101" pitchFamily="49" charset="-122"/>
              </a:rPr>
              <a:t>个良性病变病人尿液</a:t>
            </a:r>
          </a:p>
        </p:txBody>
      </p:sp>
      <p:sp>
        <p:nvSpPr>
          <p:cNvPr id="34" name="右箭头 33"/>
          <p:cNvSpPr/>
          <p:nvPr/>
        </p:nvSpPr>
        <p:spPr>
          <a:xfrm>
            <a:off x="5493831" y="4600082"/>
            <a:ext cx="277397" cy="764645"/>
          </a:xfrm>
          <a:prstGeom prst="rightArrow">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b="1">
              <a:latin typeface="Arial Black" panose="020B0A04020102020204" pitchFamily="34" charset="0"/>
              <a:ea typeface="黑体" panose="02010609060101010101" pitchFamily="49" charset="-122"/>
            </a:endParaRPr>
          </a:p>
        </p:txBody>
      </p:sp>
      <p:sp>
        <p:nvSpPr>
          <p:cNvPr id="22" name="矩形 21"/>
          <p:cNvSpPr/>
          <p:nvPr/>
        </p:nvSpPr>
        <p:spPr>
          <a:xfrm>
            <a:off x="-120872" y="6488668"/>
            <a:ext cx="5617779" cy="307777"/>
          </a:xfrm>
          <a:prstGeom prst="rect">
            <a:avLst/>
          </a:prstGeom>
        </p:spPr>
        <p:txBody>
          <a:bodyPr wrap="square">
            <a:spAutoFit/>
          </a:bodyPr>
          <a:lstStyle/>
          <a:p>
            <a:r>
              <a:rPr lang="zh-CN" altLang="en-US" sz="1400" b="1" dirty="0">
                <a:latin typeface="Arial Black" panose="020B0A04020102020204" pitchFamily="34" charset="0"/>
                <a:ea typeface="黑体" panose="02010609060101010101" pitchFamily="49" charset="-122"/>
              </a:rPr>
              <a:t> 甲基化特异富集测序技术鉴定甲基化肿瘤标记物</a:t>
            </a:r>
          </a:p>
        </p:txBody>
      </p:sp>
      <p:sp>
        <p:nvSpPr>
          <p:cNvPr id="23" name="下箭头 22"/>
          <p:cNvSpPr/>
          <p:nvPr/>
        </p:nvSpPr>
        <p:spPr>
          <a:xfrm>
            <a:off x="542352" y="1530378"/>
            <a:ext cx="908685" cy="933137"/>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b="1">
              <a:latin typeface="Arial Black" panose="020B0A04020102020204" pitchFamily="34" charset="0"/>
              <a:ea typeface="黑体" panose="02010609060101010101" pitchFamily="49" charset="-122"/>
            </a:endParaRPr>
          </a:p>
        </p:txBody>
      </p:sp>
      <p:sp>
        <p:nvSpPr>
          <p:cNvPr id="30" name="下箭头 29"/>
          <p:cNvSpPr/>
          <p:nvPr/>
        </p:nvSpPr>
        <p:spPr>
          <a:xfrm>
            <a:off x="531322" y="3397596"/>
            <a:ext cx="908685" cy="933137"/>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b="1">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1236764831"/>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21" grpId="0"/>
      <p:bldP spid="24" grpId="0" animBg="1"/>
      <p:bldP spid="25" grpId="0"/>
      <p:bldP spid="26" grpId="0" animBg="1"/>
      <p:bldP spid="29" grpId="0" animBg="1"/>
      <p:bldP spid="31" grpId="0"/>
      <p:bldP spid="33" grpId="0"/>
      <p:bldP spid="34" grpId="0" animBg="1"/>
      <p:bldP spid="23" grpId="0" animBg="1"/>
      <p:bldP spid="3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33051" y="5558845"/>
            <a:ext cx="2895600" cy="457200"/>
          </a:xfrm>
        </p:spPr>
        <p:txBody>
          <a:bodyPr/>
          <a:lstStyle/>
          <a:p>
            <a:pPr algn="l">
              <a:defRPr/>
            </a:pPr>
            <a:r>
              <a:rPr lang="zh-CN" altLang="en-US" b="1" smtClean="0">
                <a:solidFill>
                  <a:srgbClr val="FFFFFF"/>
                </a:solidFill>
                <a:latin typeface="黑体" panose="02010609060101010101" pitchFamily="49" charset="-122"/>
                <a:ea typeface="黑体" panose="02010609060101010101" pitchFamily="49" charset="-122"/>
              </a:rPr>
              <a:t>复旦大学博士学位论文答辩</a:t>
            </a:r>
            <a:endParaRPr lang="zh-CN" altLang="en-US" b="1" dirty="0">
              <a:solidFill>
                <a:srgbClr val="FFFFFF"/>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a:xfrm>
            <a:off x="3395953" y="5540916"/>
            <a:ext cx="2133600" cy="457200"/>
          </a:xfrm>
        </p:spPr>
        <p:txBody>
          <a:bodyPr/>
          <a:lstStyle/>
          <a:p>
            <a:pPr>
              <a:defRPr/>
            </a:pPr>
            <a:fld id="{E2537B8F-2854-4B55-A1FD-0692A8642363}" type="slidenum">
              <a:rPr lang="zh-CN" altLang="en-US" b="1" smtClean="0">
                <a:solidFill>
                  <a:srgbClr val="FFFFFF"/>
                </a:solidFill>
                <a:latin typeface="黑体" panose="02010609060101010101" pitchFamily="49" charset="-122"/>
                <a:ea typeface="黑体" panose="02010609060101010101" pitchFamily="49" charset="-122"/>
              </a:rPr>
              <a:pPr>
                <a:defRPr/>
              </a:pPr>
              <a:t>51</a:t>
            </a:fld>
            <a:endParaRPr lang="zh-CN" altLang="en-US" b="1" dirty="0">
              <a:solidFill>
                <a:srgbClr val="FFFFFF"/>
              </a:solidFill>
              <a:latin typeface="黑体" panose="02010609060101010101" pitchFamily="49" charset="-122"/>
              <a:ea typeface="黑体" panose="02010609060101010101" pitchFamily="49"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1250125824"/>
              </p:ext>
            </p:extLst>
          </p:nvPr>
        </p:nvGraphicFramePr>
        <p:xfrm>
          <a:off x="35829" y="784729"/>
          <a:ext cx="9075120" cy="5354123"/>
        </p:xfrm>
        <a:graphic>
          <a:graphicData uri="http://schemas.openxmlformats.org/drawingml/2006/table">
            <a:tbl>
              <a:tblPr firstRow="1" firstCol="1" bandRow="1">
                <a:tableStyleId>{93296810-A885-4BE3-A3E7-6D5BEEA58F35}</a:tableStyleId>
              </a:tblPr>
              <a:tblGrid>
                <a:gridCol w="771221"/>
                <a:gridCol w="974820"/>
                <a:gridCol w="939219"/>
                <a:gridCol w="958992"/>
                <a:gridCol w="514098"/>
                <a:gridCol w="540750"/>
                <a:gridCol w="783183"/>
                <a:gridCol w="999396"/>
                <a:gridCol w="896616"/>
                <a:gridCol w="537328"/>
                <a:gridCol w="527901"/>
                <a:gridCol w="631596"/>
              </a:tblGrid>
              <a:tr h="490102">
                <a:tc>
                  <a:txBody>
                    <a:bodyPr/>
                    <a:lstStyle/>
                    <a:p>
                      <a:pPr indent="127000">
                        <a:lnSpc>
                          <a:spcPts val="2000"/>
                        </a:lnSpc>
                        <a:spcAft>
                          <a:spcPts val="0"/>
                        </a:spcAft>
                      </a:pPr>
                      <a:r>
                        <a:rPr lang="zh-CN" sz="800" kern="100" dirty="0">
                          <a:effectLst/>
                        </a:rPr>
                        <a:t>　</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1400" kern="100" dirty="0">
                          <a:effectLst/>
                        </a:rPr>
                        <a:t>Bladder cancer</a:t>
                      </a:r>
                      <a:endParaRPr lang="zh-CN" sz="15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gridSpan="5">
                  <a:txBody>
                    <a:bodyPr/>
                    <a:lstStyle/>
                    <a:p>
                      <a:pPr indent="127000" algn="ctr">
                        <a:lnSpc>
                          <a:spcPts val="2000"/>
                        </a:lnSpc>
                        <a:spcAft>
                          <a:spcPts val="0"/>
                        </a:spcAft>
                      </a:pPr>
                      <a:r>
                        <a:rPr lang="en-US" sz="1400" kern="100" dirty="0">
                          <a:effectLst/>
                        </a:rPr>
                        <a:t>Bladder cancer vs Normal control (n=149)</a:t>
                      </a:r>
                      <a:endParaRPr lang="zh-CN" sz="15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indent="127000" algn="ctr">
                        <a:lnSpc>
                          <a:spcPts val="2000"/>
                        </a:lnSpc>
                        <a:spcAft>
                          <a:spcPts val="0"/>
                        </a:spcAft>
                      </a:pPr>
                      <a:r>
                        <a:rPr lang="en-US" sz="1400" kern="100" dirty="0">
                          <a:effectLst/>
                        </a:rPr>
                        <a:t>Bladder cancer vs </a:t>
                      </a:r>
                      <a:r>
                        <a:rPr lang="en-US" sz="1400" kern="100" dirty="0" err="1">
                          <a:effectLst/>
                        </a:rPr>
                        <a:t>Nontumor</a:t>
                      </a:r>
                      <a:r>
                        <a:rPr lang="en-US" sz="1400" kern="100" dirty="0">
                          <a:effectLst/>
                        </a:rPr>
                        <a:t> urinary lesions (n=41)</a:t>
                      </a:r>
                      <a:endParaRPr lang="zh-CN" sz="15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245051">
                <a:tc>
                  <a:txBody>
                    <a:bodyPr/>
                    <a:lstStyle/>
                    <a:p>
                      <a:pPr indent="127000">
                        <a:lnSpc>
                          <a:spcPts val="2000"/>
                        </a:lnSpc>
                        <a:spcAft>
                          <a:spcPts val="0"/>
                        </a:spcAft>
                      </a:pPr>
                      <a:r>
                        <a:rPr lang="zh-CN" sz="800" kern="100">
                          <a:effectLst/>
                        </a:rPr>
                        <a:t>　</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Sensitivity(%)</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Specificity (%)</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rowSpan="2">
                  <a:txBody>
                    <a:bodyPr/>
                    <a:lstStyle/>
                    <a:p>
                      <a:pPr indent="127000" algn="ctr">
                        <a:lnSpc>
                          <a:spcPts val="2000"/>
                        </a:lnSpc>
                        <a:spcAft>
                          <a:spcPts val="0"/>
                        </a:spcAft>
                      </a:pPr>
                      <a:r>
                        <a:rPr lang="en-US" sz="800" kern="100" dirty="0">
                          <a:effectLst/>
                        </a:rPr>
                        <a:t>AUC(95% CI)</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PPV </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NPV</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rowSpan="2">
                  <a:txBody>
                    <a:bodyPr/>
                    <a:lstStyle/>
                    <a:p>
                      <a:pPr indent="127000" algn="ctr">
                        <a:lnSpc>
                          <a:spcPts val="2000"/>
                        </a:lnSpc>
                        <a:spcAft>
                          <a:spcPts val="0"/>
                        </a:spcAft>
                      </a:pPr>
                      <a:r>
                        <a:rPr lang="en-US" sz="800" kern="100">
                          <a:effectLst/>
                        </a:rPr>
                        <a:t>P</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Specificity (%)</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AUC(95% CI)</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PPV </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NPV</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rowSpan="2">
                  <a:txBody>
                    <a:bodyPr/>
                    <a:lstStyle/>
                    <a:p>
                      <a:pPr indent="127000" algn="ctr">
                        <a:lnSpc>
                          <a:spcPts val="2000"/>
                        </a:lnSpc>
                        <a:spcAft>
                          <a:spcPts val="0"/>
                        </a:spcAft>
                      </a:pPr>
                      <a:r>
                        <a:rPr lang="en-US" sz="800" kern="100">
                          <a:effectLst/>
                        </a:rPr>
                        <a:t>P</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r>
              <a:tr h="245051">
                <a:tc>
                  <a:txBody>
                    <a:bodyPr/>
                    <a:lstStyle/>
                    <a:p>
                      <a:pPr indent="127000">
                        <a:lnSpc>
                          <a:spcPts val="2000"/>
                        </a:lnSpc>
                        <a:spcAft>
                          <a:spcPts val="0"/>
                        </a:spcAft>
                      </a:pPr>
                      <a:r>
                        <a:rPr lang="zh-CN" sz="800" kern="100" dirty="0">
                          <a:effectLst/>
                        </a:rPr>
                        <a:t>　</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(pos./total)</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(neg./total)</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vMerge="1">
                  <a:txBody>
                    <a:bodyPr/>
                    <a:lstStyle/>
                    <a:p>
                      <a:endParaRPr lang="zh-CN" altLang="en-US"/>
                    </a:p>
                  </a:txBody>
                  <a:tcPr/>
                </a:tc>
                <a:tc>
                  <a:txBody>
                    <a:bodyPr/>
                    <a:lstStyle/>
                    <a:p>
                      <a:pPr indent="127000" algn="ctr">
                        <a:lnSpc>
                          <a:spcPts val="2000"/>
                        </a:lnSpc>
                        <a:spcAft>
                          <a:spcPts val="0"/>
                        </a:spcAft>
                      </a:pPr>
                      <a:r>
                        <a:rPr lang="en-US" sz="800" kern="100">
                          <a:effectLst/>
                        </a:rPr>
                        <a:t>(%)</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vMerge="1">
                  <a:txBody>
                    <a:bodyPr/>
                    <a:lstStyle/>
                    <a:p>
                      <a:endParaRPr lang="zh-CN" altLang="en-US"/>
                    </a:p>
                  </a:txBody>
                  <a:tcPr/>
                </a:tc>
                <a:tc>
                  <a:txBody>
                    <a:bodyPr/>
                    <a:lstStyle/>
                    <a:p>
                      <a:pPr indent="127000" algn="ctr">
                        <a:lnSpc>
                          <a:spcPts val="2000"/>
                        </a:lnSpc>
                        <a:spcAft>
                          <a:spcPts val="0"/>
                        </a:spcAft>
                      </a:pPr>
                      <a:r>
                        <a:rPr lang="en-US" sz="800" kern="100">
                          <a:effectLst/>
                        </a:rPr>
                        <a:t>(neg./total)</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zh-CN" sz="800" kern="100">
                          <a:effectLst/>
                        </a:rPr>
                        <a:t>　</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vMerge="1">
                  <a:txBody>
                    <a:bodyPr/>
                    <a:lstStyle/>
                    <a:p>
                      <a:endParaRPr lang="zh-CN" altLang="en-US"/>
                    </a:p>
                  </a:txBody>
                  <a:tcPr/>
                </a:tc>
              </a:tr>
              <a:tr h="362186">
                <a:tc>
                  <a:txBody>
                    <a:bodyPr/>
                    <a:lstStyle/>
                    <a:p>
                      <a:pPr indent="127000" algn="l">
                        <a:lnSpc>
                          <a:spcPts val="2000"/>
                        </a:lnSpc>
                        <a:spcAft>
                          <a:spcPts val="0"/>
                        </a:spcAft>
                      </a:pPr>
                      <a:r>
                        <a:rPr lang="en-US" sz="1100" kern="100" dirty="0">
                          <a:effectLst/>
                        </a:rPr>
                        <a:t>VAX1</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42.45(90/212)</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95.31(142/149)</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73.3(68.0-78.6)</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92.78 </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53.79 </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&lt; 0.0001</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87.81(36/41)</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59.5(52.5-66.5)</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94.74</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21.43</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0.0002 </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r>
              <a:tr h="448866">
                <a:tc>
                  <a:txBody>
                    <a:bodyPr/>
                    <a:lstStyle/>
                    <a:p>
                      <a:pPr indent="127000" algn="l">
                        <a:lnSpc>
                          <a:spcPts val="2000"/>
                        </a:lnSpc>
                        <a:spcAft>
                          <a:spcPts val="0"/>
                        </a:spcAft>
                      </a:pPr>
                      <a:r>
                        <a:rPr lang="en-US" sz="1100" kern="100" dirty="0">
                          <a:effectLst/>
                        </a:rPr>
                        <a:t>KCNV1</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36.92(84/212)</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93.96(140/149)</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71.3(65.7-76.8)</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90.32 </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52.24 </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&lt; 0.0001</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95.12(39/41)</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60.5(53.6-67.5)</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97.67</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23.35</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&lt; 0.0001</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r>
              <a:tr h="362186">
                <a:tc>
                  <a:txBody>
                    <a:bodyPr/>
                    <a:lstStyle/>
                    <a:p>
                      <a:pPr indent="127000" algn="l">
                        <a:lnSpc>
                          <a:spcPts val="2000"/>
                        </a:lnSpc>
                        <a:spcAft>
                          <a:spcPts val="0"/>
                        </a:spcAft>
                      </a:pPr>
                      <a:r>
                        <a:rPr lang="en-US" sz="1100" kern="100" dirty="0">
                          <a:effectLst/>
                        </a:rPr>
                        <a:t>ECEL1</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26.89(57/212)</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97.31(145/149)</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70.8(64.7-76.8)</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96.55 </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48.33 </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&lt; 0.0001</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97.56(40/41)</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59.3(51.7-67.0)</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98.28</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20.51</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0.0002 </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r>
              <a:tr h="448866">
                <a:tc>
                  <a:txBody>
                    <a:bodyPr/>
                    <a:lstStyle/>
                    <a:p>
                      <a:pPr indent="127000" algn="l">
                        <a:lnSpc>
                          <a:spcPts val="2000"/>
                        </a:lnSpc>
                        <a:spcAft>
                          <a:spcPts val="0"/>
                        </a:spcAft>
                      </a:pPr>
                      <a:r>
                        <a:rPr lang="en-US" sz="1100" kern="100" dirty="0">
                          <a:effectLst/>
                        </a:rPr>
                        <a:t>TMEM26</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26.42 (56/212)</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96.64(144/149)</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69.4(62.9-75.8)</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91.80 </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48.00 </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&lt; 0.0001</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97.56(40/41)</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60.3(52.5-68.0)</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98.25</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20.41</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&lt; 0.0001</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r>
              <a:tr h="448866">
                <a:tc>
                  <a:txBody>
                    <a:bodyPr/>
                    <a:lstStyle/>
                    <a:p>
                      <a:pPr indent="127000" algn="l">
                        <a:lnSpc>
                          <a:spcPts val="2000"/>
                        </a:lnSpc>
                        <a:spcAft>
                          <a:spcPts val="0"/>
                        </a:spcAft>
                      </a:pPr>
                      <a:r>
                        <a:rPr lang="en-US" sz="1100" kern="100" dirty="0">
                          <a:effectLst/>
                        </a:rPr>
                        <a:t>PROX1</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24.53(52/212)</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98.66(147/149)</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71.1(65.0-77.3)</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96.30 </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47.88 </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&lt; 0.0001</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100.0(41/41)</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59.1(61.2-66.9)</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100.0 </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20.40 </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&lt; 0.0001</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r>
              <a:tr h="448866">
                <a:tc>
                  <a:txBody>
                    <a:bodyPr/>
                    <a:lstStyle/>
                    <a:p>
                      <a:pPr indent="127000" algn="l">
                        <a:lnSpc>
                          <a:spcPts val="2000"/>
                        </a:lnSpc>
                        <a:spcAft>
                          <a:spcPts val="0"/>
                        </a:spcAft>
                      </a:pPr>
                      <a:r>
                        <a:rPr lang="en-US" sz="1100" kern="100" dirty="0">
                          <a:effectLst/>
                        </a:rPr>
                        <a:t>TAL1</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24.83(52/212)</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98.66(147/149)</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72.5(66.8-78.3)</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93.44 </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48.51 </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&lt; 0.0001</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100.0(41/41)</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60.4(52.9-68.0)</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100.0 </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20.40 </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&lt; 0.0001</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r>
              <a:tr h="362186">
                <a:tc>
                  <a:txBody>
                    <a:bodyPr/>
                    <a:lstStyle/>
                    <a:p>
                      <a:pPr indent="127000" algn="l">
                        <a:lnSpc>
                          <a:spcPts val="2000"/>
                        </a:lnSpc>
                        <a:spcAft>
                          <a:spcPts val="0"/>
                        </a:spcAft>
                      </a:pPr>
                      <a:r>
                        <a:rPr lang="en-US" sz="900" kern="100" dirty="0">
                          <a:effectLst/>
                        </a:rPr>
                        <a:t>SLC6A20</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15.57(33/212)</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97.89(146/149)</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69.7(62.3-77.0)</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91.67 </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44.92 </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&lt; 0.0001</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100.0(41/41)</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59.3(50.2-68.4)</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100.0 </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18.64 </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0.0039 </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r>
              <a:tr h="362186">
                <a:tc>
                  <a:txBody>
                    <a:bodyPr/>
                    <a:lstStyle/>
                    <a:p>
                      <a:pPr indent="127000" algn="l">
                        <a:lnSpc>
                          <a:spcPts val="2000"/>
                        </a:lnSpc>
                        <a:spcAft>
                          <a:spcPts val="0"/>
                        </a:spcAft>
                      </a:pPr>
                      <a:r>
                        <a:rPr lang="en-US" sz="1100" kern="100" dirty="0">
                          <a:effectLst/>
                        </a:rPr>
                        <a:t>LMX1</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9.43(20/212)</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98.66(147/149)</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67.1(57.5-76.8)</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90.91 </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43.36 </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&lt; 0.0001</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100.0(41/41)</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58.8(47.5-70.1)</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100.0 </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17.60 </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0.0404 </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r>
              <a:tr h="282863">
                <a:tc>
                  <a:txBody>
                    <a:bodyPr/>
                    <a:lstStyle/>
                    <a:p>
                      <a:pPr indent="127000" algn="l">
                        <a:lnSpc>
                          <a:spcPts val="2000"/>
                        </a:lnSpc>
                        <a:spcAft>
                          <a:spcPts val="0"/>
                        </a:spcAft>
                      </a:pPr>
                      <a:r>
                        <a:rPr lang="en-US" sz="1200" b="1" kern="100" dirty="0">
                          <a:solidFill>
                            <a:srgbClr val="FF0000"/>
                          </a:solidFill>
                          <a:effectLst/>
                        </a:rPr>
                        <a:t>Panel 1</a:t>
                      </a:r>
                      <a:endParaRPr 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b="1" kern="100" dirty="0" smtClean="0">
                          <a:solidFill>
                            <a:srgbClr val="FF0000"/>
                          </a:solidFill>
                          <a:effectLst/>
                        </a:rPr>
                        <a:t>76.9(163/212</a:t>
                      </a:r>
                      <a:r>
                        <a:rPr lang="en-US" sz="800" b="1" kern="100" dirty="0">
                          <a:solidFill>
                            <a:srgbClr val="FF0000"/>
                          </a:solidFill>
                          <a:effectLst/>
                        </a:rPr>
                        <a:t>)</a:t>
                      </a:r>
                      <a:endParaRPr lang="zh-CN" sz="9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b="1" kern="100" dirty="0">
                          <a:solidFill>
                            <a:srgbClr val="FF0000"/>
                          </a:solidFill>
                          <a:effectLst/>
                        </a:rPr>
                        <a:t>88.59(132/149)</a:t>
                      </a:r>
                      <a:endParaRPr lang="zh-CN" sz="9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b="1" kern="100" dirty="0">
                          <a:solidFill>
                            <a:srgbClr val="FF0000"/>
                          </a:solidFill>
                          <a:effectLst/>
                        </a:rPr>
                        <a:t>82.8(78.5-87.1)</a:t>
                      </a:r>
                      <a:endParaRPr lang="zh-CN" sz="9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b="1" kern="100" dirty="0">
                          <a:solidFill>
                            <a:srgbClr val="FF0000"/>
                          </a:solidFill>
                          <a:effectLst/>
                        </a:rPr>
                        <a:t>90.56 </a:t>
                      </a:r>
                      <a:endParaRPr lang="zh-CN" sz="9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b="1" kern="100" dirty="0">
                          <a:solidFill>
                            <a:srgbClr val="FF0000"/>
                          </a:solidFill>
                          <a:effectLst/>
                        </a:rPr>
                        <a:t>72.93 </a:t>
                      </a:r>
                      <a:endParaRPr lang="zh-CN" sz="9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b="1" kern="100" dirty="0">
                          <a:solidFill>
                            <a:srgbClr val="FF0000"/>
                          </a:solidFill>
                          <a:effectLst/>
                        </a:rPr>
                        <a:t>&lt; 0.0001</a:t>
                      </a:r>
                      <a:endParaRPr lang="zh-CN" sz="9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b="1" kern="100" dirty="0">
                          <a:solidFill>
                            <a:srgbClr val="FF0000"/>
                          </a:solidFill>
                          <a:effectLst/>
                        </a:rPr>
                        <a:t>85.36(35/41)</a:t>
                      </a:r>
                      <a:endParaRPr lang="zh-CN" sz="9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b="1" kern="100" dirty="0">
                          <a:solidFill>
                            <a:srgbClr val="FF0000"/>
                          </a:solidFill>
                          <a:effectLst/>
                        </a:rPr>
                        <a:t>84.3(79.1-89.5)</a:t>
                      </a:r>
                      <a:endParaRPr lang="zh-CN" sz="9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b="1" kern="100" dirty="0">
                          <a:solidFill>
                            <a:srgbClr val="FF0000"/>
                          </a:solidFill>
                          <a:effectLst/>
                        </a:rPr>
                        <a:t>96.45</a:t>
                      </a:r>
                      <a:endParaRPr lang="zh-CN" sz="9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b="1" kern="100" dirty="0">
                          <a:solidFill>
                            <a:srgbClr val="FF0000"/>
                          </a:solidFill>
                          <a:effectLst/>
                        </a:rPr>
                        <a:t>41.67</a:t>
                      </a:r>
                      <a:endParaRPr lang="zh-CN" sz="9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b="1" kern="100" dirty="0" smtClean="0">
                          <a:solidFill>
                            <a:srgbClr val="FF0000"/>
                          </a:solidFill>
                          <a:effectLst/>
                        </a:rPr>
                        <a:t> </a:t>
                      </a:r>
                      <a:r>
                        <a:rPr lang="en-US" sz="800" b="1" kern="100" dirty="0">
                          <a:solidFill>
                            <a:srgbClr val="FF0000"/>
                          </a:solidFill>
                          <a:effectLst/>
                        </a:rPr>
                        <a:t>0.0001</a:t>
                      </a:r>
                      <a:endParaRPr lang="zh-CN" sz="9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r>
              <a:tr h="448866">
                <a:tc>
                  <a:txBody>
                    <a:bodyPr/>
                    <a:lstStyle/>
                    <a:p>
                      <a:pPr indent="127000" algn="l">
                        <a:lnSpc>
                          <a:spcPts val="2000"/>
                        </a:lnSpc>
                        <a:spcAft>
                          <a:spcPts val="0"/>
                        </a:spcAft>
                      </a:pPr>
                      <a:r>
                        <a:rPr lang="en-US" sz="1100" kern="100" dirty="0">
                          <a:effectLst/>
                        </a:rPr>
                        <a:t>CFTR</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52.35(111/212)</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96.64(144/149)</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77.4(72.6-82.1)</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95.69 </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58.78 </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&lt; 0.0001</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97.56(40/41)</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a:effectLst/>
                        </a:rPr>
                        <a:t>63.8(57.1-7.02)</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99.11</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28.37</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kern="100" dirty="0">
                          <a:effectLst/>
                        </a:rPr>
                        <a:t>&lt; 0.0001</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r>
              <a:tr h="362186">
                <a:tc>
                  <a:txBody>
                    <a:bodyPr/>
                    <a:lstStyle/>
                    <a:p>
                      <a:pPr indent="127000" algn="l">
                        <a:lnSpc>
                          <a:spcPts val="2000"/>
                        </a:lnSpc>
                        <a:spcAft>
                          <a:spcPts val="0"/>
                        </a:spcAft>
                      </a:pPr>
                      <a:r>
                        <a:rPr lang="en-US" sz="1200" b="1" kern="100" dirty="0">
                          <a:solidFill>
                            <a:srgbClr val="FF0000"/>
                          </a:solidFill>
                          <a:effectLst/>
                        </a:rPr>
                        <a:t>Panel 2</a:t>
                      </a:r>
                      <a:endParaRPr lang="zh-CN" sz="14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b="1" kern="100" dirty="0">
                          <a:solidFill>
                            <a:srgbClr val="FF0000"/>
                          </a:solidFill>
                          <a:effectLst/>
                        </a:rPr>
                        <a:t>88.68(188/212)</a:t>
                      </a:r>
                      <a:endParaRPr lang="zh-CN" sz="9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b="1" kern="100" dirty="0">
                          <a:solidFill>
                            <a:srgbClr val="FF0000"/>
                          </a:solidFill>
                          <a:effectLst/>
                        </a:rPr>
                        <a:t>87.25(130/149)</a:t>
                      </a:r>
                      <a:endParaRPr lang="zh-CN" sz="9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b="1" kern="100" dirty="0">
                          <a:solidFill>
                            <a:srgbClr val="FF0000"/>
                          </a:solidFill>
                          <a:effectLst/>
                        </a:rPr>
                        <a:t>89.9(86.7-93.2)</a:t>
                      </a:r>
                      <a:endParaRPr lang="zh-CN" sz="9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b="1" kern="100" dirty="0">
                          <a:solidFill>
                            <a:srgbClr val="FF0000"/>
                          </a:solidFill>
                          <a:effectLst/>
                        </a:rPr>
                        <a:t>90.82 </a:t>
                      </a:r>
                      <a:endParaRPr lang="zh-CN" sz="9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b="1" kern="100" dirty="0">
                          <a:solidFill>
                            <a:srgbClr val="FF0000"/>
                          </a:solidFill>
                          <a:effectLst/>
                        </a:rPr>
                        <a:t>84.42 </a:t>
                      </a:r>
                      <a:endParaRPr lang="zh-CN" sz="9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b="1" kern="100" dirty="0">
                          <a:solidFill>
                            <a:srgbClr val="FF0000"/>
                          </a:solidFill>
                          <a:effectLst/>
                        </a:rPr>
                        <a:t>&lt; 0.0001</a:t>
                      </a:r>
                      <a:endParaRPr lang="zh-CN" sz="9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b="1" kern="100" dirty="0">
                          <a:solidFill>
                            <a:srgbClr val="FF0000"/>
                          </a:solidFill>
                          <a:effectLst/>
                        </a:rPr>
                        <a:t>85.36(35/41)</a:t>
                      </a:r>
                      <a:endParaRPr lang="zh-CN" sz="9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b="1" kern="100" dirty="0">
                          <a:solidFill>
                            <a:srgbClr val="FF0000"/>
                          </a:solidFill>
                          <a:effectLst/>
                        </a:rPr>
                        <a:t>90.0(85.9-94.2)</a:t>
                      </a:r>
                      <a:endParaRPr lang="zh-CN" sz="9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b="1" kern="100">
                          <a:solidFill>
                            <a:srgbClr val="FF0000"/>
                          </a:solidFill>
                          <a:effectLst/>
                        </a:rPr>
                        <a:t>96.91</a:t>
                      </a:r>
                      <a:endParaRPr lang="zh-CN" sz="9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b="1" kern="100" dirty="0">
                          <a:solidFill>
                            <a:srgbClr val="FF0000"/>
                          </a:solidFill>
                          <a:effectLst/>
                        </a:rPr>
                        <a:t>59.32</a:t>
                      </a:r>
                      <a:endParaRPr lang="zh-CN" sz="9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c>
                  <a:txBody>
                    <a:bodyPr/>
                    <a:lstStyle/>
                    <a:p>
                      <a:pPr indent="127000" algn="ctr">
                        <a:lnSpc>
                          <a:spcPts val="2000"/>
                        </a:lnSpc>
                        <a:spcAft>
                          <a:spcPts val="0"/>
                        </a:spcAft>
                      </a:pPr>
                      <a:r>
                        <a:rPr lang="en-US" sz="800" b="1" kern="100" dirty="0" smtClean="0">
                          <a:solidFill>
                            <a:srgbClr val="FF0000"/>
                          </a:solidFill>
                          <a:effectLst/>
                        </a:rPr>
                        <a:t>0.0001</a:t>
                      </a:r>
                      <a:endParaRPr lang="zh-CN" sz="9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1469" marR="31469" marT="0" marB="0" anchor="ctr"/>
                </a:tc>
              </a:tr>
            </a:tbl>
          </a:graphicData>
        </a:graphic>
      </p:graphicFrame>
      <p:sp>
        <p:nvSpPr>
          <p:cNvPr id="7" name="矩形 6"/>
          <p:cNvSpPr/>
          <p:nvPr/>
        </p:nvSpPr>
        <p:spPr>
          <a:xfrm>
            <a:off x="2698117" y="5415340"/>
            <a:ext cx="4259396" cy="300082"/>
          </a:xfrm>
          <a:prstGeom prst="rect">
            <a:avLst/>
          </a:prstGeom>
          <a:solidFill>
            <a:schemeClr val="bg1"/>
          </a:solidFill>
          <a:ln>
            <a:solidFill>
              <a:srgbClr val="FFFF00"/>
            </a:solidFill>
          </a:ln>
        </p:spPr>
        <p:txBody>
          <a:bodyPr wrap="square">
            <a:spAutoFit/>
          </a:bodyPr>
          <a:lstStyle/>
          <a:p>
            <a:pPr algn="ctr"/>
            <a:r>
              <a:rPr lang="en-US" altLang="zh-CN" sz="1350" b="1" kern="0" dirty="0">
                <a:latin typeface="黑体" panose="02010609060101010101" pitchFamily="49" charset="-122"/>
                <a:ea typeface="黑体" panose="02010609060101010101" pitchFamily="49" charset="-122"/>
              </a:rPr>
              <a:t>Panel 2</a:t>
            </a:r>
            <a:r>
              <a:rPr lang="zh-CN" altLang="zh-CN" sz="1350" b="1" kern="0" dirty="0">
                <a:latin typeface="黑体" panose="02010609060101010101" pitchFamily="49" charset="-122"/>
                <a:ea typeface="黑体" panose="02010609060101010101" pitchFamily="49" charset="-122"/>
                <a:cs typeface="Times New Roman" panose="02020603050405020304" pitchFamily="18" charset="0"/>
              </a:rPr>
              <a:t>包括：</a:t>
            </a:r>
            <a:r>
              <a:rPr lang="en-US" altLang="zh-CN" sz="1350" b="1" kern="0" dirty="0">
                <a:latin typeface="黑体" panose="02010609060101010101" pitchFamily="49" charset="-122"/>
                <a:ea typeface="黑体" panose="02010609060101010101" pitchFamily="49" charset="-122"/>
              </a:rPr>
              <a:t>CFTR, VAX1, KCNV1, TAL1, </a:t>
            </a:r>
            <a:r>
              <a:rPr lang="en-US" altLang="zh-CN" sz="1350" b="1" kern="0" dirty="0" smtClean="0">
                <a:latin typeface="黑体" panose="02010609060101010101" pitchFamily="49" charset="-122"/>
                <a:ea typeface="黑体" panose="02010609060101010101" pitchFamily="49" charset="-122"/>
              </a:rPr>
              <a:t>PPOX1</a:t>
            </a:r>
            <a:endParaRPr lang="zh-CN" altLang="en-US" sz="1350" b="1" dirty="0">
              <a:latin typeface="黑体" panose="02010609060101010101" pitchFamily="49" charset="-122"/>
              <a:ea typeface="黑体" panose="02010609060101010101" pitchFamily="49" charset="-122"/>
            </a:endParaRPr>
          </a:p>
        </p:txBody>
      </p:sp>
      <p:grpSp>
        <p:nvGrpSpPr>
          <p:cNvPr id="15" name="组合 14"/>
          <p:cNvGrpSpPr/>
          <p:nvPr/>
        </p:nvGrpSpPr>
        <p:grpSpPr>
          <a:xfrm>
            <a:off x="4856123" y="1830684"/>
            <a:ext cx="4254862" cy="3201620"/>
            <a:chOff x="6590435" y="2082187"/>
            <a:chExt cx="5673129" cy="4268826"/>
          </a:xfrm>
        </p:grpSpPr>
        <p:sp>
          <p:nvSpPr>
            <p:cNvPr id="13" name="矩形 12"/>
            <p:cNvSpPr/>
            <p:nvPr/>
          </p:nvSpPr>
          <p:spPr>
            <a:xfrm>
              <a:off x="6590435" y="2082188"/>
              <a:ext cx="824426" cy="42241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sp>
          <p:nvSpPr>
            <p:cNvPr id="14" name="矩形 13"/>
            <p:cNvSpPr/>
            <p:nvPr/>
          </p:nvSpPr>
          <p:spPr>
            <a:xfrm>
              <a:off x="11484291" y="2082187"/>
              <a:ext cx="779273" cy="4268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grpSp>
      <p:grpSp>
        <p:nvGrpSpPr>
          <p:cNvPr id="25" name="组合 24"/>
          <p:cNvGrpSpPr/>
          <p:nvPr/>
        </p:nvGrpSpPr>
        <p:grpSpPr>
          <a:xfrm>
            <a:off x="812208" y="5745961"/>
            <a:ext cx="5706370" cy="350632"/>
            <a:chOff x="845259" y="5834097"/>
            <a:chExt cx="5706370" cy="350632"/>
          </a:xfrm>
        </p:grpSpPr>
        <p:sp>
          <p:nvSpPr>
            <p:cNvPr id="10" name="椭圆 9"/>
            <p:cNvSpPr/>
            <p:nvPr/>
          </p:nvSpPr>
          <p:spPr>
            <a:xfrm>
              <a:off x="1820253" y="5834097"/>
              <a:ext cx="1024721" cy="34953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sp>
          <p:nvSpPr>
            <p:cNvPr id="11" name="椭圆 10"/>
            <p:cNvSpPr/>
            <p:nvPr/>
          </p:nvSpPr>
          <p:spPr>
            <a:xfrm>
              <a:off x="5526908" y="5835190"/>
              <a:ext cx="1024721" cy="34953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sp>
          <p:nvSpPr>
            <p:cNvPr id="16" name="椭圆 15"/>
            <p:cNvSpPr/>
            <p:nvPr/>
          </p:nvSpPr>
          <p:spPr>
            <a:xfrm>
              <a:off x="845259" y="5920325"/>
              <a:ext cx="974993" cy="26440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grpSp>
      <p:grpSp>
        <p:nvGrpSpPr>
          <p:cNvPr id="24" name="组合 23"/>
          <p:cNvGrpSpPr/>
          <p:nvPr/>
        </p:nvGrpSpPr>
        <p:grpSpPr>
          <a:xfrm>
            <a:off x="812208" y="5032304"/>
            <a:ext cx="5706370" cy="349539"/>
            <a:chOff x="845259" y="5120440"/>
            <a:chExt cx="5706370" cy="349539"/>
          </a:xfrm>
        </p:grpSpPr>
        <p:sp>
          <p:nvSpPr>
            <p:cNvPr id="8" name="椭圆 7"/>
            <p:cNvSpPr/>
            <p:nvPr/>
          </p:nvSpPr>
          <p:spPr>
            <a:xfrm>
              <a:off x="1820253" y="5120440"/>
              <a:ext cx="1024721" cy="34953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sp>
          <p:nvSpPr>
            <p:cNvPr id="9" name="椭圆 8"/>
            <p:cNvSpPr/>
            <p:nvPr/>
          </p:nvSpPr>
          <p:spPr>
            <a:xfrm>
              <a:off x="5526908" y="5120440"/>
              <a:ext cx="1024721" cy="34953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sp>
          <p:nvSpPr>
            <p:cNvPr id="17" name="椭圆 16"/>
            <p:cNvSpPr/>
            <p:nvPr/>
          </p:nvSpPr>
          <p:spPr>
            <a:xfrm>
              <a:off x="845259" y="5120440"/>
              <a:ext cx="974993" cy="26440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grpSp>
      <p:sp>
        <p:nvSpPr>
          <p:cNvPr id="18" name="文本框 17"/>
          <p:cNvSpPr txBox="1"/>
          <p:nvPr/>
        </p:nvSpPr>
        <p:spPr>
          <a:xfrm>
            <a:off x="68880" y="130628"/>
            <a:ext cx="6219972" cy="461665"/>
          </a:xfrm>
          <a:prstGeom prst="rect">
            <a:avLst/>
          </a:prstGeom>
          <a:noFill/>
        </p:spPr>
        <p:txBody>
          <a:bodyPr wrap="none" rtlCol="0">
            <a:spAutoFit/>
          </a:bodyPr>
          <a:lstStyle/>
          <a:p>
            <a:r>
              <a:rPr lang="zh-CN" altLang="en-US" sz="2400" b="1" dirty="0">
                <a:latin typeface="黑体" panose="02010609060101010101" pitchFamily="49" charset="-122"/>
                <a:ea typeface="黑体" panose="02010609060101010101" pitchFamily="49" charset="-122"/>
              </a:rPr>
              <a:t>结果：</a:t>
            </a:r>
            <a:r>
              <a:rPr lang="zh-CN" altLang="zh-CN" sz="2400" b="1" dirty="0">
                <a:latin typeface="黑体" panose="02010609060101010101" pitchFamily="49" charset="-122"/>
                <a:ea typeface="黑体" panose="02010609060101010101" pitchFamily="49" charset="-122"/>
              </a:rPr>
              <a:t> 潜在膀胱癌甲基化标志物筛选</a:t>
            </a: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II</a:t>
            </a:r>
            <a:r>
              <a:rPr lang="zh-CN" altLang="en-US" sz="2400" b="1" dirty="0">
                <a:latin typeface="黑体" panose="02010609060101010101" pitchFamily="49" charset="-122"/>
                <a:ea typeface="黑体" panose="02010609060101010101" pitchFamily="49" charset="-122"/>
              </a:rPr>
              <a:t>）</a:t>
            </a:r>
          </a:p>
        </p:txBody>
      </p:sp>
      <p:grpSp>
        <p:nvGrpSpPr>
          <p:cNvPr id="23" name="组合 22"/>
          <p:cNvGrpSpPr/>
          <p:nvPr/>
        </p:nvGrpSpPr>
        <p:grpSpPr>
          <a:xfrm>
            <a:off x="3642349" y="4643505"/>
            <a:ext cx="1883885" cy="489141"/>
            <a:chOff x="2780640" y="4121724"/>
            <a:chExt cx="1883885" cy="489141"/>
          </a:xfrm>
        </p:grpSpPr>
        <p:sp>
          <p:nvSpPr>
            <p:cNvPr id="19" name="下箭头 18"/>
            <p:cNvSpPr/>
            <p:nvPr/>
          </p:nvSpPr>
          <p:spPr>
            <a:xfrm>
              <a:off x="3198213" y="4121724"/>
              <a:ext cx="1048740" cy="154305"/>
            </a:xfrm>
            <a:prstGeom prst="downArrow">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sp>
          <p:nvSpPr>
            <p:cNvPr id="20" name="矩形 19"/>
            <p:cNvSpPr/>
            <p:nvPr/>
          </p:nvSpPr>
          <p:spPr>
            <a:xfrm>
              <a:off x="2780640" y="4317379"/>
              <a:ext cx="1883885" cy="293486"/>
            </a:xfrm>
            <a:prstGeom prst="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黑体" panose="02010609060101010101" pitchFamily="49" charset="-122"/>
                  <a:ea typeface="黑体" panose="02010609060101010101" pitchFamily="49" charset="-122"/>
                </a:rPr>
                <a:t>CFTR</a:t>
              </a:r>
              <a:r>
                <a:rPr lang="zh-CN" altLang="en-US" b="1" dirty="0">
                  <a:solidFill>
                    <a:schemeClr val="bg1"/>
                  </a:solidFill>
                  <a:latin typeface="黑体" panose="02010609060101010101" pitchFamily="49" charset="-122"/>
                  <a:ea typeface="黑体" panose="02010609060101010101" pitchFamily="49" charset="-122"/>
                </a:rPr>
                <a:t>和</a:t>
              </a:r>
              <a:r>
                <a:rPr lang="en-US" altLang="zh-CN" b="1" dirty="0">
                  <a:solidFill>
                    <a:schemeClr val="bg1"/>
                  </a:solidFill>
                  <a:latin typeface="黑体" panose="02010609060101010101" pitchFamily="49" charset="-122"/>
                  <a:ea typeface="黑体" panose="02010609060101010101" pitchFamily="49" charset="-122"/>
                </a:rPr>
                <a:t>SALL3</a:t>
              </a:r>
              <a:endParaRPr lang="zh-CN" altLang="en-US" b="1" dirty="0">
                <a:solidFill>
                  <a:schemeClr val="bg1"/>
                </a:solidFill>
                <a:latin typeface="黑体" panose="02010609060101010101" pitchFamily="49" charset="-122"/>
                <a:ea typeface="黑体" panose="02010609060101010101" pitchFamily="49" charset="-122"/>
              </a:endParaRPr>
            </a:p>
          </p:txBody>
        </p:sp>
      </p:grpSp>
      <p:sp>
        <p:nvSpPr>
          <p:cNvPr id="21" name="矩形 20"/>
          <p:cNvSpPr/>
          <p:nvPr/>
        </p:nvSpPr>
        <p:spPr>
          <a:xfrm>
            <a:off x="2726425" y="4167849"/>
            <a:ext cx="4259396" cy="284693"/>
          </a:xfrm>
          <a:prstGeom prst="rect">
            <a:avLst/>
          </a:prstGeom>
          <a:solidFill>
            <a:schemeClr val="bg1"/>
          </a:solidFill>
          <a:ln>
            <a:solidFill>
              <a:srgbClr val="FFFF00"/>
            </a:solidFill>
          </a:ln>
        </p:spPr>
        <p:txBody>
          <a:bodyPr wrap="square">
            <a:spAutoFit/>
          </a:bodyPr>
          <a:lstStyle/>
          <a:p>
            <a:pPr indent="95250">
              <a:lnSpc>
                <a:spcPts val="1500"/>
              </a:lnSpc>
            </a:pPr>
            <a:r>
              <a:rPr lang="en-US" altLang="zh-CN" sz="1350" b="1" dirty="0">
                <a:latin typeface="黑体" panose="02010609060101010101" pitchFamily="49" charset="-122"/>
                <a:ea typeface="黑体" panose="02010609060101010101" pitchFamily="49" charset="-122"/>
                <a:cs typeface="Times New Roman" panose="02020603050405020304" pitchFamily="18" charset="0"/>
              </a:rPr>
              <a:t>Panel 1</a:t>
            </a:r>
            <a:r>
              <a:rPr lang="zh-CN" altLang="zh-CN" sz="1350" b="1" dirty="0">
                <a:latin typeface="黑体" panose="02010609060101010101" pitchFamily="49" charset="-122"/>
                <a:ea typeface="黑体" panose="02010609060101010101" pitchFamily="49" charset="-122"/>
                <a:cs typeface="Times New Roman" panose="02020603050405020304" pitchFamily="18" charset="0"/>
              </a:rPr>
              <a:t>包括：</a:t>
            </a:r>
            <a:r>
              <a:rPr lang="en-US" altLang="zh-CN" sz="1350" b="1" dirty="0">
                <a:latin typeface="黑体" panose="02010609060101010101" pitchFamily="49" charset="-122"/>
                <a:ea typeface="黑体" panose="02010609060101010101" pitchFamily="49" charset="-122"/>
                <a:cs typeface="Times New Roman" panose="02020603050405020304" pitchFamily="18" charset="0"/>
              </a:rPr>
              <a:t>VAX1, KCNV1, TAL1, PPOX1</a:t>
            </a:r>
            <a:endParaRPr lang="zh-CN" altLang="zh-CN" sz="21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6" name="矩形 25"/>
          <p:cNvSpPr/>
          <p:nvPr/>
        </p:nvSpPr>
        <p:spPr>
          <a:xfrm>
            <a:off x="-120872" y="6488668"/>
            <a:ext cx="5617779" cy="307777"/>
          </a:xfrm>
          <a:prstGeom prst="rect">
            <a:avLst/>
          </a:prstGeom>
        </p:spPr>
        <p:txBody>
          <a:bodyPr wrap="square">
            <a:spAutoFit/>
          </a:bodyPr>
          <a:lstStyle/>
          <a:p>
            <a:r>
              <a:rPr lang="zh-CN" altLang="en-US" sz="1400" b="1" dirty="0">
                <a:latin typeface="黑体" panose="02010609060101010101" pitchFamily="49" charset="-122"/>
                <a:ea typeface="黑体" panose="02010609060101010101" pitchFamily="49" charset="-122"/>
              </a:rPr>
              <a:t> 甲基化特异富集测序技术鉴定甲基化肿瘤标记物</a:t>
            </a:r>
          </a:p>
        </p:txBody>
      </p:sp>
      <p:sp>
        <p:nvSpPr>
          <p:cNvPr id="27" name="页脚占位符 2"/>
          <p:cNvSpPr txBox="1">
            <a:spLocks/>
          </p:cNvSpPr>
          <p:nvPr/>
        </p:nvSpPr>
        <p:spPr>
          <a:xfrm>
            <a:off x="6691005" y="6495210"/>
            <a:ext cx="2354051" cy="457200"/>
          </a:xfrm>
          <a:prstGeom prst="rect">
            <a:avLst/>
          </a:prstGeom>
        </p:spPr>
        <p:txBody>
          <a:bodyPr/>
          <a:lstStyle>
            <a:defPPr>
              <a:defRPr lang="zh-CN"/>
            </a:defPPr>
            <a:lvl1pPr marL="0" algn="l" defTabSz="914400" rtl="0" eaLnBrk="1" latinLnBrk="0" hangingPunct="1">
              <a:defRPr sz="1400" kern="1200">
                <a:solidFill>
                  <a:schemeClr val="tx1"/>
                </a:solidFill>
                <a:latin typeface="华文楷体" panose="02010600040101010101" pitchFamily="2" charset="-122"/>
                <a:ea typeface="华文楷体" panose="0201060004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b="1" smtClean="0">
                <a:solidFill>
                  <a:srgbClr val="FFFFFF"/>
                </a:solidFill>
                <a:latin typeface="黑体" panose="02010609060101010101" pitchFamily="49" charset="-122"/>
                <a:ea typeface="黑体" panose="02010609060101010101" pitchFamily="49" charset="-122"/>
              </a:rPr>
              <a:t>复旦大学博士学位论文答辩</a:t>
            </a:r>
            <a:endParaRPr lang="zh-CN" altLang="en-US" b="1" dirty="0">
              <a:solidFill>
                <a:srgbClr val="FFFFFF"/>
              </a:solidFill>
              <a:latin typeface="黑体" panose="02010609060101010101" pitchFamily="49" charset="-122"/>
              <a:ea typeface="黑体" panose="02010609060101010101" pitchFamily="49" charset="-122"/>
            </a:endParaRPr>
          </a:p>
        </p:txBody>
      </p:sp>
      <p:sp>
        <p:nvSpPr>
          <p:cNvPr id="28" name="灯片编号占位符 3"/>
          <p:cNvSpPr txBox="1">
            <a:spLocks/>
          </p:cNvSpPr>
          <p:nvPr/>
        </p:nvSpPr>
        <p:spPr>
          <a:xfrm>
            <a:off x="3471333" y="6495210"/>
            <a:ext cx="2133600" cy="457200"/>
          </a:xfrm>
          <a:prstGeom prst="rect">
            <a:avLst/>
          </a:prstGeom>
        </p:spPr>
        <p:txBody>
          <a:bodyPr/>
          <a:lstStyle>
            <a:defPPr>
              <a:defRPr lang="zh-CN"/>
            </a:defPPr>
            <a:lvl1pPr marL="0" algn="ctr" defTabSz="914400" rtl="0" eaLnBrk="1" latinLnBrk="0" hangingPunct="1">
              <a:defRPr sz="1400" kern="1200" smtClean="0">
                <a:solidFill>
                  <a:schemeClr val="tx1"/>
                </a:solidFill>
                <a:latin typeface="华文楷体" panose="02010600040101010101" pitchFamily="2" charset="-122"/>
                <a:ea typeface="华文楷体" panose="0201060004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b="1" dirty="0" smtClean="0">
                <a:solidFill>
                  <a:srgbClr val="FFFFFF"/>
                </a:solidFill>
                <a:latin typeface="黑体" panose="02010609060101010101" pitchFamily="49" charset="-122"/>
                <a:ea typeface="黑体" panose="02010609060101010101" pitchFamily="49" charset="-122"/>
              </a:rPr>
              <a:t>53</a:t>
            </a:r>
            <a:endParaRPr lang="zh-CN" altLang="en-US" b="1" dirty="0">
              <a:solidFill>
                <a:srgbClr val="FFFFFF"/>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70444414"/>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latin typeface="黑体" panose="02010609060101010101" pitchFamily="49" charset="-122"/>
                <a:ea typeface="黑体" panose="02010609060101010101" pitchFamily="49" charset="-122"/>
              </a:rPr>
              <a:t>复旦大学博士学位论文答辩</a:t>
            </a:r>
            <a:endParaRPr lang="zh-CN" altLang="en-US" b="1" dirty="0">
              <a:solidFill>
                <a:srgbClr val="FFFFFF"/>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latin typeface="黑体" panose="02010609060101010101" pitchFamily="49" charset="-122"/>
                <a:ea typeface="黑体" panose="02010609060101010101" pitchFamily="49" charset="-122"/>
              </a:rPr>
              <a:pPr>
                <a:defRPr/>
              </a:pPr>
              <a:t>52</a:t>
            </a:fld>
            <a:endParaRPr lang="zh-CN" altLang="en-US" b="1" dirty="0">
              <a:solidFill>
                <a:srgbClr val="FFFFFF"/>
              </a:solidFill>
              <a:latin typeface="黑体" panose="02010609060101010101" pitchFamily="49" charset="-122"/>
              <a:ea typeface="黑体" panose="02010609060101010101" pitchFamily="49" charset="-122"/>
            </a:endParaRPr>
          </a:p>
        </p:txBody>
      </p:sp>
      <p:sp>
        <p:nvSpPr>
          <p:cNvPr id="8" name="文本框 7"/>
          <p:cNvSpPr txBox="1"/>
          <p:nvPr/>
        </p:nvSpPr>
        <p:spPr>
          <a:xfrm>
            <a:off x="0" y="102120"/>
            <a:ext cx="6647974" cy="461665"/>
          </a:xfrm>
          <a:prstGeom prst="rect">
            <a:avLst/>
          </a:prstGeom>
          <a:noFill/>
        </p:spPr>
        <p:txBody>
          <a:bodyPr wrap="none" rtlCol="0">
            <a:spAutoFit/>
          </a:bodyPr>
          <a:lstStyle/>
          <a:p>
            <a:r>
              <a:rPr lang="zh-CN" altLang="en-US" sz="2400" b="1" dirty="0">
                <a:latin typeface="黑体" panose="02010609060101010101" pitchFamily="49" charset="-122"/>
                <a:ea typeface="黑体" panose="02010609060101010101" pitchFamily="49" charset="-122"/>
              </a:rPr>
              <a:t>结果：甲基化诊断模型具有膀胱镜</a:t>
            </a:r>
            <a:r>
              <a:rPr lang="zh-CN" altLang="en-US" sz="2400" b="1" dirty="0" smtClean="0">
                <a:latin typeface="黑体" panose="02010609060101010101" pitchFamily="49" charset="-122"/>
                <a:ea typeface="黑体" panose="02010609060101010101" pitchFamily="49" charset="-122"/>
              </a:rPr>
              <a:t>诊断相似效能</a:t>
            </a:r>
            <a:endParaRPr lang="zh-CN" altLang="en-US" sz="2400" b="1" dirty="0">
              <a:latin typeface="黑体" panose="02010609060101010101" pitchFamily="49" charset="-122"/>
              <a:ea typeface="黑体" panose="02010609060101010101" pitchFamily="49" charset="-122"/>
            </a:endParaRPr>
          </a:p>
        </p:txBody>
      </p:sp>
      <p:sp>
        <p:nvSpPr>
          <p:cNvPr id="9" name="矩形 8"/>
          <p:cNvSpPr/>
          <p:nvPr/>
        </p:nvSpPr>
        <p:spPr>
          <a:xfrm>
            <a:off x="2819479" y="3275380"/>
            <a:ext cx="1050665" cy="338554"/>
          </a:xfrm>
          <a:prstGeom prst="rect">
            <a:avLst/>
          </a:prstGeom>
          <a:ln>
            <a:solidFill>
              <a:srgbClr val="7030A0"/>
            </a:solidFill>
          </a:ln>
        </p:spPr>
        <p:txBody>
          <a:bodyPr wrap="square">
            <a:spAutoFit/>
          </a:bodyPr>
          <a:lstStyle/>
          <a:p>
            <a:pPr algn="ctr"/>
            <a:r>
              <a:rPr lang="en-US" altLang="zh-CN" sz="1600" b="1" dirty="0">
                <a:latin typeface="黑体" panose="02010609060101010101" pitchFamily="49" charset="-122"/>
                <a:ea typeface="黑体" panose="02010609060101010101" pitchFamily="49" charset="-122"/>
              </a:rPr>
              <a:t>Panel 2</a:t>
            </a:r>
            <a:endParaRPr lang="zh-CN" altLang="en-US" sz="1600" b="1" dirty="0">
              <a:latin typeface="黑体" panose="02010609060101010101" pitchFamily="49" charset="-122"/>
              <a:ea typeface="黑体" panose="02010609060101010101" pitchFamily="49" charset="-122"/>
            </a:endParaRPr>
          </a:p>
        </p:txBody>
      </p:sp>
      <p:sp>
        <p:nvSpPr>
          <p:cNvPr id="10" name="矩形 9"/>
          <p:cNvSpPr/>
          <p:nvPr/>
        </p:nvSpPr>
        <p:spPr>
          <a:xfrm>
            <a:off x="1443454" y="1706973"/>
            <a:ext cx="1467068" cy="400110"/>
          </a:xfrm>
          <a:prstGeom prst="rect">
            <a:avLst/>
          </a:prstGeom>
          <a:ln>
            <a:solidFill>
              <a:srgbClr val="7030A0"/>
            </a:solidFill>
          </a:ln>
        </p:spPr>
        <p:txBody>
          <a:bodyPr wrap="none">
            <a:spAutoFit/>
          </a:bodyPr>
          <a:lstStyle/>
          <a:p>
            <a:r>
              <a:rPr lang="zh-CN" altLang="en-US" sz="2000" b="1" dirty="0">
                <a:latin typeface="黑体" panose="02010609060101010101" pitchFamily="49" charset="-122"/>
                <a:ea typeface="黑体" panose="02010609060101010101" pitchFamily="49" charset="-122"/>
              </a:rPr>
              <a:t>膀胱镜诊断</a:t>
            </a:r>
          </a:p>
        </p:txBody>
      </p:sp>
      <p:sp>
        <p:nvSpPr>
          <p:cNvPr id="11" name="矩形 10"/>
          <p:cNvSpPr/>
          <p:nvPr/>
        </p:nvSpPr>
        <p:spPr>
          <a:xfrm>
            <a:off x="994373" y="876801"/>
            <a:ext cx="2509020" cy="400110"/>
          </a:xfrm>
          <a:prstGeom prst="rect">
            <a:avLst/>
          </a:prstGeom>
          <a:ln>
            <a:noFill/>
          </a:ln>
        </p:spPr>
        <p:txBody>
          <a:bodyPr wrap="none">
            <a:spAutoFit/>
          </a:bodyPr>
          <a:lstStyle/>
          <a:p>
            <a:r>
              <a:rPr lang="en-US" altLang="zh-CN" sz="2000" b="1" dirty="0">
                <a:latin typeface="黑体" panose="02010609060101010101" pitchFamily="49" charset="-122"/>
                <a:ea typeface="黑体" panose="02010609060101010101" pitchFamily="49" charset="-122"/>
              </a:rPr>
              <a:t>48</a:t>
            </a:r>
            <a:r>
              <a:rPr lang="zh-CN" altLang="en-US" sz="2000" b="1" dirty="0">
                <a:latin typeface="黑体" panose="02010609060101010101" pitchFamily="49" charset="-122"/>
                <a:ea typeface="黑体" panose="02010609060101010101" pitchFamily="49" charset="-122"/>
              </a:rPr>
              <a:t>例膀胱癌疑似患者</a:t>
            </a:r>
          </a:p>
        </p:txBody>
      </p:sp>
      <p:sp>
        <p:nvSpPr>
          <p:cNvPr id="13" name="下箭头 12"/>
          <p:cNvSpPr/>
          <p:nvPr/>
        </p:nvSpPr>
        <p:spPr>
          <a:xfrm>
            <a:off x="534582" y="2945087"/>
            <a:ext cx="1048740" cy="154305"/>
          </a:xfrm>
          <a:prstGeom prst="downArrow">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黑体" panose="02010609060101010101" pitchFamily="49" charset="-122"/>
              <a:ea typeface="黑体" panose="02010609060101010101" pitchFamily="49" charset="-122"/>
            </a:endParaRPr>
          </a:p>
        </p:txBody>
      </p:sp>
      <p:sp>
        <p:nvSpPr>
          <p:cNvPr id="15" name="矩形 14"/>
          <p:cNvSpPr/>
          <p:nvPr/>
        </p:nvSpPr>
        <p:spPr>
          <a:xfrm>
            <a:off x="532658" y="2432340"/>
            <a:ext cx="1091966" cy="400110"/>
          </a:xfrm>
          <a:prstGeom prst="rect">
            <a:avLst/>
          </a:prstGeom>
          <a:ln>
            <a:noFill/>
          </a:ln>
        </p:spPr>
        <p:txBody>
          <a:bodyPr wrap="none">
            <a:spAutoFit/>
          </a:bodyPr>
          <a:lstStyle/>
          <a:p>
            <a:r>
              <a:rPr lang="en-US" altLang="zh-CN" sz="2000" b="1" dirty="0">
                <a:latin typeface="黑体" panose="02010609060101010101" pitchFamily="49" charset="-122"/>
                <a:ea typeface="黑体" panose="02010609060101010101" pitchFamily="49" charset="-122"/>
              </a:rPr>
              <a:t>32</a:t>
            </a:r>
            <a:r>
              <a:rPr lang="zh-CN" altLang="en-US" sz="2000" b="1" dirty="0">
                <a:latin typeface="黑体" panose="02010609060101010101" pitchFamily="49" charset="-122"/>
                <a:ea typeface="黑体" panose="02010609060101010101" pitchFamily="49" charset="-122"/>
              </a:rPr>
              <a:t>个</a:t>
            </a:r>
            <a:r>
              <a:rPr lang="en-US" altLang="zh-CN" sz="2000" b="1" dirty="0">
                <a:latin typeface="黑体" panose="02010609060101010101" pitchFamily="49" charset="-122"/>
                <a:ea typeface="黑体" panose="02010609060101010101" pitchFamily="49" charset="-122"/>
              </a:rPr>
              <a:t>BCC</a:t>
            </a:r>
            <a:endParaRPr lang="zh-CN" altLang="en-US" sz="2000" b="1" dirty="0">
              <a:latin typeface="黑体" panose="02010609060101010101" pitchFamily="49" charset="-122"/>
              <a:ea typeface="黑体" panose="02010609060101010101" pitchFamily="49" charset="-122"/>
            </a:endParaRPr>
          </a:p>
        </p:txBody>
      </p:sp>
      <p:sp>
        <p:nvSpPr>
          <p:cNvPr id="16" name="矩形 15"/>
          <p:cNvSpPr/>
          <p:nvPr/>
        </p:nvSpPr>
        <p:spPr>
          <a:xfrm>
            <a:off x="2684021" y="2432341"/>
            <a:ext cx="1350050" cy="400110"/>
          </a:xfrm>
          <a:prstGeom prst="rect">
            <a:avLst/>
          </a:prstGeom>
          <a:ln>
            <a:noFill/>
          </a:ln>
        </p:spPr>
        <p:txBody>
          <a:bodyPr wrap="none">
            <a:spAutoFit/>
          </a:bodyPr>
          <a:lstStyle/>
          <a:p>
            <a:r>
              <a:rPr lang="en-US" altLang="zh-CN" sz="2000" b="1" dirty="0">
                <a:latin typeface="黑体" panose="02010609060101010101" pitchFamily="49" charset="-122"/>
                <a:ea typeface="黑体" panose="02010609060101010101" pitchFamily="49" charset="-122"/>
              </a:rPr>
              <a:t>16</a:t>
            </a:r>
            <a:r>
              <a:rPr lang="zh-CN" altLang="en-US" sz="2000" b="1" dirty="0">
                <a:latin typeface="黑体" panose="02010609060101010101" pitchFamily="49" charset="-122"/>
                <a:ea typeface="黑体" panose="02010609060101010101" pitchFamily="49" charset="-122"/>
              </a:rPr>
              <a:t>个非</a:t>
            </a:r>
            <a:r>
              <a:rPr lang="en-US" altLang="zh-CN" sz="2000" b="1" dirty="0">
                <a:latin typeface="黑体" panose="02010609060101010101" pitchFamily="49" charset="-122"/>
                <a:ea typeface="黑体" panose="02010609060101010101" pitchFamily="49" charset="-122"/>
              </a:rPr>
              <a:t>BCC</a:t>
            </a:r>
            <a:endParaRPr lang="zh-CN" altLang="en-US" sz="2000" b="1" dirty="0">
              <a:latin typeface="黑体" panose="02010609060101010101" pitchFamily="49" charset="-122"/>
              <a:ea typeface="黑体" panose="02010609060101010101" pitchFamily="49" charset="-122"/>
            </a:endParaRPr>
          </a:p>
        </p:txBody>
      </p:sp>
      <p:sp>
        <p:nvSpPr>
          <p:cNvPr id="17" name="矩形 16"/>
          <p:cNvSpPr/>
          <p:nvPr/>
        </p:nvSpPr>
        <p:spPr>
          <a:xfrm>
            <a:off x="532657" y="3279421"/>
            <a:ext cx="1050665" cy="338554"/>
          </a:xfrm>
          <a:prstGeom prst="rect">
            <a:avLst/>
          </a:prstGeom>
          <a:ln>
            <a:solidFill>
              <a:srgbClr val="7030A0"/>
            </a:solidFill>
          </a:ln>
        </p:spPr>
        <p:txBody>
          <a:bodyPr wrap="square">
            <a:spAutoFit/>
          </a:bodyPr>
          <a:lstStyle/>
          <a:p>
            <a:pPr algn="ctr"/>
            <a:r>
              <a:rPr lang="en-US" altLang="zh-CN" sz="1600" b="1" dirty="0">
                <a:latin typeface="黑体" panose="02010609060101010101" pitchFamily="49" charset="-122"/>
                <a:ea typeface="黑体" panose="02010609060101010101" pitchFamily="49" charset="-122"/>
              </a:rPr>
              <a:t>Panel 2</a:t>
            </a:r>
            <a:endParaRPr lang="zh-CN" altLang="en-US" sz="1600" b="1" dirty="0">
              <a:latin typeface="黑体" panose="02010609060101010101" pitchFamily="49" charset="-122"/>
              <a:ea typeface="黑体" panose="02010609060101010101" pitchFamily="49" charset="-122"/>
            </a:endParaRPr>
          </a:p>
        </p:txBody>
      </p:sp>
      <p:sp>
        <p:nvSpPr>
          <p:cNvPr id="18" name="下箭头 17"/>
          <p:cNvSpPr/>
          <p:nvPr/>
        </p:nvSpPr>
        <p:spPr>
          <a:xfrm>
            <a:off x="894877" y="2239210"/>
            <a:ext cx="1048740" cy="154305"/>
          </a:xfrm>
          <a:prstGeom prst="downArrow">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黑体" panose="02010609060101010101" pitchFamily="49" charset="-122"/>
              <a:ea typeface="黑体" panose="02010609060101010101" pitchFamily="49" charset="-122"/>
            </a:endParaRPr>
          </a:p>
        </p:txBody>
      </p:sp>
      <p:sp>
        <p:nvSpPr>
          <p:cNvPr id="19" name="下箭头 18"/>
          <p:cNvSpPr/>
          <p:nvPr/>
        </p:nvSpPr>
        <p:spPr>
          <a:xfrm>
            <a:off x="2396764" y="2239210"/>
            <a:ext cx="1048740" cy="154305"/>
          </a:xfrm>
          <a:prstGeom prst="downArrow">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黑体" panose="02010609060101010101" pitchFamily="49" charset="-122"/>
              <a:ea typeface="黑体" panose="02010609060101010101" pitchFamily="49" charset="-122"/>
            </a:endParaRPr>
          </a:p>
        </p:txBody>
      </p:sp>
      <p:sp>
        <p:nvSpPr>
          <p:cNvPr id="20" name="下箭头 19"/>
          <p:cNvSpPr/>
          <p:nvPr/>
        </p:nvSpPr>
        <p:spPr>
          <a:xfrm>
            <a:off x="2684019" y="2963734"/>
            <a:ext cx="1048740" cy="154305"/>
          </a:xfrm>
          <a:prstGeom prst="downArrow">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黑体" panose="02010609060101010101" pitchFamily="49" charset="-122"/>
              <a:ea typeface="黑体" panose="02010609060101010101" pitchFamily="49" charset="-122"/>
            </a:endParaRPr>
          </a:p>
        </p:txBody>
      </p:sp>
      <p:sp>
        <p:nvSpPr>
          <p:cNvPr id="21" name="下箭头 20"/>
          <p:cNvSpPr/>
          <p:nvPr/>
        </p:nvSpPr>
        <p:spPr>
          <a:xfrm>
            <a:off x="1565414" y="1424575"/>
            <a:ext cx="1048740" cy="154305"/>
          </a:xfrm>
          <a:prstGeom prst="downArrow">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黑体" panose="02010609060101010101" pitchFamily="49" charset="-122"/>
              <a:ea typeface="黑体" panose="02010609060101010101" pitchFamily="49" charset="-122"/>
            </a:endParaRPr>
          </a:p>
        </p:txBody>
      </p:sp>
      <p:sp>
        <p:nvSpPr>
          <p:cNvPr id="22" name="矩形 21"/>
          <p:cNvSpPr/>
          <p:nvPr/>
        </p:nvSpPr>
        <p:spPr>
          <a:xfrm>
            <a:off x="190338" y="4027952"/>
            <a:ext cx="2308645" cy="400110"/>
          </a:xfrm>
          <a:prstGeom prst="rect">
            <a:avLst/>
          </a:prstGeom>
          <a:ln>
            <a:noFill/>
          </a:ln>
        </p:spPr>
        <p:txBody>
          <a:bodyPr wrap="none">
            <a:spAutoFit/>
          </a:bodyPr>
          <a:lstStyle/>
          <a:p>
            <a:r>
              <a:rPr lang="en-US" altLang="zh-CN" sz="2000" b="1" dirty="0">
                <a:latin typeface="黑体" panose="02010609060101010101" pitchFamily="49" charset="-122"/>
                <a:ea typeface="黑体" panose="02010609060101010101" pitchFamily="49" charset="-122"/>
              </a:rPr>
              <a:t>25</a:t>
            </a:r>
            <a:r>
              <a:rPr lang="zh-CN" altLang="en-US" sz="2000" b="1" dirty="0">
                <a:latin typeface="黑体" panose="02010609060101010101" pitchFamily="49" charset="-122"/>
                <a:ea typeface="黑体" panose="02010609060101010101" pitchFamily="49" charset="-122"/>
              </a:rPr>
              <a:t>个</a:t>
            </a:r>
            <a:r>
              <a:rPr lang="en-US" altLang="zh-CN" sz="2000" b="1" dirty="0">
                <a:latin typeface="黑体" panose="02010609060101010101" pitchFamily="49" charset="-122"/>
                <a:ea typeface="黑体" panose="02010609060101010101" pitchFamily="49" charset="-122"/>
              </a:rPr>
              <a:t>BCC</a:t>
            </a:r>
            <a:r>
              <a:rPr lang="zh-CN"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78.1%</a:t>
            </a:r>
            <a:r>
              <a:rPr lang="zh-CN" altLang="en-US" sz="2000" b="1" dirty="0">
                <a:latin typeface="黑体" panose="02010609060101010101" pitchFamily="49" charset="-122"/>
                <a:ea typeface="黑体" panose="02010609060101010101" pitchFamily="49" charset="-122"/>
              </a:rPr>
              <a:t>）</a:t>
            </a:r>
          </a:p>
        </p:txBody>
      </p:sp>
      <p:sp>
        <p:nvSpPr>
          <p:cNvPr id="23" name="下箭头 22"/>
          <p:cNvSpPr/>
          <p:nvPr/>
        </p:nvSpPr>
        <p:spPr>
          <a:xfrm>
            <a:off x="491295" y="3795150"/>
            <a:ext cx="1048740" cy="154305"/>
          </a:xfrm>
          <a:prstGeom prst="downArrow">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黑体" panose="02010609060101010101" pitchFamily="49" charset="-122"/>
              <a:ea typeface="黑体" panose="02010609060101010101" pitchFamily="49" charset="-122"/>
            </a:endParaRPr>
          </a:p>
        </p:txBody>
      </p:sp>
      <p:sp>
        <p:nvSpPr>
          <p:cNvPr id="24" name="下箭头 23"/>
          <p:cNvSpPr/>
          <p:nvPr/>
        </p:nvSpPr>
        <p:spPr>
          <a:xfrm>
            <a:off x="2785541" y="3764664"/>
            <a:ext cx="1048740" cy="154305"/>
          </a:xfrm>
          <a:prstGeom prst="downArrow">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黑体" panose="02010609060101010101" pitchFamily="49" charset="-122"/>
              <a:ea typeface="黑体" panose="02010609060101010101" pitchFamily="49" charset="-122"/>
            </a:endParaRPr>
          </a:p>
        </p:txBody>
      </p:sp>
      <p:sp>
        <p:nvSpPr>
          <p:cNvPr id="25" name="矩形 24"/>
          <p:cNvSpPr/>
          <p:nvPr/>
        </p:nvSpPr>
        <p:spPr>
          <a:xfrm>
            <a:off x="2354164" y="4023112"/>
            <a:ext cx="2565126" cy="400110"/>
          </a:xfrm>
          <a:prstGeom prst="rect">
            <a:avLst/>
          </a:prstGeom>
          <a:ln>
            <a:noFill/>
          </a:ln>
        </p:spPr>
        <p:txBody>
          <a:bodyPr wrap="none">
            <a:spAutoFit/>
          </a:bodyPr>
          <a:lstStyle/>
          <a:p>
            <a:r>
              <a:rPr lang="en-US" altLang="zh-CN" sz="2000" b="1" dirty="0">
                <a:latin typeface="黑体" panose="02010609060101010101" pitchFamily="49" charset="-122"/>
                <a:ea typeface="黑体" panose="02010609060101010101" pitchFamily="49" charset="-122"/>
              </a:rPr>
              <a:t>14</a:t>
            </a:r>
            <a:r>
              <a:rPr lang="zh-CN" altLang="en-US" sz="2000" b="1" dirty="0">
                <a:latin typeface="黑体" panose="02010609060101010101" pitchFamily="49" charset="-122"/>
                <a:ea typeface="黑体" panose="02010609060101010101" pitchFamily="49" charset="-122"/>
              </a:rPr>
              <a:t>个非</a:t>
            </a:r>
            <a:r>
              <a:rPr lang="en-US" altLang="zh-CN" sz="2000" b="1" dirty="0" smtClean="0">
                <a:latin typeface="黑体" panose="02010609060101010101" pitchFamily="49" charset="-122"/>
                <a:ea typeface="黑体" panose="02010609060101010101" pitchFamily="49" charset="-122"/>
              </a:rPr>
              <a:t>BCC</a:t>
            </a:r>
            <a:r>
              <a:rPr lang="zh-CN" altLang="en-US" sz="2000" b="1" dirty="0" smtClean="0">
                <a:latin typeface="黑体" panose="02010609060101010101" pitchFamily="49" charset="-122"/>
                <a:ea typeface="黑体" panose="02010609060101010101" pitchFamily="49" charset="-122"/>
              </a:rPr>
              <a:t>（</a:t>
            </a:r>
            <a:r>
              <a:rPr lang="en-US" altLang="zh-CN" sz="2000" b="1" dirty="0" smtClean="0">
                <a:latin typeface="黑体" panose="02010609060101010101" pitchFamily="49" charset="-122"/>
                <a:ea typeface="黑体" panose="02010609060101010101" pitchFamily="49" charset="-122"/>
              </a:rPr>
              <a:t>87.5%</a:t>
            </a:r>
            <a:r>
              <a:rPr lang="zh-CN" altLang="en-US" sz="2000" b="1" dirty="0" smtClean="0">
                <a:latin typeface="黑体" panose="02010609060101010101" pitchFamily="49" charset="-122"/>
                <a:ea typeface="黑体" panose="02010609060101010101" pitchFamily="49" charset="-122"/>
              </a:rPr>
              <a:t>）</a:t>
            </a:r>
            <a:endParaRPr lang="zh-CN" altLang="en-US" sz="2000" b="1" dirty="0">
              <a:latin typeface="黑体" panose="02010609060101010101" pitchFamily="49" charset="-122"/>
              <a:ea typeface="黑体" panose="02010609060101010101" pitchFamily="49" charset="-122"/>
            </a:endParaRPr>
          </a:p>
        </p:txBody>
      </p:sp>
      <p:sp>
        <p:nvSpPr>
          <p:cNvPr id="26" name="右箭头 25"/>
          <p:cNvSpPr/>
          <p:nvPr/>
        </p:nvSpPr>
        <p:spPr>
          <a:xfrm>
            <a:off x="5014867" y="3995520"/>
            <a:ext cx="96960" cy="562628"/>
          </a:xfrm>
          <a:prstGeom prst="rightArrow">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黑体" panose="02010609060101010101" pitchFamily="49" charset="-122"/>
              <a:ea typeface="黑体" panose="02010609060101010101" pitchFamily="49" charset="-122"/>
            </a:endParaRPr>
          </a:p>
        </p:txBody>
      </p:sp>
      <p:sp>
        <p:nvSpPr>
          <p:cNvPr id="27" name="文本框 26"/>
          <p:cNvSpPr txBox="1"/>
          <p:nvPr/>
        </p:nvSpPr>
        <p:spPr>
          <a:xfrm>
            <a:off x="5604933" y="4023112"/>
            <a:ext cx="2660502" cy="461665"/>
          </a:xfrm>
          <a:prstGeom prst="rect">
            <a:avLst/>
          </a:prstGeom>
          <a:noFill/>
          <a:ln>
            <a:solidFill>
              <a:srgbClr val="FFFF00"/>
            </a:solidFill>
          </a:ln>
        </p:spPr>
        <p:txBody>
          <a:bodyPr wrap="square" rtlCol="0">
            <a:spAutoFit/>
          </a:bodyPr>
          <a:lstStyle/>
          <a:p>
            <a:pPr algn="ctr"/>
            <a:r>
              <a:rPr lang="zh-CN" altLang="en-US" sz="2400" b="1" dirty="0">
                <a:latin typeface="黑体" panose="02010609060101010101" pitchFamily="49" charset="-122"/>
                <a:ea typeface="黑体" panose="02010609060101010101" pitchFamily="49" charset="-122"/>
              </a:rPr>
              <a:t>一致性： </a:t>
            </a:r>
            <a:r>
              <a:rPr lang="en-US" altLang="zh-CN" sz="2400" b="1" dirty="0">
                <a:latin typeface="黑体" panose="02010609060101010101" pitchFamily="49" charset="-122"/>
                <a:ea typeface="黑体" panose="02010609060101010101" pitchFamily="49" charset="-122"/>
              </a:rPr>
              <a:t>81.25%</a:t>
            </a:r>
            <a:endParaRPr lang="zh-CN" altLang="en-US" sz="2400" b="1" dirty="0">
              <a:latin typeface="黑体" panose="02010609060101010101" pitchFamily="49" charset="-122"/>
              <a:ea typeface="黑体" panose="02010609060101010101" pitchFamily="49" charset="-122"/>
            </a:endParaRPr>
          </a:p>
        </p:txBody>
      </p:sp>
      <p:sp>
        <p:nvSpPr>
          <p:cNvPr id="28" name="矩形 27"/>
          <p:cNvSpPr/>
          <p:nvPr/>
        </p:nvSpPr>
        <p:spPr>
          <a:xfrm>
            <a:off x="2378060" y="4765763"/>
            <a:ext cx="2121093" cy="400110"/>
          </a:xfrm>
          <a:prstGeom prst="rect">
            <a:avLst/>
          </a:prstGeom>
          <a:noFill/>
          <a:ln>
            <a:solidFill>
              <a:srgbClr val="FF0000"/>
            </a:solidFill>
          </a:ln>
        </p:spPr>
        <p:txBody>
          <a:bodyPr wrap="none">
            <a:spAutoFit/>
          </a:bodyPr>
          <a:lstStyle/>
          <a:p>
            <a:r>
              <a:rPr lang="zh-CN" altLang="en-US" sz="2000" b="1" dirty="0">
                <a:latin typeface="黑体" panose="02010609060101010101" pitchFamily="49" charset="-122"/>
                <a:ea typeface="黑体" panose="02010609060101010101" pitchFamily="49" charset="-122"/>
              </a:rPr>
              <a:t>另外</a:t>
            </a:r>
            <a:r>
              <a:rPr lang="en-US" altLang="zh-CN" sz="2000" b="1" dirty="0">
                <a:latin typeface="黑体" panose="02010609060101010101" pitchFamily="49" charset="-122"/>
                <a:ea typeface="黑体" panose="02010609060101010101" pitchFamily="49" charset="-122"/>
              </a:rPr>
              <a:t>2</a:t>
            </a:r>
            <a:r>
              <a:rPr lang="zh-CN" altLang="en-US" sz="2000" b="1" dirty="0">
                <a:latin typeface="黑体" panose="02010609060101010101" pitchFamily="49" charset="-122"/>
                <a:ea typeface="黑体" panose="02010609060101010101" pitchFamily="49" charset="-122"/>
              </a:rPr>
              <a:t>个在观察中</a:t>
            </a:r>
          </a:p>
        </p:txBody>
      </p:sp>
      <p:sp>
        <p:nvSpPr>
          <p:cNvPr id="30" name="下箭头 29"/>
          <p:cNvSpPr/>
          <p:nvPr/>
        </p:nvSpPr>
        <p:spPr>
          <a:xfrm>
            <a:off x="2821404" y="4480175"/>
            <a:ext cx="1048740" cy="154305"/>
          </a:xfrm>
          <a:prstGeom prst="downArrow">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黑体" panose="02010609060101010101" pitchFamily="49" charset="-122"/>
              <a:ea typeface="黑体" panose="02010609060101010101" pitchFamily="49" charset="-122"/>
            </a:endParaRPr>
          </a:p>
        </p:txBody>
      </p:sp>
      <p:sp>
        <p:nvSpPr>
          <p:cNvPr id="32" name="矩形 31"/>
          <p:cNvSpPr/>
          <p:nvPr/>
        </p:nvSpPr>
        <p:spPr>
          <a:xfrm>
            <a:off x="-120872" y="6488668"/>
            <a:ext cx="5617779" cy="307777"/>
          </a:xfrm>
          <a:prstGeom prst="rect">
            <a:avLst/>
          </a:prstGeom>
        </p:spPr>
        <p:txBody>
          <a:bodyPr wrap="square">
            <a:spAutoFit/>
          </a:bodyPr>
          <a:lstStyle/>
          <a:p>
            <a:r>
              <a:rPr lang="zh-CN" altLang="en-US" sz="1400" b="1" dirty="0">
                <a:latin typeface="黑体" panose="02010609060101010101" pitchFamily="49" charset="-122"/>
                <a:ea typeface="黑体" panose="02010609060101010101" pitchFamily="49" charset="-122"/>
              </a:rPr>
              <a:t> 甲基化特异富集测序技术鉴定甲基化肿瘤标记物</a:t>
            </a:r>
          </a:p>
        </p:txBody>
      </p:sp>
      <p:sp>
        <p:nvSpPr>
          <p:cNvPr id="2" name="矩形 1"/>
          <p:cNvSpPr/>
          <p:nvPr/>
        </p:nvSpPr>
        <p:spPr>
          <a:xfrm>
            <a:off x="3503393" y="5287424"/>
            <a:ext cx="5753498" cy="461665"/>
          </a:xfrm>
          <a:prstGeom prst="rect">
            <a:avLst/>
          </a:prstGeom>
        </p:spPr>
        <p:txBody>
          <a:bodyPr wrap="none">
            <a:spAutoFit/>
          </a:bodyPr>
          <a:lstStyle/>
          <a:p>
            <a:r>
              <a:rPr lang="zh-CN" altLang="en-US" sz="2400" b="1" dirty="0">
                <a:solidFill>
                  <a:srgbClr val="FFFF00"/>
                </a:solidFill>
                <a:latin typeface="黑体" panose="02010609060101010101" pitchFamily="49" charset="-122"/>
                <a:ea typeface="黑体" panose="02010609060101010101" pitchFamily="49" charset="-122"/>
              </a:rPr>
              <a:t>甲基化诊断模型具有膀胱镜诊断相似效能</a:t>
            </a:r>
          </a:p>
        </p:txBody>
      </p:sp>
      <p:sp>
        <p:nvSpPr>
          <p:cNvPr id="33" name="右箭头 32"/>
          <p:cNvSpPr/>
          <p:nvPr/>
        </p:nvSpPr>
        <p:spPr>
          <a:xfrm rot="5400000">
            <a:off x="6803619" y="4428299"/>
            <a:ext cx="487553" cy="1117645"/>
          </a:xfrm>
          <a:prstGeom prst="rightArrow">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29485918"/>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5" grpId="0"/>
      <p:bldP spid="16" grpId="0"/>
      <p:bldP spid="17" grpId="0" animBg="1"/>
      <p:bldP spid="18" grpId="0" animBg="1"/>
      <p:bldP spid="19" grpId="0" animBg="1"/>
      <p:bldP spid="20" grpId="0" animBg="1"/>
      <p:bldP spid="22" grpId="0"/>
      <p:bldP spid="23" grpId="0" animBg="1"/>
      <p:bldP spid="24" grpId="0" animBg="1"/>
      <p:bldP spid="25" grpId="0"/>
      <p:bldP spid="26" grpId="0" animBg="1"/>
      <p:bldP spid="27" grpId="0" animBg="1"/>
      <p:bldP spid="28" grpId="0" animBg="1"/>
      <p:bldP spid="30" grpId="0" animBg="1"/>
      <p:bldP spid="2" grpId="0"/>
      <p:bldP spid="3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rPr>
              <a:t>复旦大学博士学位论文答辩</a:t>
            </a:r>
            <a:endParaRPr lang="zh-CN" altLang="en-US" b="1" dirty="0">
              <a:solidFill>
                <a:srgbClr val="FFFFFF"/>
              </a:solidFill>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rPr>
              <a:pPr>
                <a:defRPr/>
              </a:pPr>
              <a:t>53</a:t>
            </a:fld>
            <a:endParaRPr lang="zh-CN" altLang="en-US" b="1" dirty="0">
              <a:solidFill>
                <a:srgbClr val="FFFFFF"/>
              </a:solidFill>
            </a:endParaRPr>
          </a:p>
        </p:txBody>
      </p:sp>
      <p:sp>
        <p:nvSpPr>
          <p:cNvPr id="5" name="文本框 4"/>
          <p:cNvSpPr txBox="1"/>
          <p:nvPr/>
        </p:nvSpPr>
        <p:spPr>
          <a:xfrm>
            <a:off x="0" y="110337"/>
            <a:ext cx="7263527" cy="461665"/>
          </a:xfrm>
          <a:prstGeom prst="rect">
            <a:avLst/>
          </a:prstGeom>
          <a:noFill/>
        </p:spPr>
        <p:txBody>
          <a:bodyPr wrap="none" rtlCol="0">
            <a:spAutoFit/>
          </a:bodyPr>
          <a:lstStyle/>
          <a:p>
            <a:r>
              <a:rPr lang="zh-CN" altLang="en-US" sz="2400" b="1" dirty="0">
                <a:latin typeface="华文楷体" panose="02010600040101010101" pitchFamily="2" charset="-122"/>
                <a:ea typeface="华文楷体" panose="02010600040101010101" pitchFamily="2" charset="-122"/>
              </a:rPr>
              <a:t>结果：甲基化模型可用于手术切除效果的有效性评估</a:t>
            </a:r>
          </a:p>
        </p:txBody>
      </p:sp>
      <p:sp>
        <p:nvSpPr>
          <p:cNvPr id="7" name="矩形 6"/>
          <p:cNvSpPr/>
          <p:nvPr/>
        </p:nvSpPr>
        <p:spPr>
          <a:xfrm>
            <a:off x="1356665" y="2532928"/>
            <a:ext cx="1752403" cy="461665"/>
          </a:xfrm>
          <a:prstGeom prst="rect">
            <a:avLst/>
          </a:prstGeom>
          <a:ln>
            <a:solidFill>
              <a:srgbClr val="7030A0"/>
            </a:solidFill>
          </a:ln>
        </p:spPr>
        <p:txBody>
          <a:bodyPr wrap="none">
            <a:spAutoFit/>
          </a:bodyPr>
          <a:lstStyle/>
          <a:p>
            <a:r>
              <a:rPr lang="en-US" altLang="zh-CN" sz="2400" b="1" dirty="0">
                <a:latin typeface="华文楷体" panose="02010600040101010101" pitchFamily="2" charset="-122"/>
                <a:ea typeface="华文楷体" panose="02010600040101010101" pitchFamily="2" charset="-122"/>
              </a:rPr>
              <a:t>Panel 2 </a:t>
            </a:r>
            <a:r>
              <a:rPr lang="zh-CN" altLang="en-US" sz="2400" b="1" dirty="0">
                <a:latin typeface="华文楷体" panose="02010600040101010101" pitchFamily="2" charset="-122"/>
                <a:ea typeface="华文楷体" panose="02010600040101010101" pitchFamily="2" charset="-122"/>
              </a:rPr>
              <a:t>检测</a:t>
            </a:r>
          </a:p>
        </p:txBody>
      </p:sp>
      <p:sp>
        <p:nvSpPr>
          <p:cNvPr id="8" name="矩形 7"/>
          <p:cNvSpPr/>
          <p:nvPr/>
        </p:nvSpPr>
        <p:spPr>
          <a:xfrm>
            <a:off x="1186621" y="962524"/>
            <a:ext cx="2319866" cy="461665"/>
          </a:xfrm>
          <a:prstGeom prst="rect">
            <a:avLst/>
          </a:prstGeom>
          <a:ln>
            <a:noFill/>
          </a:ln>
        </p:spPr>
        <p:txBody>
          <a:bodyPr wrap="none">
            <a:spAutoFit/>
          </a:bodyPr>
          <a:lstStyle/>
          <a:p>
            <a:r>
              <a:rPr lang="en-US" altLang="zh-CN" sz="2400" b="1" dirty="0">
                <a:latin typeface="华文楷体" panose="02010600040101010101" pitchFamily="2" charset="-122"/>
                <a:ea typeface="华文楷体" panose="02010600040101010101" pitchFamily="2" charset="-122"/>
              </a:rPr>
              <a:t>21</a:t>
            </a:r>
            <a:r>
              <a:rPr lang="zh-CN" altLang="en-US" sz="2400" b="1" dirty="0">
                <a:latin typeface="华文楷体" panose="02010600040101010101" pitchFamily="2" charset="-122"/>
                <a:ea typeface="华文楷体" panose="02010600040101010101" pitchFamily="2" charset="-122"/>
              </a:rPr>
              <a:t>例膀胱癌患者</a:t>
            </a:r>
          </a:p>
        </p:txBody>
      </p:sp>
      <p:sp>
        <p:nvSpPr>
          <p:cNvPr id="10" name="矩形 9"/>
          <p:cNvSpPr/>
          <p:nvPr/>
        </p:nvSpPr>
        <p:spPr>
          <a:xfrm>
            <a:off x="293001" y="3536326"/>
            <a:ext cx="2012089" cy="461665"/>
          </a:xfrm>
          <a:prstGeom prst="rect">
            <a:avLst/>
          </a:prstGeom>
          <a:ln>
            <a:noFill/>
          </a:ln>
        </p:spPr>
        <p:txBody>
          <a:bodyPr wrap="none">
            <a:spAutoFit/>
          </a:bodyPr>
          <a:lstStyle/>
          <a:p>
            <a:r>
              <a:rPr lang="en-US" altLang="zh-CN" sz="2400" b="1" dirty="0">
                <a:latin typeface="华文楷体" panose="02010600040101010101" pitchFamily="2" charset="-122"/>
                <a:ea typeface="华文楷体" panose="02010600040101010101" pitchFamily="2" charset="-122"/>
              </a:rPr>
              <a:t>19</a:t>
            </a:r>
            <a:r>
              <a:rPr lang="zh-CN" altLang="en-US" sz="2400" b="1" dirty="0">
                <a:latin typeface="华文楷体" panose="02010600040101010101" pitchFamily="2" charset="-122"/>
                <a:ea typeface="华文楷体" panose="02010600040101010101" pitchFamily="2" charset="-122"/>
              </a:rPr>
              <a:t>个测试阴性</a:t>
            </a:r>
          </a:p>
        </p:txBody>
      </p:sp>
      <p:sp>
        <p:nvSpPr>
          <p:cNvPr id="11" name="矩形 10"/>
          <p:cNvSpPr/>
          <p:nvPr/>
        </p:nvSpPr>
        <p:spPr>
          <a:xfrm>
            <a:off x="2519619" y="3545543"/>
            <a:ext cx="1867819" cy="461665"/>
          </a:xfrm>
          <a:prstGeom prst="rect">
            <a:avLst/>
          </a:prstGeom>
          <a:ln>
            <a:noFill/>
          </a:ln>
        </p:spPr>
        <p:txBody>
          <a:bodyPr wrap="none">
            <a:spAutoFit/>
          </a:bodyPr>
          <a:lstStyle/>
          <a:p>
            <a:r>
              <a:rPr lang="en-US" altLang="zh-CN" sz="2400" b="1" dirty="0">
                <a:latin typeface="华文楷体" panose="02010600040101010101" pitchFamily="2" charset="-122"/>
                <a:ea typeface="华文楷体" panose="02010600040101010101" pitchFamily="2" charset="-122"/>
              </a:rPr>
              <a:t>2</a:t>
            </a:r>
            <a:r>
              <a:rPr lang="zh-CN" altLang="en-US" sz="2400" b="1" dirty="0">
                <a:latin typeface="华文楷体" panose="02010600040101010101" pitchFamily="2" charset="-122"/>
                <a:ea typeface="华文楷体" panose="02010600040101010101" pitchFamily="2" charset="-122"/>
              </a:rPr>
              <a:t>个测试阳性</a:t>
            </a:r>
          </a:p>
        </p:txBody>
      </p:sp>
      <p:sp>
        <p:nvSpPr>
          <p:cNvPr id="13" name="下箭头 12"/>
          <p:cNvSpPr/>
          <p:nvPr/>
        </p:nvSpPr>
        <p:spPr>
          <a:xfrm>
            <a:off x="803365" y="3227667"/>
            <a:ext cx="1048740" cy="154305"/>
          </a:xfrm>
          <a:prstGeom prst="downArrow">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14" name="下箭头 13"/>
          <p:cNvSpPr/>
          <p:nvPr/>
        </p:nvSpPr>
        <p:spPr>
          <a:xfrm>
            <a:off x="2753471" y="3212512"/>
            <a:ext cx="1048740" cy="154305"/>
          </a:xfrm>
          <a:prstGeom prst="downArrow">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16" name="下箭头 15"/>
          <p:cNvSpPr/>
          <p:nvPr/>
        </p:nvSpPr>
        <p:spPr>
          <a:xfrm>
            <a:off x="1531369" y="2173208"/>
            <a:ext cx="1230368" cy="178072"/>
          </a:xfrm>
          <a:prstGeom prst="downArrow">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21" name="右箭头 20"/>
          <p:cNvSpPr/>
          <p:nvPr/>
        </p:nvSpPr>
        <p:spPr>
          <a:xfrm>
            <a:off x="3096641" y="4678765"/>
            <a:ext cx="129092" cy="1001795"/>
          </a:xfrm>
          <a:prstGeom prst="rightArrow">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24" name="文本框 23"/>
          <p:cNvSpPr txBox="1"/>
          <p:nvPr/>
        </p:nvSpPr>
        <p:spPr>
          <a:xfrm>
            <a:off x="3313266" y="5261381"/>
            <a:ext cx="5570756" cy="523220"/>
          </a:xfrm>
          <a:prstGeom prst="rect">
            <a:avLst/>
          </a:prstGeom>
          <a:noFill/>
        </p:spPr>
        <p:txBody>
          <a:bodyPr wrap="none" rtlCol="0">
            <a:spAutoFit/>
          </a:bodyPr>
          <a:lstStyle/>
          <a:p>
            <a:r>
              <a:rPr lang="zh-CN" altLang="en-US" sz="2800" b="1" dirty="0">
                <a:solidFill>
                  <a:srgbClr val="FFFF00"/>
                </a:solidFill>
                <a:latin typeface="华文楷体" panose="02010600040101010101" pitchFamily="2" charset="-122"/>
                <a:ea typeface="华文楷体" panose="02010600040101010101" pitchFamily="2" charset="-122"/>
              </a:rPr>
              <a:t>甲基化模型可以评估手术切除效果</a:t>
            </a:r>
          </a:p>
        </p:txBody>
      </p:sp>
      <p:sp>
        <p:nvSpPr>
          <p:cNvPr id="25" name="右箭头 24"/>
          <p:cNvSpPr/>
          <p:nvPr/>
        </p:nvSpPr>
        <p:spPr>
          <a:xfrm>
            <a:off x="3212507" y="1653862"/>
            <a:ext cx="130669" cy="472186"/>
          </a:xfrm>
          <a:prstGeom prst="rightArrow">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26" name="文本框 25"/>
          <p:cNvSpPr txBox="1"/>
          <p:nvPr/>
        </p:nvSpPr>
        <p:spPr>
          <a:xfrm>
            <a:off x="3506487" y="1645689"/>
            <a:ext cx="2098446" cy="461665"/>
          </a:xfrm>
          <a:prstGeom prst="rect">
            <a:avLst/>
          </a:prstGeom>
          <a:noFill/>
          <a:ln>
            <a:solidFill>
              <a:srgbClr val="FFFF00"/>
            </a:solidFill>
          </a:ln>
        </p:spPr>
        <p:txBody>
          <a:bodyPr wrap="square" rtlCol="0">
            <a:spAutoFit/>
          </a:bodyPr>
          <a:lstStyle/>
          <a:p>
            <a:pPr algn="ctr"/>
            <a:r>
              <a:rPr lang="en-US" altLang="zh-CN" sz="2400" b="1" dirty="0">
                <a:latin typeface="华文楷体" panose="02010600040101010101" pitchFamily="2" charset="-122"/>
                <a:ea typeface="华文楷体" panose="02010600040101010101" pitchFamily="2" charset="-122"/>
              </a:rPr>
              <a:t>100%</a:t>
            </a:r>
            <a:r>
              <a:rPr lang="zh-CN" altLang="en-US" sz="2400" b="1" dirty="0">
                <a:latin typeface="华文楷体" panose="02010600040101010101" pitchFamily="2" charset="-122"/>
                <a:ea typeface="华文楷体" panose="02010600040101010101" pitchFamily="2" charset="-122"/>
              </a:rPr>
              <a:t>测试阳性</a:t>
            </a:r>
          </a:p>
        </p:txBody>
      </p:sp>
      <p:sp>
        <p:nvSpPr>
          <p:cNvPr id="27" name="矩形 26"/>
          <p:cNvSpPr/>
          <p:nvPr/>
        </p:nvSpPr>
        <p:spPr>
          <a:xfrm>
            <a:off x="2777702" y="4038374"/>
            <a:ext cx="1351652" cy="461665"/>
          </a:xfrm>
          <a:prstGeom prst="rect">
            <a:avLst/>
          </a:prstGeom>
          <a:ln>
            <a:noFill/>
          </a:ln>
        </p:spPr>
        <p:txBody>
          <a:bodyPr wrap="none">
            <a:spAutoFit/>
          </a:bodyPr>
          <a:lstStyle/>
          <a:p>
            <a:r>
              <a:rPr lang="en-US" altLang="zh-CN" sz="2400" b="1" dirty="0">
                <a:latin typeface="华文楷体" panose="02010600040101010101" pitchFamily="2" charset="-122"/>
                <a:ea typeface="华文楷体" panose="02010600040101010101" pitchFamily="2" charset="-122"/>
              </a:rPr>
              <a:t>P&lt;0.0001</a:t>
            </a:r>
            <a:endParaRPr lang="zh-CN" altLang="en-US" sz="2400" b="1" dirty="0">
              <a:latin typeface="华文楷体" panose="02010600040101010101" pitchFamily="2" charset="-122"/>
              <a:ea typeface="华文楷体" panose="02010600040101010101" pitchFamily="2" charset="-122"/>
            </a:endParaRPr>
          </a:p>
        </p:txBody>
      </p:sp>
      <p:sp>
        <p:nvSpPr>
          <p:cNvPr id="18" name="右箭头 17"/>
          <p:cNvSpPr/>
          <p:nvPr/>
        </p:nvSpPr>
        <p:spPr>
          <a:xfrm>
            <a:off x="278769" y="4186666"/>
            <a:ext cx="129092" cy="1001795"/>
          </a:xfrm>
          <a:prstGeom prst="rightArrow">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19" name="文本框 18"/>
          <p:cNvSpPr txBox="1"/>
          <p:nvPr/>
        </p:nvSpPr>
        <p:spPr>
          <a:xfrm>
            <a:off x="376553" y="4771410"/>
            <a:ext cx="2573140" cy="461665"/>
          </a:xfrm>
          <a:prstGeom prst="rect">
            <a:avLst/>
          </a:prstGeom>
          <a:noFill/>
        </p:spPr>
        <p:txBody>
          <a:bodyPr wrap="none" rtlCol="0">
            <a:spAutoFit/>
          </a:bodyPr>
          <a:lstStyle/>
          <a:p>
            <a:r>
              <a:rPr lang="zh-CN" altLang="en-US" sz="2400" b="1" dirty="0" smtClean="0">
                <a:latin typeface="华文楷体" panose="02010600040101010101" pitchFamily="2" charset="-122"/>
                <a:ea typeface="华文楷体" panose="02010600040101010101" pitchFamily="2" charset="-122"/>
              </a:rPr>
              <a:t>手术有效率：</a:t>
            </a:r>
            <a:r>
              <a:rPr lang="en-US" altLang="zh-CN" sz="2400" b="1" dirty="0" smtClean="0">
                <a:latin typeface="华文楷体" panose="02010600040101010101" pitchFamily="2" charset="-122"/>
                <a:ea typeface="华文楷体" panose="02010600040101010101" pitchFamily="2" charset="-122"/>
              </a:rPr>
              <a:t>91%</a:t>
            </a:r>
            <a:endParaRPr lang="zh-CN" altLang="en-US" sz="2400" b="1" dirty="0">
              <a:latin typeface="华文楷体" panose="02010600040101010101" pitchFamily="2" charset="-122"/>
              <a:ea typeface="华文楷体" panose="02010600040101010101" pitchFamily="2" charset="-122"/>
            </a:endParaRPr>
          </a:p>
        </p:txBody>
      </p:sp>
      <p:sp>
        <p:nvSpPr>
          <p:cNvPr id="20" name="矩形 19"/>
          <p:cNvSpPr/>
          <p:nvPr/>
        </p:nvSpPr>
        <p:spPr>
          <a:xfrm>
            <a:off x="-120872" y="6488668"/>
            <a:ext cx="5617779" cy="307777"/>
          </a:xfrm>
          <a:prstGeom prst="rect">
            <a:avLst/>
          </a:prstGeom>
        </p:spPr>
        <p:txBody>
          <a:bodyPr wrap="square">
            <a:spAutoFit/>
          </a:bodyPr>
          <a:lstStyle/>
          <a:p>
            <a:r>
              <a:rPr lang="zh-CN" altLang="en-US" sz="1400" b="1" dirty="0">
                <a:latin typeface="华文楷体" panose="02010600040101010101" pitchFamily="2" charset="-122"/>
                <a:ea typeface="华文楷体" panose="02010600040101010101" pitchFamily="2" charset="-122"/>
              </a:rPr>
              <a:t> 甲基化特异富集测序技术鉴定甲基化肿瘤标记物</a:t>
            </a:r>
          </a:p>
        </p:txBody>
      </p:sp>
      <p:sp>
        <p:nvSpPr>
          <p:cNvPr id="22" name="矩形 21"/>
          <p:cNvSpPr/>
          <p:nvPr/>
        </p:nvSpPr>
        <p:spPr>
          <a:xfrm>
            <a:off x="438286" y="2525209"/>
            <a:ext cx="800219" cy="461665"/>
          </a:xfrm>
          <a:prstGeom prst="rect">
            <a:avLst/>
          </a:prstGeom>
          <a:ln>
            <a:noFill/>
          </a:ln>
        </p:spPr>
        <p:txBody>
          <a:bodyPr wrap="none">
            <a:spAutoFit/>
          </a:bodyPr>
          <a:lstStyle/>
          <a:p>
            <a:r>
              <a:rPr lang="zh-CN" altLang="en-US" sz="2400" b="1" dirty="0" smtClean="0">
                <a:latin typeface="华文楷体" panose="02010600040101010101" pitchFamily="2" charset="-122"/>
                <a:ea typeface="华文楷体" panose="02010600040101010101" pitchFamily="2" charset="-122"/>
              </a:rPr>
              <a:t>术后</a:t>
            </a:r>
            <a:endParaRPr lang="zh-CN" altLang="en-US" sz="2400" b="1" dirty="0">
              <a:latin typeface="华文楷体" panose="02010600040101010101" pitchFamily="2" charset="-122"/>
              <a:ea typeface="华文楷体" panose="02010600040101010101" pitchFamily="2" charset="-122"/>
            </a:endParaRPr>
          </a:p>
        </p:txBody>
      </p:sp>
      <p:sp>
        <p:nvSpPr>
          <p:cNvPr id="23" name="下箭头 22"/>
          <p:cNvSpPr/>
          <p:nvPr/>
        </p:nvSpPr>
        <p:spPr>
          <a:xfrm>
            <a:off x="1569006" y="1444289"/>
            <a:ext cx="1230368" cy="178072"/>
          </a:xfrm>
          <a:prstGeom prst="downArrow">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28" name="矩形 27"/>
          <p:cNvSpPr/>
          <p:nvPr/>
        </p:nvSpPr>
        <p:spPr>
          <a:xfrm>
            <a:off x="443913" y="1664383"/>
            <a:ext cx="800219" cy="461665"/>
          </a:xfrm>
          <a:prstGeom prst="rect">
            <a:avLst/>
          </a:prstGeom>
          <a:ln>
            <a:noFill/>
          </a:ln>
        </p:spPr>
        <p:txBody>
          <a:bodyPr wrap="none">
            <a:spAutoFit/>
          </a:bodyPr>
          <a:lstStyle/>
          <a:p>
            <a:r>
              <a:rPr lang="zh-CN" altLang="en-US" sz="2400" b="1" dirty="0" smtClean="0">
                <a:latin typeface="华文楷体" panose="02010600040101010101" pitchFamily="2" charset="-122"/>
                <a:ea typeface="华文楷体" panose="02010600040101010101" pitchFamily="2" charset="-122"/>
              </a:rPr>
              <a:t>术前</a:t>
            </a:r>
            <a:endParaRPr lang="zh-CN" altLang="en-US" sz="2400" b="1" dirty="0">
              <a:latin typeface="华文楷体" panose="02010600040101010101" pitchFamily="2" charset="-122"/>
              <a:ea typeface="华文楷体" panose="02010600040101010101" pitchFamily="2" charset="-122"/>
            </a:endParaRPr>
          </a:p>
        </p:txBody>
      </p:sp>
      <p:sp>
        <p:nvSpPr>
          <p:cNvPr id="29" name="矩形 28"/>
          <p:cNvSpPr/>
          <p:nvPr/>
        </p:nvSpPr>
        <p:spPr>
          <a:xfrm>
            <a:off x="1327696" y="1639598"/>
            <a:ext cx="1752403" cy="461665"/>
          </a:xfrm>
          <a:prstGeom prst="rect">
            <a:avLst/>
          </a:prstGeom>
          <a:ln>
            <a:solidFill>
              <a:srgbClr val="7030A0"/>
            </a:solidFill>
          </a:ln>
        </p:spPr>
        <p:txBody>
          <a:bodyPr wrap="none">
            <a:spAutoFit/>
          </a:bodyPr>
          <a:lstStyle/>
          <a:p>
            <a:r>
              <a:rPr lang="en-US" altLang="zh-CN" sz="2400" b="1" dirty="0">
                <a:latin typeface="华文楷体" panose="02010600040101010101" pitchFamily="2" charset="-122"/>
                <a:ea typeface="华文楷体" panose="02010600040101010101" pitchFamily="2" charset="-122"/>
              </a:rPr>
              <a:t>Panel 2 </a:t>
            </a:r>
            <a:r>
              <a:rPr lang="zh-CN" altLang="en-US" sz="2400" b="1" dirty="0">
                <a:latin typeface="华文楷体" panose="02010600040101010101" pitchFamily="2" charset="-122"/>
                <a:ea typeface="华文楷体" panose="02010600040101010101" pitchFamily="2" charset="-122"/>
              </a:rPr>
              <a:t>检测</a:t>
            </a:r>
          </a:p>
        </p:txBody>
      </p:sp>
    </p:spTree>
    <p:extLst>
      <p:ext uri="{BB962C8B-B14F-4D97-AF65-F5344CB8AC3E}">
        <p14:creationId xmlns:p14="http://schemas.microsoft.com/office/powerpoint/2010/main" val="37764765"/>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21" grpId="0" animBg="1"/>
      <p:bldP spid="24" grpId="0"/>
      <p:bldP spid="25" grpId="0" animBg="1"/>
      <p:bldP spid="26" grpId="0" animBg="1"/>
      <p:bldP spid="18" grpId="0" animBg="1"/>
      <p:bldP spid="19" grpId="0"/>
      <p:bldP spid="2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C:\Users\Shicheng Guo\Dropbox\Project\methylation\BladderCancer\figure4.tif"/>
          <p:cNvPicPr/>
          <p:nvPr/>
        </p:nvPicPr>
        <p:blipFill rotWithShape="1">
          <a:blip r:embed="rId3" cstate="print">
            <a:extLst>
              <a:ext uri="{28A0092B-C50C-407E-A947-70E740481C1C}">
                <a14:useLocalDpi xmlns:a14="http://schemas.microsoft.com/office/drawing/2010/main" val="0"/>
              </a:ext>
            </a:extLst>
          </a:blip>
          <a:srcRect l="21770" t="11913" r="34521" b="19976"/>
          <a:stretch/>
        </p:blipFill>
        <p:spPr bwMode="auto">
          <a:xfrm>
            <a:off x="113122" y="744590"/>
            <a:ext cx="2824807" cy="5571369"/>
          </a:xfrm>
          <a:prstGeom prst="rect">
            <a:avLst/>
          </a:prstGeom>
          <a:noFill/>
          <a:ln>
            <a:noFill/>
          </a:ln>
          <a:extLst>
            <a:ext uri="{53640926-AAD7-44D8-BBD7-CCE9431645EC}">
              <a14:shadowObscured xmlns:a14="http://schemas.microsoft.com/office/drawing/2010/main"/>
            </a:ext>
          </a:extLst>
        </p:spPr>
      </p:pic>
      <p:sp>
        <p:nvSpPr>
          <p:cNvPr id="6" name="右箭头 5"/>
          <p:cNvSpPr/>
          <p:nvPr/>
        </p:nvSpPr>
        <p:spPr>
          <a:xfrm>
            <a:off x="352761" y="5139243"/>
            <a:ext cx="88751" cy="298525"/>
          </a:xfrm>
          <a:prstGeom prst="rightArrow">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Arial Black" panose="020B0A04020102020204" pitchFamily="34" charset="0"/>
              <a:ea typeface="黑体" panose="02010609060101010101" pitchFamily="49" charset="-122"/>
            </a:endParaRPr>
          </a:p>
        </p:txBody>
      </p:sp>
      <p:cxnSp>
        <p:nvCxnSpPr>
          <p:cNvPr id="12" name="直接连接符 11"/>
          <p:cNvCxnSpPr/>
          <p:nvPr/>
        </p:nvCxnSpPr>
        <p:spPr>
          <a:xfrm>
            <a:off x="456483" y="5290635"/>
            <a:ext cx="2239092" cy="73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右箭头 12"/>
          <p:cNvSpPr/>
          <p:nvPr/>
        </p:nvSpPr>
        <p:spPr>
          <a:xfrm>
            <a:off x="392872" y="2901312"/>
            <a:ext cx="88751" cy="298525"/>
          </a:xfrm>
          <a:prstGeom prst="rightArrow">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Arial Black" panose="020B0A04020102020204" pitchFamily="34" charset="0"/>
              <a:ea typeface="黑体" panose="02010609060101010101" pitchFamily="49" charset="-122"/>
            </a:endParaRPr>
          </a:p>
        </p:txBody>
      </p:sp>
      <p:cxnSp>
        <p:nvCxnSpPr>
          <p:cNvPr id="14" name="直接连接符 13"/>
          <p:cNvCxnSpPr/>
          <p:nvPr/>
        </p:nvCxnSpPr>
        <p:spPr>
          <a:xfrm flipV="1">
            <a:off x="481623" y="3048000"/>
            <a:ext cx="2213952" cy="25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5" name="表格 4"/>
          <p:cNvGraphicFramePr>
            <a:graphicFrameLocks noGrp="1"/>
          </p:cNvGraphicFramePr>
          <p:nvPr>
            <p:extLst>
              <p:ext uri="{D42A27DB-BD31-4B8C-83A1-F6EECF244321}">
                <p14:modId xmlns:p14="http://schemas.microsoft.com/office/powerpoint/2010/main" val="1245297857"/>
              </p:ext>
            </p:extLst>
          </p:nvPr>
        </p:nvGraphicFramePr>
        <p:xfrm>
          <a:off x="352761" y="1657252"/>
          <a:ext cx="8656745" cy="2641302"/>
        </p:xfrm>
        <a:graphic>
          <a:graphicData uri="http://schemas.openxmlformats.org/drawingml/2006/table">
            <a:tbl>
              <a:tblPr firstRow="1" firstCol="1" bandRow="1">
                <a:tableStyleId>{93296810-A885-4BE3-A3E7-6D5BEEA58F35}</a:tableStyleId>
              </a:tblPr>
              <a:tblGrid>
                <a:gridCol w="1240933"/>
                <a:gridCol w="852867"/>
                <a:gridCol w="1531660"/>
                <a:gridCol w="1106199"/>
                <a:gridCol w="808376"/>
                <a:gridCol w="1905562"/>
                <a:gridCol w="1211148"/>
              </a:tblGrid>
              <a:tr h="476563">
                <a:tc>
                  <a:txBody>
                    <a:bodyPr/>
                    <a:lstStyle/>
                    <a:p>
                      <a:pPr indent="127000" algn="ctr">
                        <a:lnSpc>
                          <a:spcPts val="2000"/>
                        </a:lnSpc>
                        <a:spcAft>
                          <a:spcPts val="0"/>
                        </a:spcAft>
                      </a:pPr>
                      <a:r>
                        <a:rPr lang="en-US" sz="1200" kern="100" dirty="0">
                          <a:effectLst/>
                        </a:rPr>
                        <a:t>Clinical variables</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algn="ctr"/>
                      <a:r>
                        <a:rPr lang="en-US" altLang="zh-CN" sz="1400" kern="100" dirty="0" smtClean="0">
                          <a:solidFill>
                            <a:srgbClr val="FF0000"/>
                          </a:solidFill>
                          <a:effectLst/>
                          <a:latin typeface="Calibri" panose="020F0502020204030204" pitchFamily="34" charset="0"/>
                        </a:rPr>
                        <a:t>Logistic</a:t>
                      </a:r>
                      <a:endParaRPr lang="zh-CN" sz="1400" kern="100" dirty="0">
                        <a:solidFill>
                          <a:srgbClr val="FF0000"/>
                        </a:solidFill>
                        <a:effectLst/>
                        <a:latin typeface="Calibri" panose="020F0502020204030204" pitchFamily="34" charset="0"/>
                      </a:endParaRPr>
                    </a:p>
                  </a:txBody>
                  <a:tcPr marL="22594" marR="22594" marT="0" marB="0" anchor="ctr"/>
                </a:tc>
                <a:tc>
                  <a:txBody>
                    <a:bodyPr/>
                    <a:lstStyle/>
                    <a:p>
                      <a:pPr indent="127000" algn="ctr">
                        <a:lnSpc>
                          <a:spcPts val="2000"/>
                        </a:lnSpc>
                        <a:spcAft>
                          <a:spcPts val="0"/>
                        </a:spcAft>
                      </a:pPr>
                      <a:r>
                        <a:rPr lang="en-US" sz="1200" kern="100">
                          <a:effectLst/>
                        </a:rPr>
                        <a:t>Number of case</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Number of recurrence</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HR95% CI)</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dirty="0">
                          <a:effectLst/>
                        </a:rPr>
                        <a:t>P</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r>
              <a:tr h="190500">
                <a:tc>
                  <a:txBody>
                    <a:bodyPr/>
                    <a:lstStyle/>
                    <a:p>
                      <a:pPr indent="127000" algn="ctr">
                        <a:lnSpc>
                          <a:spcPts val="2000"/>
                        </a:lnSpc>
                        <a:spcAft>
                          <a:spcPts val="0"/>
                        </a:spcAft>
                      </a:pPr>
                      <a:r>
                        <a:rPr lang="en-US" sz="1200" kern="100" dirty="0">
                          <a:effectLst/>
                        </a:rPr>
                        <a:t>Overall</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algn="ctr"/>
                      <a:endParaRPr lang="zh-CN" sz="1200" kern="100">
                        <a:effectLst/>
                        <a:latin typeface="Calibri" panose="020F0502020204030204" pitchFamily="34" charset="0"/>
                      </a:endParaRPr>
                    </a:p>
                  </a:txBody>
                  <a:tcPr marL="22594" marR="22594" marT="0" marB="0" anchor="ctr"/>
                </a:tc>
                <a:tc>
                  <a:txBody>
                    <a:bodyPr/>
                    <a:lstStyle/>
                    <a:p>
                      <a:pPr indent="127000" algn="ctr">
                        <a:lnSpc>
                          <a:spcPts val="2000"/>
                        </a:lnSpc>
                        <a:spcAft>
                          <a:spcPts val="0"/>
                        </a:spcAft>
                      </a:pPr>
                      <a:r>
                        <a:rPr lang="en-US" sz="1200" kern="100">
                          <a:effectLst/>
                        </a:rPr>
                        <a:t>212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55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25.94%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algn="ctr"/>
                      <a:endParaRPr lang="zh-CN" sz="1200" kern="100">
                        <a:effectLst/>
                        <a:latin typeface="Calibri" panose="020F0502020204030204" pitchFamily="34" charset="0"/>
                      </a:endParaRPr>
                    </a:p>
                  </a:txBody>
                  <a:tcPr marL="22594" marR="22594" marT="0" marB="0" anchor="ctr"/>
                </a:tc>
                <a:tc>
                  <a:txBody>
                    <a:bodyPr/>
                    <a:lstStyle/>
                    <a:p>
                      <a:pPr algn="ctr"/>
                      <a:endParaRPr lang="zh-CN" sz="1200" kern="100">
                        <a:effectLst/>
                        <a:latin typeface="Calibri" panose="020F0502020204030204" pitchFamily="34" charset="0"/>
                      </a:endParaRPr>
                    </a:p>
                  </a:txBody>
                  <a:tcPr marL="22594" marR="22594" marT="0" marB="0" anchor="ctr"/>
                </a:tc>
              </a:tr>
              <a:tr h="190500">
                <a:tc>
                  <a:txBody>
                    <a:bodyPr/>
                    <a:lstStyle/>
                    <a:p>
                      <a:pPr indent="127000" algn="ctr">
                        <a:lnSpc>
                          <a:spcPts val="2000"/>
                        </a:lnSpc>
                        <a:spcAft>
                          <a:spcPts val="0"/>
                        </a:spcAft>
                      </a:pPr>
                      <a:r>
                        <a:rPr lang="en-US" sz="1200" kern="100">
                          <a:effectLst/>
                        </a:rPr>
                        <a:t>LMX1A</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Negative</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192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46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23.96%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algn="ctr"/>
                      <a:endParaRPr lang="zh-CN" sz="1200" kern="100">
                        <a:effectLst/>
                        <a:latin typeface="Calibri" panose="020F0502020204030204" pitchFamily="34" charset="0"/>
                      </a:endParaRPr>
                    </a:p>
                  </a:txBody>
                  <a:tcPr marL="22594" marR="22594" marT="0" marB="0" anchor="ctr"/>
                </a:tc>
                <a:tc>
                  <a:txBody>
                    <a:bodyPr/>
                    <a:lstStyle/>
                    <a:p>
                      <a:pPr algn="ctr"/>
                      <a:endParaRPr lang="zh-CN" sz="1200" kern="100" dirty="0">
                        <a:effectLst/>
                        <a:latin typeface="Calibri" panose="020F0502020204030204" pitchFamily="34" charset="0"/>
                      </a:endParaRPr>
                    </a:p>
                  </a:txBody>
                  <a:tcPr marL="22594" marR="22594" marT="0" marB="0" anchor="ctr"/>
                </a:tc>
              </a:tr>
              <a:tr h="372434">
                <a:tc>
                  <a:txBody>
                    <a:bodyPr/>
                    <a:lstStyle/>
                    <a:p>
                      <a:pPr algn="ctr"/>
                      <a:endParaRPr lang="zh-CN" sz="1200" kern="100">
                        <a:effectLst/>
                        <a:latin typeface="Calibri" panose="020F0502020204030204" pitchFamily="34" charset="0"/>
                      </a:endParaRPr>
                    </a:p>
                  </a:txBody>
                  <a:tcPr marL="22594" marR="22594" marT="0" marB="0" anchor="ctr"/>
                </a:tc>
                <a:tc>
                  <a:txBody>
                    <a:bodyPr/>
                    <a:lstStyle/>
                    <a:p>
                      <a:pPr indent="127000" algn="ctr">
                        <a:lnSpc>
                          <a:spcPts val="2000"/>
                        </a:lnSpc>
                        <a:spcAft>
                          <a:spcPts val="0"/>
                        </a:spcAft>
                      </a:pPr>
                      <a:r>
                        <a:rPr lang="en-US" sz="1200" kern="100">
                          <a:effectLst/>
                        </a:rPr>
                        <a:t>Positive</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20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9</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45.00%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2.63(1.01-6.85)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0.012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r>
              <a:tr h="190500">
                <a:tc>
                  <a:txBody>
                    <a:bodyPr/>
                    <a:lstStyle/>
                    <a:p>
                      <a:pPr indent="127000" algn="ctr">
                        <a:lnSpc>
                          <a:spcPts val="2000"/>
                        </a:lnSpc>
                        <a:spcAft>
                          <a:spcPts val="0"/>
                        </a:spcAft>
                      </a:pPr>
                      <a:r>
                        <a:rPr lang="en-US" sz="1200" kern="100" dirty="0">
                          <a:effectLst/>
                        </a:rPr>
                        <a:t>VAX1</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Negative</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122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23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dirty="0">
                          <a:effectLst/>
                        </a:rPr>
                        <a:t>18.85%</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algn="ctr"/>
                      <a:endParaRPr lang="zh-CN" sz="1200" kern="100">
                        <a:effectLst/>
                        <a:latin typeface="Calibri" panose="020F0502020204030204" pitchFamily="34" charset="0"/>
                      </a:endParaRPr>
                    </a:p>
                  </a:txBody>
                  <a:tcPr marL="22594" marR="22594" marT="0" marB="0" anchor="ctr"/>
                </a:tc>
                <a:tc>
                  <a:txBody>
                    <a:bodyPr/>
                    <a:lstStyle/>
                    <a:p>
                      <a:pPr algn="ctr"/>
                      <a:endParaRPr lang="zh-CN" sz="1200" kern="100">
                        <a:effectLst/>
                        <a:latin typeface="Calibri" panose="020F0502020204030204" pitchFamily="34" charset="0"/>
                      </a:endParaRPr>
                    </a:p>
                  </a:txBody>
                  <a:tcPr marL="22594" marR="22594" marT="0" marB="0" anchor="ctr"/>
                </a:tc>
              </a:tr>
              <a:tr h="372434">
                <a:tc>
                  <a:txBody>
                    <a:bodyPr/>
                    <a:lstStyle/>
                    <a:p>
                      <a:pPr algn="ctr"/>
                      <a:endParaRPr lang="zh-CN" sz="1200" kern="100">
                        <a:effectLst/>
                        <a:latin typeface="Calibri" panose="020F0502020204030204" pitchFamily="34" charset="0"/>
                      </a:endParaRPr>
                    </a:p>
                  </a:txBody>
                  <a:tcPr marL="22594" marR="22594" marT="0" marB="0" anchor="ctr"/>
                </a:tc>
                <a:tc>
                  <a:txBody>
                    <a:bodyPr/>
                    <a:lstStyle/>
                    <a:p>
                      <a:pPr indent="127000" algn="ctr">
                        <a:lnSpc>
                          <a:spcPts val="2000"/>
                        </a:lnSpc>
                        <a:spcAft>
                          <a:spcPts val="0"/>
                        </a:spcAft>
                      </a:pPr>
                      <a:r>
                        <a:rPr lang="en-US" sz="1200" kern="100">
                          <a:effectLst/>
                        </a:rPr>
                        <a:t>Positive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90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32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35.56%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2.27(1.20-4.32)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0.047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r>
              <a:tr h="190500">
                <a:tc rowSpan="2">
                  <a:txBody>
                    <a:bodyPr/>
                    <a:lstStyle/>
                    <a:p>
                      <a:pPr indent="127000" algn="ctr">
                        <a:lnSpc>
                          <a:spcPts val="2000"/>
                        </a:lnSpc>
                        <a:spcAft>
                          <a:spcPts val="0"/>
                        </a:spcAft>
                      </a:pPr>
                      <a:r>
                        <a:rPr lang="en-US" sz="1200" kern="100" dirty="0">
                          <a:effectLst/>
                        </a:rPr>
                        <a:t>LMX1A+VAX1</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Negative</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200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48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24.00%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algn="ctr"/>
                      <a:endParaRPr lang="zh-CN" sz="1200" kern="100">
                        <a:effectLst/>
                        <a:latin typeface="Calibri" panose="020F0502020204030204" pitchFamily="34" charset="0"/>
                      </a:endParaRPr>
                    </a:p>
                  </a:txBody>
                  <a:tcPr marL="22594" marR="22594" marT="0" marB="0" anchor="ctr"/>
                </a:tc>
                <a:tc>
                  <a:txBody>
                    <a:bodyPr/>
                    <a:lstStyle/>
                    <a:p>
                      <a:pPr algn="ctr"/>
                      <a:endParaRPr lang="zh-CN" sz="1200" kern="100">
                        <a:effectLst/>
                        <a:latin typeface="Calibri" panose="020F0502020204030204" pitchFamily="34" charset="0"/>
                      </a:endParaRPr>
                    </a:p>
                  </a:txBody>
                  <a:tcPr marL="22594" marR="22594" marT="0" marB="0" anchor="ctr"/>
                </a:tc>
              </a:tr>
              <a:tr h="372434">
                <a:tc vMerge="1">
                  <a:txBody>
                    <a:bodyPr/>
                    <a:lstStyle/>
                    <a:p>
                      <a:endParaRPr lang="zh-CN" altLang="en-US"/>
                    </a:p>
                  </a:txBody>
                  <a:tcPr/>
                </a:tc>
                <a:tc>
                  <a:txBody>
                    <a:bodyPr/>
                    <a:lstStyle/>
                    <a:p>
                      <a:pPr indent="127000" algn="ctr">
                        <a:lnSpc>
                          <a:spcPts val="2000"/>
                        </a:lnSpc>
                        <a:spcAft>
                          <a:spcPts val="0"/>
                        </a:spcAft>
                      </a:pPr>
                      <a:r>
                        <a:rPr lang="en-US" sz="1200" kern="100" dirty="0">
                          <a:effectLst/>
                        </a:rPr>
                        <a:t>Positive </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dirty="0">
                          <a:effectLst/>
                        </a:rPr>
                        <a:t>12</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dirty="0">
                          <a:effectLst/>
                        </a:rPr>
                        <a:t>7</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58.33%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a:effectLst/>
                        </a:rPr>
                        <a:t>4.73(1.39-16.08)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c>
                  <a:txBody>
                    <a:bodyPr/>
                    <a:lstStyle/>
                    <a:p>
                      <a:pPr indent="127000" algn="ctr">
                        <a:lnSpc>
                          <a:spcPts val="2000"/>
                        </a:lnSpc>
                        <a:spcAft>
                          <a:spcPts val="0"/>
                        </a:spcAft>
                      </a:pPr>
                      <a:r>
                        <a:rPr lang="en-US" sz="1200" kern="100" dirty="0">
                          <a:effectLst/>
                        </a:rPr>
                        <a:t>0.013 </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2594" marR="22594" marT="0" marB="0" anchor="ctr"/>
                </a:tc>
              </a:tr>
            </a:tbl>
          </a:graphicData>
        </a:graphic>
      </p:graphicFrame>
      <p:sp>
        <p:nvSpPr>
          <p:cNvPr id="3" name="页脚占位符 2"/>
          <p:cNvSpPr>
            <a:spLocks noGrp="1"/>
          </p:cNvSpPr>
          <p:nvPr>
            <p:ph type="ftr" sz="quarter" idx="11"/>
          </p:nvPr>
        </p:nvSpPr>
        <p:spPr/>
        <p:txBody>
          <a:bodyPr/>
          <a:lstStyle/>
          <a:p>
            <a:pPr algn="l">
              <a:defRPr/>
            </a:pPr>
            <a:r>
              <a:rPr lang="zh-CN" altLang="en-US" b="1" smtClean="0">
                <a:solidFill>
                  <a:srgbClr val="FFFFFF"/>
                </a:solidFill>
                <a:latin typeface="Arial Black" panose="020B0A04020102020204" pitchFamily="34" charset="0"/>
                <a:ea typeface="黑体" panose="02010609060101010101" pitchFamily="49" charset="-122"/>
              </a:rPr>
              <a:t>复旦大学博士学位论文答辩</a:t>
            </a:r>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latin typeface="Arial Black" panose="020B0A04020102020204" pitchFamily="34" charset="0"/>
                <a:ea typeface="黑体" panose="02010609060101010101" pitchFamily="49" charset="-122"/>
              </a:rPr>
              <a:pPr>
                <a:defRPr/>
              </a:pPr>
              <a:t>54</a:t>
            </a:fld>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7" name="文本框 6"/>
          <p:cNvSpPr txBox="1"/>
          <p:nvPr/>
        </p:nvSpPr>
        <p:spPr>
          <a:xfrm>
            <a:off x="-21719" y="161532"/>
            <a:ext cx="8023671" cy="523220"/>
          </a:xfrm>
          <a:prstGeom prst="rect">
            <a:avLst/>
          </a:prstGeom>
          <a:noFill/>
        </p:spPr>
        <p:txBody>
          <a:bodyPr wrap="none" rtlCol="0">
            <a:spAutoFit/>
          </a:bodyPr>
          <a:lstStyle/>
          <a:p>
            <a:r>
              <a:rPr lang="zh-CN" altLang="en-US" sz="2800" b="1" dirty="0">
                <a:latin typeface="Arial Black" panose="020B0A04020102020204" pitchFamily="34" charset="0"/>
                <a:ea typeface="黑体" panose="02010609060101010101" pitchFamily="49" charset="-122"/>
              </a:rPr>
              <a:t>结果：</a:t>
            </a:r>
            <a:r>
              <a:rPr lang="en-US" altLang="zh-CN" sz="2800" b="1" dirty="0">
                <a:latin typeface="Arial Black" panose="020B0A04020102020204" pitchFamily="34" charset="0"/>
                <a:ea typeface="黑体" panose="02010609060101010101" pitchFamily="49" charset="-122"/>
              </a:rPr>
              <a:t>LMX1A</a:t>
            </a:r>
            <a:r>
              <a:rPr lang="zh-CN" altLang="en-US" sz="2800" b="1" dirty="0">
                <a:latin typeface="Arial Black" panose="020B0A04020102020204" pitchFamily="34" charset="0"/>
                <a:ea typeface="黑体" panose="02010609060101010101" pitchFamily="49" charset="-122"/>
              </a:rPr>
              <a:t>和</a:t>
            </a:r>
            <a:r>
              <a:rPr lang="en-US" altLang="zh-CN" sz="2800" b="1" dirty="0">
                <a:latin typeface="Arial Black" panose="020B0A04020102020204" pitchFamily="34" charset="0"/>
                <a:ea typeface="黑体" panose="02010609060101010101" pitchFamily="49" charset="-122"/>
              </a:rPr>
              <a:t>VAX1</a:t>
            </a:r>
            <a:r>
              <a:rPr lang="zh-CN" altLang="en-US" sz="2800" b="1" dirty="0">
                <a:latin typeface="Arial Black" panose="020B0A04020102020204" pitchFamily="34" charset="0"/>
                <a:ea typeface="黑体" panose="02010609060101010101" pitchFamily="49" charset="-122"/>
              </a:rPr>
              <a:t>甲基化增加肿瘤复发风险</a:t>
            </a:r>
          </a:p>
        </p:txBody>
      </p:sp>
      <p:graphicFrame>
        <p:nvGraphicFramePr>
          <p:cNvPr id="9" name="表格 8"/>
          <p:cNvGraphicFramePr>
            <a:graphicFrameLocks noGrp="1"/>
          </p:cNvGraphicFramePr>
          <p:nvPr>
            <p:extLst>
              <p:ext uri="{D42A27DB-BD31-4B8C-83A1-F6EECF244321}">
                <p14:modId xmlns:p14="http://schemas.microsoft.com/office/powerpoint/2010/main" val="660003669"/>
              </p:ext>
            </p:extLst>
          </p:nvPr>
        </p:nvGraphicFramePr>
        <p:xfrm>
          <a:off x="352540" y="1638375"/>
          <a:ext cx="8630019" cy="2696394"/>
        </p:xfrm>
        <a:graphic>
          <a:graphicData uri="http://schemas.openxmlformats.org/drawingml/2006/table">
            <a:tbl>
              <a:tblPr firstRow="1" firstCol="1" bandRow="1">
                <a:tableStyleId>{93296810-A885-4BE3-A3E7-6D5BEEA58F35}</a:tableStyleId>
              </a:tblPr>
              <a:tblGrid>
                <a:gridCol w="1143562"/>
                <a:gridCol w="786078"/>
                <a:gridCol w="1207190"/>
                <a:gridCol w="945166"/>
                <a:gridCol w="720409"/>
                <a:gridCol w="1361904"/>
                <a:gridCol w="551903"/>
                <a:gridCol w="1296174"/>
                <a:gridCol w="617633"/>
              </a:tblGrid>
              <a:tr h="231470">
                <a:tc rowSpan="2">
                  <a:txBody>
                    <a:bodyPr/>
                    <a:lstStyle/>
                    <a:p>
                      <a:pPr indent="127000" algn="ctr">
                        <a:lnSpc>
                          <a:spcPts val="2000"/>
                        </a:lnSpc>
                        <a:spcAft>
                          <a:spcPts val="0"/>
                        </a:spcAft>
                      </a:pPr>
                      <a:r>
                        <a:rPr lang="en-US" sz="1200" kern="100" dirty="0">
                          <a:effectLst/>
                        </a:rPr>
                        <a:t>Clinical variables</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algn="ctr"/>
                      <a:r>
                        <a:rPr lang="en-US" altLang="zh-CN" sz="1400" b="1" kern="100" dirty="0" smtClean="0">
                          <a:solidFill>
                            <a:srgbClr val="FF0000"/>
                          </a:solidFill>
                          <a:effectLst/>
                          <a:latin typeface="Calibri" panose="020F0502020204030204" pitchFamily="34" charset="0"/>
                        </a:rPr>
                        <a:t>COX</a:t>
                      </a:r>
                      <a:endParaRPr lang="zh-CN" sz="1400" b="1" kern="100" dirty="0">
                        <a:solidFill>
                          <a:srgbClr val="FF0000"/>
                        </a:solidFill>
                        <a:effectLst/>
                        <a:latin typeface="Calibri" panose="020F0502020204030204" pitchFamily="34" charset="0"/>
                      </a:endParaRPr>
                    </a:p>
                  </a:txBody>
                  <a:tcPr marL="17277" marR="17277" marT="0" marB="0" anchor="ctr"/>
                </a:tc>
                <a:tc rowSpan="2">
                  <a:txBody>
                    <a:bodyPr/>
                    <a:lstStyle/>
                    <a:p>
                      <a:pPr indent="127000" algn="ctr">
                        <a:lnSpc>
                          <a:spcPts val="2000"/>
                        </a:lnSpc>
                        <a:spcAft>
                          <a:spcPts val="0"/>
                        </a:spcAft>
                      </a:pPr>
                      <a:r>
                        <a:rPr lang="en-US" sz="1200" kern="100" dirty="0">
                          <a:effectLst/>
                        </a:rPr>
                        <a:t>Number </a:t>
                      </a:r>
                      <a:r>
                        <a:rPr lang="en-US" sz="1200" kern="100" dirty="0" smtClean="0">
                          <a:effectLst/>
                        </a:rPr>
                        <a:t>of </a:t>
                      </a:r>
                      <a:endParaRPr lang="zh-CN" sz="1400" kern="100" dirty="0">
                        <a:effectLst/>
                      </a:endParaRPr>
                    </a:p>
                    <a:p>
                      <a:pPr indent="127000" algn="ctr">
                        <a:lnSpc>
                          <a:spcPts val="2000"/>
                        </a:lnSpc>
                        <a:spcAft>
                          <a:spcPts val="0"/>
                        </a:spcAft>
                      </a:pPr>
                      <a:r>
                        <a:rPr lang="en-US" sz="1200" kern="100" dirty="0">
                          <a:effectLst/>
                        </a:rPr>
                        <a:t>case</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rowSpan="2">
                  <a:txBody>
                    <a:bodyPr/>
                    <a:lstStyle/>
                    <a:p>
                      <a:pPr indent="127000" algn="ctr">
                        <a:lnSpc>
                          <a:spcPts val="2000"/>
                        </a:lnSpc>
                        <a:spcAft>
                          <a:spcPts val="0"/>
                        </a:spcAft>
                      </a:pPr>
                      <a:r>
                        <a:rPr lang="en-US" sz="1200" kern="100" dirty="0">
                          <a:effectLst/>
                        </a:rPr>
                        <a:t>Number of </a:t>
                      </a:r>
                      <a:endParaRPr lang="zh-CN" sz="1400" kern="100" dirty="0">
                        <a:effectLst/>
                      </a:endParaRPr>
                    </a:p>
                    <a:p>
                      <a:pPr indent="127000" algn="ctr">
                        <a:lnSpc>
                          <a:spcPts val="2000"/>
                        </a:lnSpc>
                        <a:spcAft>
                          <a:spcPts val="0"/>
                        </a:spcAft>
                      </a:pPr>
                      <a:r>
                        <a:rPr lang="en-US" sz="1200" kern="100" dirty="0">
                          <a:effectLst/>
                        </a:rPr>
                        <a:t>recurrence</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rowSpan="2">
                  <a:txBody>
                    <a:bodyPr/>
                    <a:lstStyle/>
                    <a:p>
                      <a:pPr indent="127000" algn="ctr">
                        <a:lnSpc>
                          <a:spcPts val="2000"/>
                        </a:lnSpc>
                        <a:spcAft>
                          <a:spcPts val="0"/>
                        </a:spcAft>
                      </a:pPr>
                      <a:r>
                        <a:rPr lang="en-US" sz="12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gridSpan="2">
                  <a:txBody>
                    <a:bodyPr/>
                    <a:lstStyle/>
                    <a:p>
                      <a:pPr indent="127000" algn="ctr">
                        <a:lnSpc>
                          <a:spcPts val="2000"/>
                        </a:lnSpc>
                        <a:spcAft>
                          <a:spcPts val="0"/>
                        </a:spcAft>
                      </a:pPr>
                      <a:r>
                        <a:rPr lang="en-US" sz="1200" kern="100" dirty="0">
                          <a:effectLst/>
                        </a:rPr>
                        <a:t>Cox-ranked </a:t>
                      </a:r>
                      <a:r>
                        <a:rPr lang="en-US" sz="1200" kern="100" dirty="0" err="1">
                          <a:effectLst/>
                        </a:rPr>
                        <a:t>univariate</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hMerge="1">
                  <a:txBody>
                    <a:bodyPr/>
                    <a:lstStyle/>
                    <a:p>
                      <a:endParaRPr lang="zh-CN" altLang="en-US"/>
                    </a:p>
                  </a:txBody>
                  <a:tcPr/>
                </a:tc>
                <a:tc gridSpan="2">
                  <a:txBody>
                    <a:bodyPr/>
                    <a:lstStyle/>
                    <a:p>
                      <a:pPr indent="127000" algn="ctr">
                        <a:lnSpc>
                          <a:spcPts val="2000"/>
                        </a:lnSpc>
                        <a:spcAft>
                          <a:spcPts val="0"/>
                        </a:spcAft>
                      </a:pPr>
                      <a:r>
                        <a:rPr lang="en-US" sz="1200" kern="100">
                          <a:effectLst/>
                        </a:rPr>
                        <a:t>Cox-ranked multivariate</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hMerge="1">
                  <a:txBody>
                    <a:bodyPr/>
                    <a:lstStyle/>
                    <a:p>
                      <a:endParaRPr lang="zh-CN" altLang="en-US"/>
                    </a:p>
                  </a:txBody>
                  <a:tcPr/>
                </a:tc>
              </a:tr>
              <a:tr h="485051">
                <a:tc vMerge="1">
                  <a:txBody>
                    <a:bodyPr/>
                    <a:lstStyle/>
                    <a:p>
                      <a:endParaRPr lang="zh-CN" altLang="en-US"/>
                    </a:p>
                  </a:txBody>
                  <a:tcPr/>
                </a:tc>
                <a:tc>
                  <a:txBody>
                    <a:bodyPr/>
                    <a:lstStyle/>
                    <a:p>
                      <a:pPr indent="127000" algn="ctr">
                        <a:lnSpc>
                          <a:spcPts val="2000"/>
                        </a:lnSpc>
                        <a:spcAft>
                          <a:spcPts val="0"/>
                        </a:spcAft>
                      </a:pPr>
                      <a:r>
                        <a:rPr lang="zh-CN" sz="1200" kern="100" dirty="0">
                          <a:effectLst/>
                        </a:rPr>
                        <a:t>　</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indent="127000" algn="ctr">
                        <a:lnSpc>
                          <a:spcPts val="2000"/>
                        </a:lnSpc>
                        <a:spcAft>
                          <a:spcPts val="0"/>
                        </a:spcAft>
                      </a:pPr>
                      <a:r>
                        <a:rPr lang="en-US" sz="1200" kern="100">
                          <a:effectLst/>
                        </a:rPr>
                        <a:t>HR(95% CI)</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P</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HR(95% CI)</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P</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r>
              <a:tr h="256380">
                <a:tc>
                  <a:txBody>
                    <a:bodyPr/>
                    <a:lstStyle/>
                    <a:p>
                      <a:pPr indent="127000" algn="ctr">
                        <a:lnSpc>
                          <a:spcPts val="2000"/>
                        </a:lnSpc>
                        <a:spcAft>
                          <a:spcPts val="0"/>
                        </a:spcAft>
                      </a:pPr>
                      <a:r>
                        <a:rPr lang="en-US" sz="1200" kern="100">
                          <a:effectLst/>
                        </a:rPr>
                        <a:t>Overall</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zh-CN" sz="1200" kern="100">
                          <a:effectLst/>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145</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37</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25.50%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zh-CN" sz="1200" kern="100">
                          <a:effectLst/>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zh-CN" sz="1200" kern="100">
                          <a:effectLst/>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zh-CN" sz="1200" kern="100">
                          <a:effectLst/>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zh-CN" sz="1200" kern="100">
                          <a:effectLst/>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r>
              <a:tr h="256380">
                <a:tc>
                  <a:txBody>
                    <a:bodyPr/>
                    <a:lstStyle/>
                    <a:p>
                      <a:pPr indent="127000" algn="ctr">
                        <a:lnSpc>
                          <a:spcPts val="2000"/>
                        </a:lnSpc>
                        <a:spcAft>
                          <a:spcPts val="0"/>
                        </a:spcAft>
                      </a:pPr>
                      <a:r>
                        <a:rPr lang="en-US" sz="1200" kern="100" dirty="0">
                          <a:effectLst/>
                        </a:rPr>
                        <a:t>VAX1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dirty="0">
                          <a:effectLst/>
                        </a:rPr>
                        <a:t>Negative</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93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18</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19.40%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algn="ctr"/>
                      <a:endParaRPr lang="zh-CN" sz="1400" kern="100" dirty="0">
                        <a:effectLst/>
                        <a:latin typeface="Calibri" panose="020F0502020204030204" pitchFamily="34" charset="0"/>
                      </a:endParaRPr>
                    </a:p>
                  </a:txBody>
                  <a:tcPr marL="17277" marR="17277" marT="0" marB="0" anchor="ctr"/>
                </a:tc>
                <a:tc>
                  <a:txBody>
                    <a:bodyPr/>
                    <a:lstStyle/>
                    <a:p>
                      <a:pPr algn="ctr"/>
                      <a:endParaRPr lang="zh-CN" sz="1400" kern="100">
                        <a:effectLst/>
                        <a:latin typeface="Calibri" panose="020F0502020204030204" pitchFamily="34" charset="0"/>
                      </a:endParaRPr>
                    </a:p>
                  </a:txBody>
                  <a:tcPr marL="17277" marR="17277" marT="0" marB="0" anchor="ctr"/>
                </a:tc>
                <a:tc>
                  <a:txBody>
                    <a:bodyPr/>
                    <a:lstStyle/>
                    <a:p>
                      <a:pPr algn="ctr"/>
                      <a:endParaRPr lang="zh-CN" sz="1400" kern="100">
                        <a:effectLst/>
                        <a:latin typeface="Calibri" panose="020F0502020204030204" pitchFamily="34" charset="0"/>
                      </a:endParaRPr>
                    </a:p>
                  </a:txBody>
                  <a:tcPr marL="17277" marR="17277" marT="0" marB="0" anchor="ctr"/>
                </a:tc>
                <a:tc>
                  <a:txBody>
                    <a:bodyPr/>
                    <a:lstStyle/>
                    <a:p>
                      <a:pPr algn="ctr"/>
                      <a:endParaRPr lang="zh-CN" sz="1400" kern="100">
                        <a:effectLst/>
                        <a:latin typeface="Calibri" panose="020F0502020204030204" pitchFamily="34" charset="0"/>
                      </a:endParaRPr>
                    </a:p>
                  </a:txBody>
                  <a:tcPr marL="17277" marR="17277" marT="0" marB="0" anchor="ctr"/>
                </a:tc>
              </a:tr>
              <a:tr h="302958">
                <a:tc>
                  <a:txBody>
                    <a:bodyPr/>
                    <a:lstStyle/>
                    <a:p>
                      <a:pPr algn="ctr"/>
                      <a:endParaRPr lang="zh-CN" sz="1400" kern="100">
                        <a:effectLst/>
                        <a:latin typeface="Calibri" panose="020F0502020204030204" pitchFamily="34" charset="0"/>
                      </a:endParaRPr>
                    </a:p>
                  </a:txBody>
                  <a:tcPr marL="17277" marR="17277" marT="0" marB="0" anchor="ctr"/>
                </a:tc>
                <a:tc>
                  <a:txBody>
                    <a:bodyPr/>
                    <a:lstStyle/>
                    <a:p>
                      <a:pPr indent="127000" algn="ctr">
                        <a:lnSpc>
                          <a:spcPts val="2000"/>
                        </a:lnSpc>
                        <a:spcAft>
                          <a:spcPts val="0"/>
                        </a:spcAft>
                      </a:pPr>
                      <a:r>
                        <a:rPr lang="en-US" sz="1200" kern="100">
                          <a:effectLst/>
                        </a:rPr>
                        <a:t>Positive</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52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19</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36.50%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1.92(1.00-3.65)</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0.048</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2.11(1.08-4.11)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dirty="0">
                          <a:effectLst/>
                        </a:rPr>
                        <a:t>0.029</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r>
              <a:tr h="256380">
                <a:tc>
                  <a:txBody>
                    <a:bodyPr/>
                    <a:lstStyle/>
                    <a:p>
                      <a:pPr indent="127000" algn="ctr">
                        <a:lnSpc>
                          <a:spcPts val="2000"/>
                        </a:lnSpc>
                        <a:spcAft>
                          <a:spcPts val="0"/>
                        </a:spcAft>
                      </a:pPr>
                      <a:r>
                        <a:rPr lang="en-US" sz="1200" kern="100" dirty="0">
                          <a:effectLst/>
                        </a:rPr>
                        <a:t>LMX1A</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Negative</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136</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32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23.50%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zh-CN" sz="1200" kern="100">
                          <a:effectLst/>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zh-CN" sz="1200" kern="100">
                          <a:effectLst/>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zh-CN" sz="1200" kern="100">
                          <a:effectLst/>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zh-CN" sz="1200" kern="100">
                          <a:effectLst/>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r>
              <a:tr h="302958">
                <a:tc>
                  <a:txBody>
                    <a:bodyPr/>
                    <a:lstStyle/>
                    <a:p>
                      <a:pPr algn="ctr"/>
                      <a:endParaRPr lang="zh-CN" sz="1400" kern="100">
                        <a:effectLst/>
                        <a:latin typeface="Calibri" panose="020F0502020204030204" pitchFamily="34" charset="0"/>
                      </a:endParaRPr>
                    </a:p>
                  </a:txBody>
                  <a:tcPr marL="17277" marR="17277" marT="0" marB="0" anchor="ctr"/>
                </a:tc>
                <a:tc>
                  <a:txBody>
                    <a:bodyPr/>
                    <a:lstStyle/>
                    <a:p>
                      <a:pPr indent="127000" algn="ctr">
                        <a:lnSpc>
                          <a:spcPts val="2000"/>
                        </a:lnSpc>
                        <a:spcAft>
                          <a:spcPts val="0"/>
                        </a:spcAft>
                      </a:pPr>
                      <a:r>
                        <a:rPr lang="en-US" sz="1200" kern="100">
                          <a:effectLst/>
                        </a:rPr>
                        <a:t>Positive</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9</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5</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55.60%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3.08(1.20-7.95)</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0.019</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3.31(1.27-8.59)</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0.014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r>
              <a:tr h="256380">
                <a:tc rowSpan="2">
                  <a:txBody>
                    <a:bodyPr/>
                    <a:lstStyle/>
                    <a:p>
                      <a:pPr indent="127000" algn="ctr">
                        <a:lnSpc>
                          <a:spcPts val="2000"/>
                        </a:lnSpc>
                        <a:spcAft>
                          <a:spcPts val="0"/>
                        </a:spcAft>
                      </a:pPr>
                      <a:r>
                        <a:rPr lang="en-US" sz="1200" kern="100" dirty="0">
                          <a:effectLst/>
                        </a:rPr>
                        <a:t>LMX1A+VAX1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Negative</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dirty="0">
                          <a:effectLst/>
                        </a:rPr>
                        <a:t>140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33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23.60%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algn="ctr"/>
                      <a:endParaRPr lang="zh-CN" sz="1400" kern="100" dirty="0">
                        <a:effectLst/>
                        <a:latin typeface="Calibri" panose="020F0502020204030204" pitchFamily="34" charset="0"/>
                      </a:endParaRPr>
                    </a:p>
                  </a:txBody>
                  <a:tcPr marL="17277" marR="17277" marT="0" marB="0" anchor="ctr"/>
                </a:tc>
                <a:tc>
                  <a:txBody>
                    <a:bodyPr/>
                    <a:lstStyle/>
                    <a:p>
                      <a:pPr algn="ctr"/>
                      <a:endParaRPr lang="zh-CN" sz="1400" kern="100">
                        <a:effectLst/>
                        <a:latin typeface="Calibri" panose="020F0502020204030204" pitchFamily="34" charset="0"/>
                      </a:endParaRPr>
                    </a:p>
                  </a:txBody>
                  <a:tcPr marL="17277" marR="17277" marT="0" marB="0" anchor="ctr"/>
                </a:tc>
                <a:tc>
                  <a:txBody>
                    <a:bodyPr/>
                    <a:lstStyle/>
                    <a:p>
                      <a:pPr algn="ctr"/>
                      <a:endParaRPr lang="zh-CN" sz="1400" kern="100">
                        <a:effectLst/>
                        <a:latin typeface="Calibri" panose="020F0502020204030204" pitchFamily="34" charset="0"/>
                      </a:endParaRPr>
                    </a:p>
                  </a:txBody>
                  <a:tcPr marL="17277" marR="17277" marT="0" marB="0" anchor="ctr"/>
                </a:tc>
                <a:tc>
                  <a:txBody>
                    <a:bodyPr/>
                    <a:lstStyle/>
                    <a:p>
                      <a:pPr algn="ctr"/>
                      <a:endParaRPr lang="zh-CN" sz="1400" kern="100">
                        <a:effectLst/>
                        <a:latin typeface="Calibri" panose="020F0502020204030204" pitchFamily="34" charset="0"/>
                      </a:endParaRPr>
                    </a:p>
                  </a:txBody>
                  <a:tcPr marL="17277" marR="17277" marT="0" marB="0" anchor="ctr"/>
                </a:tc>
              </a:tr>
              <a:tr h="302958">
                <a:tc vMerge="1">
                  <a:txBody>
                    <a:bodyPr/>
                    <a:lstStyle/>
                    <a:p>
                      <a:endParaRPr lang="zh-CN" altLang="en-US"/>
                    </a:p>
                  </a:txBody>
                  <a:tcPr/>
                </a:tc>
                <a:tc>
                  <a:txBody>
                    <a:bodyPr/>
                    <a:lstStyle/>
                    <a:p>
                      <a:pPr indent="127000" algn="ctr">
                        <a:lnSpc>
                          <a:spcPts val="2000"/>
                        </a:lnSpc>
                        <a:spcAft>
                          <a:spcPts val="0"/>
                        </a:spcAft>
                      </a:pPr>
                      <a:r>
                        <a:rPr lang="en-US" sz="1200" kern="100" dirty="0">
                          <a:effectLst/>
                        </a:rPr>
                        <a:t>Positive</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dirty="0">
                          <a:effectLst/>
                        </a:rPr>
                        <a:t>5</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dirty="0">
                          <a:effectLst/>
                        </a:rPr>
                        <a:t>4</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80.00%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dirty="0">
                          <a:effectLst/>
                        </a:rPr>
                        <a:t>6.40(2.24-18.29)</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0.001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a:effectLst/>
                        </a:rPr>
                        <a:t>7.25(2.41-21.79)</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c>
                  <a:txBody>
                    <a:bodyPr/>
                    <a:lstStyle/>
                    <a:p>
                      <a:pPr indent="127000" algn="ctr">
                        <a:lnSpc>
                          <a:spcPts val="2000"/>
                        </a:lnSpc>
                        <a:spcAft>
                          <a:spcPts val="0"/>
                        </a:spcAft>
                      </a:pPr>
                      <a:r>
                        <a:rPr lang="en-US" sz="1200" kern="100" dirty="0">
                          <a:effectLst/>
                        </a:rPr>
                        <a:t>0.014</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7277" marR="17277" marT="0" marB="0" anchor="ctr"/>
                </a:tc>
              </a:tr>
            </a:tbl>
          </a:graphicData>
        </a:graphic>
      </p:graphicFrame>
      <p:sp>
        <p:nvSpPr>
          <p:cNvPr id="15" name="文本框 14"/>
          <p:cNvSpPr txBox="1"/>
          <p:nvPr/>
        </p:nvSpPr>
        <p:spPr>
          <a:xfrm>
            <a:off x="3234279" y="1101885"/>
            <a:ext cx="4167103" cy="400110"/>
          </a:xfrm>
          <a:prstGeom prst="rect">
            <a:avLst/>
          </a:prstGeom>
          <a:noFill/>
        </p:spPr>
        <p:txBody>
          <a:bodyPr wrap="none" rtlCol="0">
            <a:spAutoFit/>
          </a:bodyPr>
          <a:lstStyle/>
          <a:p>
            <a:r>
              <a:rPr lang="en-US" altLang="zh-CN" sz="2000" b="1" dirty="0">
                <a:latin typeface="Arial Black" panose="020B0A04020102020204" pitchFamily="34" charset="0"/>
                <a:ea typeface="黑体" panose="02010609060101010101" pitchFamily="49" charset="-122"/>
              </a:rPr>
              <a:t>Logistic</a:t>
            </a:r>
            <a:r>
              <a:rPr lang="zh-CN" altLang="en-US" sz="2000" b="1" dirty="0">
                <a:latin typeface="Arial Black" panose="020B0A04020102020204" pitchFamily="34" charset="0"/>
                <a:ea typeface="黑体" panose="02010609060101010101" pitchFamily="49" charset="-122"/>
              </a:rPr>
              <a:t>回归模型和</a:t>
            </a:r>
            <a:r>
              <a:rPr lang="en-US" altLang="zh-CN" sz="2000" b="1" dirty="0">
                <a:latin typeface="Arial Black" panose="020B0A04020102020204" pitchFamily="34" charset="0"/>
                <a:ea typeface="黑体" panose="02010609060101010101" pitchFamily="49" charset="-122"/>
              </a:rPr>
              <a:t>Cox</a:t>
            </a:r>
            <a:r>
              <a:rPr lang="zh-CN" altLang="en-US" sz="2000" b="1" dirty="0">
                <a:latin typeface="Arial Black" panose="020B0A04020102020204" pitchFamily="34" charset="0"/>
                <a:ea typeface="黑体" panose="02010609060101010101" pitchFamily="49" charset="-122"/>
              </a:rPr>
              <a:t>回归模型</a:t>
            </a:r>
          </a:p>
        </p:txBody>
      </p:sp>
      <p:grpSp>
        <p:nvGrpSpPr>
          <p:cNvPr id="21" name="组合 20"/>
          <p:cNvGrpSpPr/>
          <p:nvPr/>
        </p:nvGrpSpPr>
        <p:grpSpPr>
          <a:xfrm>
            <a:off x="2061404" y="1574639"/>
            <a:ext cx="7159204" cy="3815177"/>
            <a:chOff x="2071171" y="1614532"/>
            <a:chExt cx="7159204" cy="3815177"/>
          </a:xfrm>
        </p:grpSpPr>
        <p:grpSp>
          <p:nvGrpSpPr>
            <p:cNvPr id="20" name="组合 19"/>
            <p:cNvGrpSpPr/>
            <p:nvPr/>
          </p:nvGrpSpPr>
          <p:grpSpPr>
            <a:xfrm>
              <a:off x="2071171" y="1614532"/>
              <a:ext cx="6896559" cy="3023704"/>
              <a:chOff x="2148847" y="1085275"/>
              <a:chExt cx="9195413" cy="4031605"/>
            </a:xfrm>
          </p:grpSpPr>
          <p:pic>
            <p:nvPicPr>
              <p:cNvPr id="17" name="图片 16" descr="F:\Dropbox\Project\methylation\BladderCancer\figure5.tif"/>
              <p:cNvPicPr/>
              <p:nvPr/>
            </p:nvPicPr>
            <p:blipFill rotWithShape="1">
              <a:blip r:embed="rId4" cstate="print">
                <a:extLst>
                  <a:ext uri="{28A0092B-C50C-407E-A947-70E740481C1C}">
                    <a14:useLocalDpi xmlns:a14="http://schemas.microsoft.com/office/drawing/2010/main" val="0"/>
                  </a:ext>
                </a:extLst>
              </a:blip>
              <a:srcRect l="7532" t="5613" r="6272" b="72379"/>
              <a:stretch/>
            </p:blipFill>
            <p:spPr bwMode="auto">
              <a:xfrm>
                <a:off x="2148847" y="1125310"/>
                <a:ext cx="9195413" cy="3991570"/>
              </a:xfrm>
              <a:prstGeom prst="rect">
                <a:avLst/>
              </a:prstGeom>
              <a:noFill/>
              <a:ln w="76200">
                <a:solidFill>
                  <a:srgbClr val="FFC000"/>
                </a:solidFill>
              </a:ln>
              <a:extLst>
                <a:ext uri="{53640926-AAD7-44D8-BBD7-CCE9431645EC}">
                  <a14:shadowObscured xmlns:a14="http://schemas.microsoft.com/office/drawing/2010/main"/>
                </a:ext>
              </a:extLst>
            </p:spPr>
          </p:pic>
          <p:sp>
            <p:nvSpPr>
              <p:cNvPr id="19" name="文本框 18"/>
              <p:cNvSpPr txBox="1"/>
              <p:nvPr/>
            </p:nvSpPr>
            <p:spPr>
              <a:xfrm>
                <a:off x="5304705" y="1085275"/>
                <a:ext cx="3125558" cy="430887"/>
              </a:xfrm>
              <a:prstGeom prst="rect">
                <a:avLst/>
              </a:prstGeom>
              <a:noFill/>
            </p:spPr>
            <p:txBody>
              <a:bodyPr wrap="none" rtlCol="0">
                <a:spAutoFit/>
              </a:bodyPr>
              <a:lstStyle/>
              <a:p>
                <a:r>
                  <a:rPr lang="en-US" altLang="zh-CN" sz="1500" b="1" dirty="0">
                    <a:solidFill>
                      <a:srgbClr val="FF0000"/>
                    </a:solidFill>
                    <a:latin typeface="Arial Black" panose="020B0A04020102020204" pitchFamily="34" charset="0"/>
                    <a:ea typeface="黑体" panose="02010609060101010101" pitchFamily="49" charset="-122"/>
                  </a:rPr>
                  <a:t>Kaplan-Meier</a:t>
                </a:r>
                <a:r>
                  <a:rPr lang="zh-CN" altLang="en-US" sz="1500" b="1" dirty="0">
                    <a:solidFill>
                      <a:srgbClr val="FF0000"/>
                    </a:solidFill>
                    <a:latin typeface="Arial Black" panose="020B0A04020102020204" pitchFamily="34" charset="0"/>
                    <a:ea typeface="黑体" panose="02010609060101010101" pitchFamily="49" charset="-122"/>
                  </a:rPr>
                  <a:t>生存曲线</a:t>
                </a:r>
              </a:p>
            </p:txBody>
          </p:sp>
        </p:grpSp>
        <p:sp>
          <p:nvSpPr>
            <p:cNvPr id="22" name="文本框 21"/>
            <p:cNvSpPr txBox="1"/>
            <p:nvPr/>
          </p:nvSpPr>
          <p:spPr>
            <a:xfrm>
              <a:off x="2941409" y="4968044"/>
              <a:ext cx="6288966" cy="461665"/>
            </a:xfrm>
            <a:prstGeom prst="rect">
              <a:avLst/>
            </a:prstGeom>
            <a:noFill/>
          </p:spPr>
          <p:txBody>
            <a:bodyPr wrap="none" rtlCol="0">
              <a:spAutoFit/>
            </a:bodyPr>
            <a:lstStyle/>
            <a:p>
              <a:r>
                <a:rPr lang="en-US" altLang="zh-CN" sz="2400" b="1" dirty="0">
                  <a:solidFill>
                    <a:srgbClr val="FFFF00"/>
                  </a:solidFill>
                  <a:latin typeface="Arial Black" panose="020B0A04020102020204" pitchFamily="34" charset="0"/>
                  <a:ea typeface="黑体" panose="02010609060101010101" pitchFamily="49" charset="-122"/>
                </a:rPr>
                <a:t>LMX1A</a:t>
              </a:r>
              <a:r>
                <a:rPr lang="zh-CN" altLang="en-US" sz="2400" b="1" dirty="0">
                  <a:solidFill>
                    <a:srgbClr val="FFFF00"/>
                  </a:solidFill>
                  <a:latin typeface="Arial Black" panose="020B0A04020102020204" pitchFamily="34" charset="0"/>
                  <a:ea typeface="黑体" panose="02010609060101010101" pitchFamily="49" charset="-122"/>
                </a:rPr>
                <a:t>和</a:t>
              </a:r>
              <a:r>
                <a:rPr lang="en-US" altLang="zh-CN" sz="2400" b="1" dirty="0">
                  <a:solidFill>
                    <a:srgbClr val="FFFF00"/>
                  </a:solidFill>
                  <a:latin typeface="Arial Black" panose="020B0A04020102020204" pitchFamily="34" charset="0"/>
                  <a:ea typeface="黑体" panose="02010609060101010101" pitchFamily="49" charset="-122"/>
                </a:rPr>
                <a:t>VAX1</a:t>
              </a:r>
              <a:r>
                <a:rPr lang="zh-CN" altLang="en-US" sz="2400" b="1" dirty="0">
                  <a:solidFill>
                    <a:srgbClr val="FFFF00"/>
                  </a:solidFill>
                  <a:latin typeface="Arial Black" panose="020B0A04020102020204" pitchFamily="34" charset="0"/>
                  <a:ea typeface="黑体" panose="02010609060101010101" pitchFamily="49" charset="-122"/>
                </a:rPr>
                <a:t>可以作为膀胱癌复发标记物</a:t>
              </a:r>
            </a:p>
          </p:txBody>
        </p:sp>
      </p:grpSp>
      <p:sp>
        <p:nvSpPr>
          <p:cNvPr id="23" name="矩形 22"/>
          <p:cNvSpPr/>
          <p:nvPr/>
        </p:nvSpPr>
        <p:spPr>
          <a:xfrm>
            <a:off x="-120872" y="6488668"/>
            <a:ext cx="5617779" cy="307777"/>
          </a:xfrm>
          <a:prstGeom prst="rect">
            <a:avLst/>
          </a:prstGeom>
        </p:spPr>
        <p:txBody>
          <a:bodyPr wrap="square">
            <a:spAutoFit/>
          </a:bodyPr>
          <a:lstStyle/>
          <a:p>
            <a:r>
              <a:rPr lang="zh-CN" altLang="en-US" sz="1400" b="1" dirty="0">
                <a:latin typeface="Arial Black" panose="020B0A04020102020204" pitchFamily="34" charset="0"/>
                <a:ea typeface="黑体" panose="02010609060101010101" pitchFamily="49" charset="-122"/>
              </a:rPr>
              <a:t> 甲基化特异富集测序技术鉴定甲基化肿瘤标记物</a:t>
            </a:r>
          </a:p>
        </p:txBody>
      </p:sp>
      <p:sp>
        <p:nvSpPr>
          <p:cNvPr id="24" name="文本框 23"/>
          <p:cNvSpPr txBox="1"/>
          <p:nvPr/>
        </p:nvSpPr>
        <p:spPr>
          <a:xfrm>
            <a:off x="3776311" y="4332119"/>
            <a:ext cx="5314275" cy="338554"/>
          </a:xfrm>
          <a:prstGeom prst="rect">
            <a:avLst/>
          </a:prstGeom>
          <a:noFill/>
        </p:spPr>
        <p:txBody>
          <a:bodyPr wrap="none" rtlCol="0">
            <a:spAutoFit/>
          </a:bodyPr>
          <a:lstStyle/>
          <a:p>
            <a:pPr algn="ctr"/>
            <a:r>
              <a:rPr lang="zh-CN" altLang="en-US" sz="1600" b="1" dirty="0" smtClean="0">
                <a:latin typeface="Arial Black" panose="020B0A04020102020204" pitchFamily="34" charset="0"/>
                <a:ea typeface="黑体" panose="02010609060101010101" pitchFamily="49" charset="-122"/>
              </a:rPr>
              <a:t>校正年龄、性别、肌肉侵犯、治疗方式、肿瘤分析等因素</a:t>
            </a:r>
            <a:endParaRPr lang="zh-CN" altLang="en-US" sz="1600" b="1" dirty="0">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3790209667"/>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5" grpId="0"/>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rPr>
              <a:t>复旦大学博士学位论文答辩</a:t>
            </a:r>
            <a:endParaRPr lang="zh-CN" altLang="en-US" b="1" dirty="0">
              <a:solidFill>
                <a:srgbClr val="FFFFFF"/>
              </a:solidFill>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rPr>
              <a:pPr>
                <a:defRPr/>
              </a:pPr>
              <a:t>55</a:t>
            </a:fld>
            <a:endParaRPr lang="zh-CN" altLang="en-US" b="1" dirty="0">
              <a:solidFill>
                <a:srgbClr val="FFFFFF"/>
              </a:solidFill>
            </a:endParaRPr>
          </a:p>
        </p:txBody>
      </p:sp>
      <p:sp>
        <p:nvSpPr>
          <p:cNvPr id="5" name="文本框 4"/>
          <p:cNvSpPr txBox="1"/>
          <p:nvPr/>
        </p:nvSpPr>
        <p:spPr>
          <a:xfrm>
            <a:off x="4086727" y="846541"/>
            <a:ext cx="902811" cy="523220"/>
          </a:xfrm>
          <a:prstGeom prst="rect">
            <a:avLst/>
          </a:prstGeom>
          <a:noFill/>
        </p:spPr>
        <p:txBody>
          <a:bodyPr wrap="none" rtlCol="0">
            <a:spAutoFit/>
          </a:bodyPr>
          <a:lstStyle/>
          <a:p>
            <a:pPr algn="ctr"/>
            <a:r>
              <a:rPr lang="zh-CN" altLang="en-US" sz="2800" b="1" dirty="0">
                <a:latin typeface="华文楷体" panose="02010600040101010101" pitchFamily="2" charset="-122"/>
                <a:ea typeface="华文楷体" panose="02010600040101010101" pitchFamily="2" charset="-122"/>
              </a:rPr>
              <a:t>小</a:t>
            </a:r>
            <a:r>
              <a:rPr lang="zh-CN" altLang="en-US" sz="2800" b="1" dirty="0" smtClean="0">
                <a:latin typeface="华文楷体" panose="02010600040101010101" pitchFamily="2" charset="-122"/>
                <a:ea typeface="华文楷体" panose="02010600040101010101" pitchFamily="2" charset="-122"/>
              </a:rPr>
              <a:t>结</a:t>
            </a:r>
            <a:endParaRPr lang="zh-CN" altLang="en-US" sz="2800" b="1" dirty="0">
              <a:latin typeface="华文楷体" panose="02010600040101010101" pitchFamily="2" charset="-122"/>
              <a:ea typeface="华文楷体" panose="02010600040101010101" pitchFamily="2" charset="-122"/>
            </a:endParaRPr>
          </a:p>
        </p:txBody>
      </p:sp>
      <p:sp>
        <p:nvSpPr>
          <p:cNvPr id="6" name="文本框 5"/>
          <p:cNvSpPr txBox="1"/>
          <p:nvPr/>
        </p:nvSpPr>
        <p:spPr>
          <a:xfrm>
            <a:off x="553588" y="1793502"/>
            <a:ext cx="8104380" cy="2800767"/>
          </a:xfrm>
          <a:prstGeom prst="rect">
            <a:avLst/>
          </a:prstGeom>
          <a:noFill/>
          <a:ln w="28575">
            <a:noFill/>
          </a:ln>
        </p:spPr>
        <p:txBody>
          <a:bodyPr wrap="square" rtlCol="0">
            <a:spAutoFit/>
          </a:bodyPr>
          <a:lstStyle/>
          <a:p>
            <a:pPr marL="342900" indent="-342900" algn="just">
              <a:buFont typeface="Wingdings" panose="05000000000000000000" pitchFamily="2" charset="2"/>
              <a:buChar char="Ø"/>
            </a:pPr>
            <a:r>
              <a:rPr lang="zh-CN" altLang="en-US" sz="2600" b="1" dirty="0">
                <a:latin typeface="Times New Roman" panose="02020603050405020304" pitchFamily="18" charset="0"/>
                <a:ea typeface="黑体" panose="02010609060101010101" pitchFamily="49" charset="-122"/>
                <a:cs typeface="Times New Roman" panose="02020603050405020304" pitchFamily="18" charset="0"/>
              </a:rPr>
              <a:t>建立</a:t>
            </a:r>
            <a:r>
              <a:rPr lang="zh-CN" altLang="en-US" sz="2600" b="1" dirty="0" smtClean="0">
                <a:latin typeface="Times New Roman" panose="02020603050405020304" pitchFamily="18" charset="0"/>
                <a:ea typeface="黑体" panose="02010609060101010101" pitchFamily="49" charset="-122"/>
                <a:cs typeface="Times New Roman" panose="02020603050405020304" pitchFamily="18" charset="0"/>
              </a:rPr>
              <a:t>了基于</a:t>
            </a:r>
            <a:r>
              <a:rPr lang="zh-CN" altLang="en-US" sz="2600" b="1" dirty="0">
                <a:latin typeface="Times New Roman" panose="02020603050405020304" pitchFamily="18" charset="0"/>
                <a:ea typeface="黑体" panose="02010609060101010101" pitchFamily="49" charset="-122"/>
                <a:cs typeface="Times New Roman" panose="02020603050405020304" pitchFamily="18" charset="0"/>
              </a:rPr>
              <a:t>二代测序技术的肿瘤标记物开发流程</a:t>
            </a:r>
            <a:endParaRPr lang="en-US" altLang="zh-CN" sz="2600" b="1"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buFont typeface="Wingdings" panose="05000000000000000000" pitchFamily="2" charset="2"/>
              <a:buChar char="Ø"/>
            </a:pPr>
            <a:endParaRPr lang="en-US" altLang="zh-CN" sz="2600" b="1"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buFont typeface="Wingdings" panose="05000000000000000000" pitchFamily="2" charset="2"/>
              <a:buChar char="Ø"/>
            </a:pPr>
            <a:r>
              <a:rPr lang="zh-CN" altLang="en-US" sz="2600" b="1" dirty="0">
                <a:latin typeface="Times New Roman" panose="02020603050405020304" pitchFamily="18" charset="0"/>
                <a:ea typeface="黑体" panose="02010609060101010101" pitchFamily="49" charset="-122"/>
                <a:cs typeface="Times New Roman" panose="02020603050405020304" pitchFamily="18" charset="0"/>
              </a:rPr>
              <a:t>发现</a:t>
            </a:r>
            <a:r>
              <a:rPr lang="zh-CN" altLang="en-US" sz="2600" b="1" dirty="0" smtClean="0">
                <a:latin typeface="Times New Roman" panose="02020603050405020304" pitchFamily="18" charset="0"/>
                <a:ea typeface="黑体" panose="02010609060101010101" pitchFamily="49" charset="-122"/>
                <a:cs typeface="Times New Roman" panose="02020603050405020304" pitchFamily="18" charset="0"/>
              </a:rPr>
              <a:t>了膀胱癌诊断与复发相关</a:t>
            </a:r>
            <a:r>
              <a:rPr lang="zh-CN" altLang="en-US" sz="2600" b="1" dirty="0">
                <a:latin typeface="Times New Roman" panose="02020603050405020304" pitchFamily="18" charset="0"/>
                <a:ea typeface="黑体" panose="02010609060101010101" pitchFamily="49" charset="-122"/>
                <a:cs typeface="Times New Roman" panose="02020603050405020304" pitchFamily="18" charset="0"/>
              </a:rPr>
              <a:t>的甲基化生物标记物</a:t>
            </a:r>
            <a:endParaRPr lang="en-US" altLang="zh-CN" sz="2600" b="1"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buFont typeface="Wingdings" panose="05000000000000000000" pitchFamily="2" charset="2"/>
              <a:buChar char="Ø"/>
            </a:pPr>
            <a:endParaRPr lang="en-US" altLang="zh-CN" sz="2600" b="1"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gn="just">
              <a:buFont typeface="Wingdings" panose="05000000000000000000" pitchFamily="2" charset="2"/>
              <a:buChar char="Ø"/>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开发了五</a:t>
            </a:r>
            <a:r>
              <a:rPr lang="zh-CN" altLang="en-US" sz="2400" b="1" dirty="0" smtClean="0">
                <a:latin typeface="Times New Roman" panose="02020603050405020304" pitchFamily="18" charset="0"/>
                <a:ea typeface="黑体" panose="02010609060101010101" pitchFamily="49" charset="-122"/>
                <a:cs typeface="Times New Roman" panose="02020603050405020304" pitchFamily="18" charset="0"/>
              </a:rPr>
              <a:t>个</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甲基化位点组合的</a:t>
            </a:r>
            <a:r>
              <a:rPr lang="zh-CN" altLang="en-US" sz="2400" b="1" dirty="0" smtClean="0">
                <a:latin typeface="Times New Roman" panose="02020603050405020304" pitchFamily="18" charset="0"/>
                <a:ea typeface="黑体" panose="02010609060101010101" pitchFamily="49" charset="-122"/>
                <a:cs typeface="Times New Roman" panose="02020603050405020304" pitchFamily="18" charset="0"/>
              </a:rPr>
              <a:t>膀胱癌</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诊断模型</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buFont typeface="Wingdings" panose="05000000000000000000" pitchFamily="2" charset="2"/>
              <a:buChar char="Ø"/>
            </a:pP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gn="just">
              <a:buFont typeface="Wingdings" panose="05000000000000000000" pitchFamily="2" charset="2"/>
              <a:buChar char="Ø"/>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发现了</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VAX1</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LMX1A</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两个膀胱癌复发相关标记物</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矩形 6"/>
          <p:cNvSpPr/>
          <p:nvPr/>
        </p:nvSpPr>
        <p:spPr>
          <a:xfrm>
            <a:off x="-120872" y="6488668"/>
            <a:ext cx="5617779" cy="307777"/>
          </a:xfrm>
          <a:prstGeom prst="rect">
            <a:avLst/>
          </a:prstGeom>
        </p:spPr>
        <p:txBody>
          <a:bodyPr wrap="square">
            <a:spAutoFit/>
          </a:bodyPr>
          <a:lstStyle/>
          <a:p>
            <a:r>
              <a:rPr lang="zh-CN" altLang="en-US" sz="1400" b="1" dirty="0">
                <a:latin typeface="华文楷体" panose="02010600040101010101" pitchFamily="2" charset="-122"/>
                <a:ea typeface="华文楷体" panose="02010600040101010101" pitchFamily="2" charset="-122"/>
              </a:rPr>
              <a:t> 甲基化特异富集测序技术鉴定甲基化肿瘤标记物</a:t>
            </a:r>
          </a:p>
        </p:txBody>
      </p:sp>
    </p:spTree>
    <p:extLst>
      <p:ext uri="{BB962C8B-B14F-4D97-AF65-F5344CB8AC3E}">
        <p14:creationId xmlns:p14="http://schemas.microsoft.com/office/powerpoint/2010/main" val="748065504"/>
      </p:ext>
    </p:extLst>
  </p:cSld>
  <p:clrMapOvr>
    <a:masterClrMapping/>
  </p:clrMapOvr>
  <p:transition advTm="23797"/>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dirty="0" smtClean="0"/>
              <a:t>复旦大学博士学位论文答辩</a:t>
            </a:r>
            <a:endParaRPr lang="zh-CN" altLang="en-US" b="1" dirty="0"/>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pPr>
                <a:defRPr/>
              </a:pPr>
              <a:t>56</a:t>
            </a:fld>
            <a:endParaRPr lang="zh-CN" altLang="en-US" b="1" dirty="0"/>
          </a:p>
        </p:txBody>
      </p:sp>
      <p:grpSp>
        <p:nvGrpSpPr>
          <p:cNvPr id="5" name="Group 7"/>
          <p:cNvGrpSpPr>
            <a:grpSpLocks/>
          </p:cNvGrpSpPr>
          <p:nvPr/>
        </p:nvGrpSpPr>
        <p:grpSpPr bwMode="auto">
          <a:xfrm>
            <a:off x="359091" y="2623190"/>
            <a:ext cx="719899" cy="633922"/>
            <a:chOff x="3174" y="2656"/>
            <a:chExt cx="1549" cy="1351"/>
          </a:xfrm>
        </p:grpSpPr>
        <p:sp>
          <p:nvSpPr>
            <p:cNvPr id="6"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7"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8"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grpSp>
      <p:grpSp>
        <p:nvGrpSpPr>
          <p:cNvPr id="9" name="Group 7"/>
          <p:cNvGrpSpPr>
            <a:grpSpLocks/>
          </p:cNvGrpSpPr>
          <p:nvPr/>
        </p:nvGrpSpPr>
        <p:grpSpPr bwMode="auto">
          <a:xfrm>
            <a:off x="359091" y="1840181"/>
            <a:ext cx="719899" cy="633922"/>
            <a:chOff x="3174" y="2656"/>
            <a:chExt cx="1549" cy="1351"/>
          </a:xfrm>
        </p:grpSpPr>
        <p:sp>
          <p:nvSpPr>
            <p:cNvPr id="10"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latin typeface="Times New Roman" pitchFamily="18" charset="0"/>
                <a:ea typeface="宋体" pitchFamily="2" charset="-122"/>
                <a:cs typeface="Times New Roman" pitchFamily="18" charset="0"/>
              </a:endParaRPr>
            </a:p>
          </p:txBody>
        </p:sp>
        <p:sp>
          <p:nvSpPr>
            <p:cNvPr id="11"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latin typeface="Times New Roman" pitchFamily="18" charset="0"/>
                <a:ea typeface="宋体" pitchFamily="2" charset="-122"/>
                <a:cs typeface="Times New Roman" pitchFamily="18" charset="0"/>
              </a:endParaRPr>
            </a:p>
          </p:txBody>
        </p:sp>
        <p:sp>
          <p:nvSpPr>
            <p:cNvPr id="12"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latin typeface="Times New Roman" pitchFamily="18" charset="0"/>
                <a:ea typeface="宋体" pitchFamily="2" charset="-122"/>
                <a:cs typeface="Times New Roman" pitchFamily="18" charset="0"/>
              </a:endParaRPr>
            </a:p>
          </p:txBody>
        </p:sp>
      </p:grpSp>
      <p:sp>
        <p:nvSpPr>
          <p:cNvPr id="13" name="Line 11"/>
          <p:cNvSpPr>
            <a:spLocks noChangeShapeType="1"/>
          </p:cNvSpPr>
          <p:nvPr/>
        </p:nvSpPr>
        <p:spPr bwMode="auto">
          <a:xfrm flipV="1">
            <a:off x="782020" y="1628050"/>
            <a:ext cx="7482414" cy="4539"/>
          </a:xfrm>
          <a:prstGeom prst="line">
            <a:avLst/>
          </a:prstGeom>
          <a:noFill/>
          <a:ln w="25400">
            <a:solidFill>
              <a:srgbClr val="C0C0C0"/>
            </a:solidFill>
            <a:prstDash val="sysDot"/>
            <a:round/>
            <a:headEnd/>
            <a:tailEnd type="oval" w="med" len="med"/>
          </a:ln>
        </p:spPr>
        <p:txBody>
          <a:bodyPr wrap="none" anchor="ctr"/>
          <a:lstStyle/>
          <a:p>
            <a:endParaRPr lang="zh-CN" altLang="en-US" sz="2400" b="1" dirty="0">
              <a:latin typeface="Times New Roman" pitchFamily="18" charset="0"/>
              <a:ea typeface="宋体" pitchFamily="2" charset="-122"/>
              <a:cs typeface="Times New Roman" pitchFamily="18" charset="0"/>
            </a:endParaRPr>
          </a:p>
        </p:txBody>
      </p:sp>
      <p:sp>
        <p:nvSpPr>
          <p:cNvPr id="14" name="Text Box 12"/>
          <p:cNvSpPr txBox="1">
            <a:spLocks noChangeArrowheads="1"/>
          </p:cNvSpPr>
          <p:nvPr/>
        </p:nvSpPr>
        <p:spPr bwMode="auto">
          <a:xfrm>
            <a:off x="1159647" y="915301"/>
            <a:ext cx="2525046" cy="492443"/>
          </a:xfrm>
          <a:prstGeom prst="rect">
            <a:avLst/>
          </a:prstGeom>
          <a:noFill/>
          <a:ln w="9525" algn="ctr">
            <a:noFill/>
            <a:miter lim="800000"/>
            <a:headEnd/>
            <a:tailEnd/>
          </a:ln>
        </p:spPr>
        <p:txBody>
          <a:bodyPr wrap="square">
            <a:spAutoFit/>
          </a:bodyPr>
          <a:lstStyle/>
          <a:p>
            <a:pPr eaLnBrk="0" hangingPunct="0"/>
            <a:r>
              <a:rPr lang="zh-CN" altLang="en-US"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rPr>
              <a:t>研究背景</a:t>
            </a:r>
            <a:endParaRPr lang="en-US" altLang="zh-CN"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endParaRPr>
          </a:p>
        </p:txBody>
      </p:sp>
      <p:sp>
        <p:nvSpPr>
          <p:cNvPr id="15" name="Line 14"/>
          <p:cNvSpPr>
            <a:spLocks noChangeShapeType="1"/>
          </p:cNvSpPr>
          <p:nvPr/>
        </p:nvSpPr>
        <p:spPr bwMode="auto">
          <a:xfrm>
            <a:off x="799355" y="2462608"/>
            <a:ext cx="7482414" cy="9078"/>
          </a:xfrm>
          <a:prstGeom prst="line">
            <a:avLst/>
          </a:prstGeom>
          <a:noFill/>
          <a:ln w="25400">
            <a:solidFill>
              <a:srgbClr val="C0C0C0"/>
            </a:solidFill>
            <a:prstDash val="sysDot"/>
            <a:round/>
            <a:headEnd/>
            <a:tailEnd type="oval" w="med" len="med"/>
          </a:ln>
        </p:spPr>
        <p:txBody>
          <a:bodyPr wrap="none" anchor="ctr"/>
          <a:lstStyle/>
          <a:p>
            <a:endParaRPr lang="zh-CN" altLang="en-US" sz="2400" b="1">
              <a:latin typeface="Times New Roman" pitchFamily="18" charset="0"/>
              <a:ea typeface="宋体" pitchFamily="2" charset="-122"/>
              <a:cs typeface="Times New Roman" pitchFamily="18" charset="0"/>
            </a:endParaRPr>
          </a:p>
        </p:txBody>
      </p:sp>
      <p:sp>
        <p:nvSpPr>
          <p:cNvPr id="16" name="Text Box 15"/>
          <p:cNvSpPr txBox="1">
            <a:spLocks noChangeArrowheads="1"/>
          </p:cNvSpPr>
          <p:nvPr/>
        </p:nvSpPr>
        <p:spPr bwMode="auto">
          <a:xfrm>
            <a:off x="1031830" y="2052774"/>
            <a:ext cx="6928614" cy="461665"/>
          </a:xfrm>
          <a:prstGeom prst="rect">
            <a:avLst/>
          </a:prstGeom>
          <a:noFill/>
          <a:ln w="9525" algn="ctr">
            <a:noFill/>
            <a:miter lim="800000"/>
            <a:headEnd/>
            <a:tailEnd/>
          </a:ln>
          <a:effectLst/>
        </p:spPr>
        <p:txBody>
          <a:bodyPr wrap="square">
            <a:spAutoFit/>
          </a:bodyPr>
          <a:lstStyle/>
          <a:p>
            <a:r>
              <a:rPr lang="en-US" altLang="zh-CN" sz="2400" b="1" dirty="0">
                <a:solidFill>
                  <a:schemeClr val="bg1">
                    <a:lumMod val="50000"/>
                    <a:lumOff val="50000"/>
                  </a:schemeClr>
                </a:solidFill>
                <a:latin typeface="华文楷体" panose="02010600040101010101" pitchFamily="2" charset="-122"/>
                <a:ea typeface="华文楷体" panose="02010600040101010101" pitchFamily="2" charset="-122"/>
              </a:rPr>
              <a:t>DNA</a:t>
            </a:r>
            <a:r>
              <a:rPr lang="zh-CN" altLang="zh-CN" sz="2400" b="1" dirty="0">
                <a:solidFill>
                  <a:schemeClr val="bg1">
                    <a:lumMod val="50000"/>
                    <a:lumOff val="50000"/>
                  </a:schemeClr>
                </a:solidFill>
                <a:latin typeface="华文楷体" panose="02010600040101010101" pitchFamily="2" charset="-122"/>
                <a:ea typeface="华文楷体" panose="02010600040101010101" pitchFamily="2" charset="-122"/>
              </a:rPr>
              <a:t>甲基化标记物在肺癌诊断中的机遇和挑战</a:t>
            </a:r>
            <a:endParaRPr lang="zh-CN" altLang="en-US" sz="2400" b="1" dirty="0">
              <a:solidFill>
                <a:schemeClr val="bg1">
                  <a:lumMod val="50000"/>
                  <a:lumOff val="50000"/>
                </a:schemeClr>
              </a:solidFill>
              <a:latin typeface="华文楷体" panose="02010600040101010101" pitchFamily="2" charset="-122"/>
              <a:ea typeface="华文楷体" panose="02010600040101010101" pitchFamily="2" charset="-122"/>
            </a:endParaRPr>
          </a:p>
        </p:txBody>
      </p:sp>
      <p:sp>
        <p:nvSpPr>
          <p:cNvPr id="17" name="Text Box 16"/>
          <p:cNvSpPr txBox="1">
            <a:spLocks noChangeArrowheads="1"/>
          </p:cNvSpPr>
          <p:nvPr/>
        </p:nvSpPr>
        <p:spPr bwMode="gray">
          <a:xfrm>
            <a:off x="479825" y="1950944"/>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latin typeface="Times New Roman" pitchFamily="18" charset="0"/>
                <a:ea typeface="宋体" pitchFamily="2" charset="-122"/>
                <a:cs typeface="Times New Roman" pitchFamily="18" charset="0"/>
              </a:rPr>
              <a:t>2</a:t>
            </a:r>
          </a:p>
        </p:txBody>
      </p:sp>
      <p:grpSp>
        <p:nvGrpSpPr>
          <p:cNvPr id="18" name="Group 21"/>
          <p:cNvGrpSpPr>
            <a:grpSpLocks/>
          </p:cNvGrpSpPr>
          <p:nvPr/>
        </p:nvGrpSpPr>
        <p:grpSpPr bwMode="auto">
          <a:xfrm>
            <a:off x="359091" y="3484430"/>
            <a:ext cx="719899" cy="633922"/>
            <a:chOff x="3174" y="2656"/>
            <a:chExt cx="1549" cy="1351"/>
          </a:xfrm>
        </p:grpSpPr>
        <p:sp>
          <p:nvSpPr>
            <p:cNvPr id="19"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20"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21"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grpSp>
      <p:sp>
        <p:nvSpPr>
          <p:cNvPr id="22" name="Line 25"/>
          <p:cNvSpPr>
            <a:spLocks noChangeShapeType="1"/>
          </p:cNvSpPr>
          <p:nvPr/>
        </p:nvSpPr>
        <p:spPr bwMode="auto">
          <a:xfrm flipV="1">
            <a:off x="845145" y="3215641"/>
            <a:ext cx="7414391" cy="24208"/>
          </a:xfrm>
          <a:prstGeom prst="line">
            <a:avLst/>
          </a:prstGeom>
          <a:noFill/>
          <a:ln w="25400">
            <a:solidFill>
              <a:srgbClr val="C0C0C0"/>
            </a:solidFill>
            <a:prstDash val="sysDot"/>
            <a:round/>
            <a:headEnd/>
            <a:tailEnd type="oval" w="med" len="me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23" name="Text Box 27"/>
          <p:cNvSpPr txBox="1">
            <a:spLocks noChangeArrowheads="1"/>
          </p:cNvSpPr>
          <p:nvPr/>
        </p:nvSpPr>
        <p:spPr bwMode="gray">
          <a:xfrm>
            <a:off x="479825" y="2790760"/>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solidFill>
                  <a:schemeClr val="bg1">
                    <a:lumMod val="50000"/>
                    <a:lumOff val="50000"/>
                  </a:schemeClr>
                </a:solidFill>
                <a:latin typeface="Times New Roman" pitchFamily="18" charset="0"/>
                <a:ea typeface="宋体" pitchFamily="2" charset="-122"/>
                <a:cs typeface="Times New Roman" pitchFamily="18" charset="0"/>
              </a:rPr>
              <a:t>3</a:t>
            </a:r>
          </a:p>
        </p:txBody>
      </p:sp>
      <p:sp>
        <p:nvSpPr>
          <p:cNvPr id="24" name="Line 28"/>
          <p:cNvSpPr>
            <a:spLocks noChangeShapeType="1"/>
          </p:cNvSpPr>
          <p:nvPr/>
        </p:nvSpPr>
        <p:spPr bwMode="auto">
          <a:xfrm flipV="1">
            <a:off x="845144" y="4091384"/>
            <a:ext cx="7380381" cy="10590"/>
          </a:xfrm>
          <a:prstGeom prst="line">
            <a:avLst/>
          </a:prstGeom>
          <a:noFill/>
          <a:ln w="25400">
            <a:solidFill>
              <a:srgbClr val="C0C0C0"/>
            </a:solidFill>
            <a:prstDash val="sysDot"/>
            <a:round/>
            <a:headEnd/>
            <a:tailEnd type="oval" w="med" len="me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25" name="Text Box 30"/>
          <p:cNvSpPr txBox="1">
            <a:spLocks noChangeArrowheads="1"/>
          </p:cNvSpPr>
          <p:nvPr/>
        </p:nvSpPr>
        <p:spPr bwMode="gray">
          <a:xfrm>
            <a:off x="479825" y="3630576"/>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solidFill>
                  <a:schemeClr val="bg1">
                    <a:lumMod val="50000"/>
                    <a:lumOff val="50000"/>
                  </a:schemeClr>
                </a:solidFill>
                <a:latin typeface="Times New Roman" pitchFamily="18" charset="0"/>
                <a:ea typeface="宋体" pitchFamily="2" charset="-122"/>
                <a:cs typeface="Times New Roman" pitchFamily="18" charset="0"/>
              </a:rPr>
              <a:t>4</a:t>
            </a:r>
          </a:p>
        </p:txBody>
      </p:sp>
      <p:sp>
        <p:nvSpPr>
          <p:cNvPr id="26" name="Text Box 15"/>
          <p:cNvSpPr txBox="1">
            <a:spLocks noChangeArrowheads="1"/>
          </p:cNvSpPr>
          <p:nvPr/>
        </p:nvSpPr>
        <p:spPr bwMode="auto">
          <a:xfrm>
            <a:off x="981030" y="2841249"/>
            <a:ext cx="7007520" cy="461665"/>
          </a:xfrm>
          <a:prstGeom prst="rect">
            <a:avLst/>
          </a:prstGeom>
          <a:noFill/>
          <a:ln w="9525" algn="ctr">
            <a:noFill/>
            <a:miter lim="800000"/>
            <a:headEnd/>
            <a:tailEnd/>
          </a:ln>
          <a:effectLst/>
        </p:spPr>
        <p:txBody>
          <a:bodyPr wrap="square">
            <a:spAutoFit/>
          </a:bodyPr>
          <a:lstStyle>
            <a:defPPr>
              <a:defRPr lang="zh-CN"/>
            </a:defPPr>
            <a:lvl1pPr>
              <a:defRPr sz="2400" b="1">
                <a:latin typeface="华文楷体" panose="02010600040101010101" pitchFamily="2" charset="-122"/>
                <a:ea typeface="华文楷体" panose="02010600040101010101" pitchFamily="2" charset="-122"/>
              </a:defRPr>
            </a:lvl1pPr>
          </a:lstStyle>
          <a:p>
            <a:r>
              <a:rPr lang="zh-CN" altLang="zh-CN" dirty="0">
                <a:solidFill>
                  <a:schemeClr val="bg1">
                    <a:lumMod val="50000"/>
                    <a:lumOff val="50000"/>
                  </a:schemeClr>
                </a:solidFill>
              </a:rPr>
              <a:t>基于跨平台甲基化芯片数据建立肺癌早期诊断模型</a:t>
            </a:r>
            <a:endParaRPr lang="zh-CN" altLang="en-US" dirty="0">
              <a:solidFill>
                <a:schemeClr val="bg1">
                  <a:lumMod val="50000"/>
                  <a:lumOff val="50000"/>
                </a:schemeClr>
              </a:solidFill>
            </a:endParaRPr>
          </a:p>
        </p:txBody>
      </p:sp>
      <p:sp>
        <p:nvSpPr>
          <p:cNvPr id="27" name="Text Box 15"/>
          <p:cNvSpPr txBox="1">
            <a:spLocks noChangeArrowheads="1"/>
          </p:cNvSpPr>
          <p:nvPr/>
        </p:nvSpPr>
        <p:spPr bwMode="auto">
          <a:xfrm>
            <a:off x="981030" y="3728353"/>
            <a:ext cx="7099059" cy="461665"/>
          </a:xfrm>
          <a:prstGeom prst="rect">
            <a:avLst/>
          </a:prstGeom>
          <a:noFill/>
          <a:ln w="9525" algn="ctr">
            <a:noFill/>
            <a:miter lim="800000"/>
            <a:headEnd/>
            <a:tailEnd/>
          </a:ln>
          <a:effectLst/>
        </p:spPr>
        <p:txBody>
          <a:bodyPr wrap="square">
            <a:spAutoFit/>
          </a:bodyPr>
          <a:lstStyle/>
          <a:p>
            <a:r>
              <a:rPr lang="zh-CN" altLang="en-US" sz="2400" b="1" dirty="0">
                <a:solidFill>
                  <a:schemeClr val="bg1">
                    <a:lumMod val="50000"/>
                    <a:lumOff val="50000"/>
                  </a:schemeClr>
                </a:solidFill>
                <a:latin typeface="华文楷体" panose="02010600040101010101" pitchFamily="2" charset="-122"/>
                <a:ea typeface="华文楷体" panose="02010600040101010101" pitchFamily="2" charset="-122"/>
              </a:rPr>
              <a:t>全基因组甲基化图谱揭示泛癌甲基化特征</a:t>
            </a:r>
          </a:p>
        </p:txBody>
      </p:sp>
      <p:grpSp>
        <p:nvGrpSpPr>
          <p:cNvPr id="28" name="Group 7"/>
          <p:cNvGrpSpPr>
            <a:grpSpLocks/>
          </p:cNvGrpSpPr>
          <p:nvPr/>
        </p:nvGrpSpPr>
        <p:grpSpPr bwMode="auto">
          <a:xfrm>
            <a:off x="359091" y="1028750"/>
            <a:ext cx="719899" cy="633922"/>
            <a:chOff x="3174" y="2656"/>
            <a:chExt cx="1549" cy="1351"/>
          </a:xfrm>
        </p:grpSpPr>
        <p:sp>
          <p:nvSpPr>
            <p:cNvPr id="29"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30"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31" name="AutoShape 10"/>
            <p:cNvSpPr>
              <a:spLocks noChangeArrowheads="1"/>
            </p:cNvSpPr>
            <p:nvPr/>
          </p:nvSpPr>
          <p:spPr bwMode="gray">
            <a:xfrm>
              <a:off x="3264" y="2737"/>
              <a:ext cx="1349" cy="1167"/>
            </a:xfrm>
            <a:prstGeom prst="hexagon">
              <a:avLst>
                <a:gd name="adj" fmla="val 28896"/>
                <a:gd name="vf" fmla="val 115470"/>
              </a:avLst>
            </a:prstGeom>
            <a:solidFill>
              <a:srgbClr val="0070C0"/>
            </a:solidFill>
            <a:ln w="9525">
              <a:solidFill>
                <a:schemeClr val="tx1"/>
              </a:solidFill>
              <a:miter lim="800000"/>
              <a:headEnd/>
              <a:tailEnd/>
            </a:ln>
            <a:effectLst/>
          </p:spPr>
          <p:txBody>
            <a:bodyPr wrap="none" anchor="ctr"/>
            <a:lstStyle/>
            <a:p>
              <a:pPr>
                <a:defRPr/>
              </a:pPr>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grpSp>
      <p:sp>
        <p:nvSpPr>
          <p:cNvPr id="32" name="Text Box 16"/>
          <p:cNvSpPr txBox="1">
            <a:spLocks noChangeArrowheads="1"/>
          </p:cNvSpPr>
          <p:nvPr/>
        </p:nvSpPr>
        <p:spPr bwMode="gray">
          <a:xfrm>
            <a:off x="479826" y="1111128"/>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solidFill>
                  <a:schemeClr val="bg1">
                    <a:lumMod val="50000"/>
                    <a:lumOff val="50000"/>
                  </a:schemeClr>
                </a:solidFill>
                <a:latin typeface="Times New Roman" pitchFamily="18" charset="0"/>
                <a:ea typeface="宋体" pitchFamily="2" charset="-122"/>
                <a:cs typeface="Times New Roman" pitchFamily="18" charset="0"/>
              </a:rPr>
              <a:t>1</a:t>
            </a:r>
          </a:p>
        </p:txBody>
      </p:sp>
      <p:sp>
        <p:nvSpPr>
          <p:cNvPr id="33" name="Text Box 12"/>
          <p:cNvSpPr txBox="1">
            <a:spLocks noChangeArrowheads="1"/>
          </p:cNvSpPr>
          <p:nvPr/>
        </p:nvSpPr>
        <p:spPr bwMode="auto">
          <a:xfrm>
            <a:off x="1159647" y="1621558"/>
            <a:ext cx="2139458" cy="492443"/>
          </a:xfrm>
          <a:prstGeom prst="rect">
            <a:avLst/>
          </a:prstGeom>
          <a:noFill/>
          <a:ln w="9525" algn="ctr">
            <a:noFill/>
            <a:miter lim="800000"/>
            <a:headEnd/>
            <a:tailEnd/>
          </a:ln>
        </p:spPr>
        <p:txBody>
          <a:bodyPr wrap="square">
            <a:spAutoFit/>
          </a:bodyPr>
          <a:lstStyle/>
          <a:p>
            <a:pPr eaLnBrk="0" hangingPunct="0"/>
            <a:r>
              <a:rPr lang="zh-CN" altLang="en-US"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rPr>
              <a:t>第一部分</a:t>
            </a:r>
            <a:endParaRPr lang="en-US" altLang="zh-CN"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endParaRPr>
          </a:p>
        </p:txBody>
      </p:sp>
      <p:sp>
        <p:nvSpPr>
          <p:cNvPr id="34" name="Text Box 12"/>
          <p:cNvSpPr txBox="1">
            <a:spLocks noChangeArrowheads="1"/>
          </p:cNvSpPr>
          <p:nvPr/>
        </p:nvSpPr>
        <p:spPr bwMode="auto">
          <a:xfrm>
            <a:off x="1159647" y="2390116"/>
            <a:ext cx="2140694" cy="492443"/>
          </a:xfrm>
          <a:prstGeom prst="rect">
            <a:avLst/>
          </a:prstGeom>
          <a:noFill/>
          <a:ln w="9525" algn="ctr">
            <a:noFill/>
            <a:miter lim="800000"/>
            <a:headEnd/>
            <a:tailEnd/>
          </a:ln>
        </p:spPr>
        <p:txBody>
          <a:bodyPr wrap="square">
            <a:spAutoFit/>
          </a:bodyPr>
          <a:lstStyle>
            <a:defPPr>
              <a:defRPr lang="zh-CN"/>
            </a:defPPr>
            <a:lvl1pPr eaLnBrk="0" hangingPunct="0">
              <a:defRPr sz="2800" b="1">
                <a:solidFill>
                  <a:srgbClr val="FFFF00"/>
                </a:solidFill>
                <a:latin typeface="黑体" panose="02010609060101010101" pitchFamily="49" charset="-122"/>
                <a:ea typeface="黑体" panose="02010609060101010101" pitchFamily="49" charset="-122"/>
                <a:cs typeface="Times New Roman" pitchFamily="18" charset="0"/>
              </a:defRPr>
            </a:lvl1pPr>
          </a:lstStyle>
          <a:p>
            <a:r>
              <a:rPr lang="zh-CN" altLang="en-US" sz="2600" dirty="0">
                <a:solidFill>
                  <a:schemeClr val="bg1">
                    <a:lumMod val="50000"/>
                    <a:lumOff val="50000"/>
                  </a:schemeClr>
                </a:solidFill>
              </a:rPr>
              <a:t>第二部分</a:t>
            </a:r>
            <a:endParaRPr lang="en-US" altLang="zh-CN" sz="2600" dirty="0">
              <a:solidFill>
                <a:schemeClr val="bg1">
                  <a:lumMod val="50000"/>
                  <a:lumOff val="50000"/>
                </a:schemeClr>
              </a:solidFill>
            </a:endParaRPr>
          </a:p>
        </p:txBody>
      </p:sp>
      <p:grpSp>
        <p:nvGrpSpPr>
          <p:cNvPr id="35" name="Group 21"/>
          <p:cNvGrpSpPr>
            <a:grpSpLocks/>
          </p:cNvGrpSpPr>
          <p:nvPr/>
        </p:nvGrpSpPr>
        <p:grpSpPr bwMode="auto">
          <a:xfrm>
            <a:off x="368500" y="4360409"/>
            <a:ext cx="719899" cy="633922"/>
            <a:chOff x="3174" y="2656"/>
            <a:chExt cx="1549" cy="1351"/>
          </a:xfrm>
        </p:grpSpPr>
        <p:sp>
          <p:nvSpPr>
            <p:cNvPr id="36"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37"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38"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grpSp>
      <p:sp>
        <p:nvSpPr>
          <p:cNvPr id="39" name="Line 28"/>
          <p:cNvSpPr>
            <a:spLocks noChangeShapeType="1"/>
          </p:cNvSpPr>
          <p:nvPr/>
        </p:nvSpPr>
        <p:spPr bwMode="auto">
          <a:xfrm flipV="1">
            <a:off x="854553" y="4996541"/>
            <a:ext cx="7380381" cy="10590"/>
          </a:xfrm>
          <a:prstGeom prst="line">
            <a:avLst/>
          </a:prstGeom>
          <a:noFill/>
          <a:ln w="25400">
            <a:solidFill>
              <a:srgbClr val="C0C0C0"/>
            </a:solidFill>
            <a:prstDash val="sysDot"/>
            <a:round/>
            <a:headEnd/>
            <a:tailEnd type="oval" w="med" len="me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40" name="Text Box 30"/>
          <p:cNvSpPr txBox="1">
            <a:spLocks noChangeArrowheads="1"/>
          </p:cNvSpPr>
          <p:nvPr/>
        </p:nvSpPr>
        <p:spPr bwMode="gray">
          <a:xfrm>
            <a:off x="489235" y="4470392"/>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solidFill>
                  <a:schemeClr val="bg1">
                    <a:lumMod val="50000"/>
                    <a:lumOff val="50000"/>
                  </a:schemeClr>
                </a:solidFill>
                <a:latin typeface="Times New Roman" pitchFamily="18" charset="0"/>
                <a:ea typeface="宋体" pitchFamily="2" charset="-122"/>
                <a:cs typeface="Times New Roman" pitchFamily="18" charset="0"/>
              </a:rPr>
              <a:t>5</a:t>
            </a:r>
          </a:p>
        </p:txBody>
      </p:sp>
      <p:sp>
        <p:nvSpPr>
          <p:cNvPr id="41" name="Text Box 15"/>
          <p:cNvSpPr txBox="1">
            <a:spLocks noChangeArrowheads="1"/>
          </p:cNvSpPr>
          <p:nvPr/>
        </p:nvSpPr>
        <p:spPr bwMode="auto">
          <a:xfrm>
            <a:off x="981030" y="4626645"/>
            <a:ext cx="7084394" cy="461665"/>
          </a:xfrm>
          <a:prstGeom prst="rect">
            <a:avLst/>
          </a:prstGeom>
          <a:noFill/>
          <a:ln w="9525" algn="ctr">
            <a:noFill/>
            <a:miter lim="800000"/>
            <a:headEnd/>
            <a:tailEnd/>
          </a:ln>
          <a:effectLst/>
        </p:spPr>
        <p:txBody>
          <a:bodyPr wrap="square">
            <a:spAutoFit/>
          </a:bodyPr>
          <a:lstStyle/>
          <a:p>
            <a:r>
              <a:rPr lang="zh-CN" altLang="en-US" sz="2400" b="1" dirty="0">
                <a:solidFill>
                  <a:schemeClr val="bg1">
                    <a:lumMod val="50000"/>
                    <a:lumOff val="50000"/>
                  </a:schemeClr>
                </a:solidFill>
                <a:latin typeface="华文楷体" panose="02010600040101010101" pitchFamily="2" charset="-122"/>
                <a:ea typeface="华文楷体" panose="02010600040101010101" pitchFamily="2" charset="-122"/>
              </a:rPr>
              <a:t> 甲基化特异富集测序技术鉴定甲基化肿瘤标记物</a:t>
            </a:r>
          </a:p>
        </p:txBody>
      </p:sp>
      <p:sp>
        <p:nvSpPr>
          <p:cNvPr id="42" name="Text Box 12"/>
          <p:cNvSpPr txBox="1">
            <a:spLocks noChangeArrowheads="1"/>
          </p:cNvSpPr>
          <p:nvPr/>
        </p:nvSpPr>
        <p:spPr bwMode="auto">
          <a:xfrm>
            <a:off x="1159646" y="3232835"/>
            <a:ext cx="2742705" cy="492443"/>
          </a:xfrm>
          <a:prstGeom prst="rect">
            <a:avLst/>
          </a:prstGeom>
          <a:noFill/>
          <a:ln w="9525" algn="ctr">
            <a:noFill/>
            <a:miter lim="800000"/>
            <a:headEnd/>
            <a:tailEnd/>
          </a:ln>
        </p:spPr>
        <p:txBody>
          <a:bodyPr wrap="square">
            <a:spAutoFit/>
          </a:bodyPr>
          <a:lstStyle/>
          <a:p>
            <a:pPr eaLnBrk="0" hangingPunct="0"/>
            <a:r>
              <a:rPr lang="zh-CN" altLang="en-US"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rPr>
              <a:t>第三部分</a:t>
            </a:r>
            <a:endParaRPr lang="en-US" altLang="zh-CN"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endParaRPr>
          </a:p>
        </p:txBody>
      </p:sp>
      <p:sp>
        <p:nvSpPr>
          <p:cNvPr id="43" name="Text Box 12"/>
          <p:cNvSpPr txBox="1">
            <a:spLocks noChangeArrowheads="1"/>
          </p:cNvSpPr>
          <p:nvPr/>
        </p:nvSpPr>
        <p:spPr bwMode="auto">
          <a:xfrm>
            <a:off x="1159647" y="4127252"/>
            <a:ext cx="2618356" cy="492443"/>
          </a:xfrm>
          <a:prstGeom prst="rect">
            <a:avLst/>
          </a:prstGeom>
          <a:noFill/>
          <a:ln w="9525" algn="ctr">
            <a:noFill/>
            <a:miter lim="800000"/>
            <a:headEnd/>
            <a:tailEnd/>
          </a:ln>
        </p:spPr>
        <p:txBody>
          <a:bodyPr wrap="square">
            <a:spAutoFit/>
          </a:bodyPr>
          <a:lstStyle/>
          <a:p>
            <a:pPr eaLnBrk="0" hangingPunct="0"/>
            <a:r>
              <a:rPr lang="zh-CN" altLang="en-US"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rPr>
              <a:t>第四部分</a:t>
            </a:r>
            <a:endParaRPr lang="en-US" altLang="zh-CN"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endParaRPr>
          </a:p>
        </p:txBody>
      </p:sp>
      <p:sp>
        <p:nvSpPr>
          <p:cNvPr id="44" name="文本框 43"/>
          <p:cNvSpPr txBox="1"/>
          <p:nvPr/>
        </p:nvSpPr>
        <p:spPr>
          <a:xfrm>
            <a:off x="55359" y="88595"/>
            <a:ext cx="2256338" cy="523220"/>
          </a:xfrm>
          <a:prstGeom prst="rect">
            <a:avLst/>
          </a:prstGeom>
          <a:noFill/>
        </p:spPr>
        <p:txBody>
          <a:bodyPr wrap="square" rtlCol="0">
            <a:spAutoFit/>
          </a:bodyPr>
          <a:lstStyle/>
          <a:p>
            <a:r>
              <a:rPr lang="zh-CN" altLang="en-US" sz="2800" b="1" dirty="0">
                <a:latin typeface="华文楷体" panose="02010600040101010101" pitchFamily="2" charset="-122"/>
                <a:ea typeface="华文楷体" panose="02010600040101010101" pitchFamily="2" charset="-122"/>
              </a:rPr>
              <a:t>答辩提纲</a:t>
            </a:r>
          </a:p>
        </p:txBody>
      </p:sp>
      <p:grpSp>
        <p:nvGrpSpPr>
          <p:cNvPr id="45" name="Group 21"/>
          <p:cNvGrpSpPr>
            <a:grpSpLocks/>
          </p:cNvGrpSpPr>
          <p:nvPr/>
        </p:nvGrpSpPr>
        <p:grpSpPr bwMode="auto">
          <a:xfrm>
            <a:off x="359091" y="5236389"/>
            <a:ext cx="719899" cy="633922"/>
            <a:chOff x="3174" y="2656"/>
            <a:chExt cx="1549" cy="1351"/>
          </a:xfrm>
        </p:grpSpPr>
        <p:sp>
          <p:nvSpPr>
            <p:cNvPr id="46"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47"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48"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grpSp>
      <p:sp>
        <p:nvSpPr>
          <p:cNvPr id="49" name="Text Box 30"/>
          <p:cNvSpPr txBox="1">
            <a:spLocks noChangeArrowheads="1"/>
          </p:cNvSpPr>
          <p:nvPr/>
        </p:nvSpPr>
        <p:spPr bwMode="gray">
          <a:xfrm>
            <a:off x="479826" y="5310207"/>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smtClean="0">
                <a:solidFill>
                  <a:schemeClr val="bg1">
                    <a:lumMod val="50000"/>
                    <a:lumOff val="50000"/>
                  </a:schemeClr>
                </a:solidFill>
                <a:latin typeface="Times New Roman" pitchFamily="18" charset="0"/>
                <a:ea typeface="宋体" pitchFamily="2" charset="-122"/>
                <a:cs typeface="Times New Roman" pitchFamily="18" charset="0"/>
              </a:rPr>
              <a:t>6</a:t>
            </a:r>
            <a:endParaRPr lang="en-US" altLang="zh-CN" sz="2400" b="1" dirty="0">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51" name="Line 28"/>
          <p:cNvSpPr>
            <a:spLocks noChangeShapeType="1"/>
          </p:cNvSpPr>
          <p:nvPr/>
        </p:nvSpPr>
        <p:spPr bwMode="auto">
          <a:xfrm flipV="1">
            <a:off x="855687" y="5837148"/>
            <a:ext cx="7380381" cy="10590"/>
          </a:xfrm>
          <a:prstGeom prst="line">
            <a:avLst/>
          </a:prstGeom>
          <a:noFill/>
          <a:ln w="25400">
            <a:solidFill>
              <a:srgbClr val="C0C0C0"/>
            </a:solidFill>
            <a:prstDash val="sysDot"/>
            <a:round/>
            <a:headEnd/>
            <a:tailEnd type="oval" w="med" len="me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53" name="Text Box 12"/>
          <p:cNvSpPr txBox="1">
            <a:spLocks noChangeArrowheads="1"/>
          </p:cNvSpPr>
          <p:nvPr/>
        </p:nvSpPr>
        <p:spPr bwMode="auto">
          <a:xfrm>
            <a:off x="1159647" y="5301626"/>
            <a:ext cx="1870215" cy="492443"/>
          </a:xfrm>
          <a:prstGeom prst="rect">
            <a:avLst/>
          </a:prstGeom>
          <a:noFill/>
          <a:ln w="9525" algn="ctr">
            <a:noFill/>
            <a:miter lim="800000"/>
            <a:headEnd/>
            <a:tailEnd/>
          </a:ln>
        </p:spPr>
        <p:txBody>
          <a:bodyPr wrap="square">
            <a:spAutoFit/>
          </a:bodyPr>
          <a:lstStyle/>
          <a:p>
            <a:pPr eaLnBrk="0" hangingPunct="0"/>
            <a:r>
              <a:rPr lang="zh-CN" altLang="en-US" sz="2600" b="1" dirty="0" smtClean="0">
                <a:solidFill>
                  <a:srgbClr val="FFFF00"/>
                </a:solidFill>
                <a:latin typeface="黑体" panose="02010609060101010101" pitchFamily="49" charset="-122"/>
                <a:ea typeface="黑体" panose="02010609060101010101" pitchFamily="49" charset="-122"/>
                <a:cs typeface="Times New Roman" pitchFamily="18" charset="0"/>
              </a:rPr>
              <a:t>总结展望</a:t>
            </a:r>
            <a:endParaRPr lang="en-US" altLang="zh-CN" sz="2600" b="1" dirty="0">
              <a:solidFill>
                <a:srgbClr val="FFFF00"/>
              </a:solidFill>
              <a:latin typeface="黑体" panose="02010609060101010101" pitchFamily="49" charset="-122"/>
              <a:ea typeface="黑体" panose="02010609060101010101" pitchFamily="49" charset="-122"/>
              <a:cs typeface="Times New Roman" pitchFamily="18" charset="0"/>
            </a:endParaRPr>
          </a:p>
        </p:txBody>
      </p:sp>
    </p:spTree>
    <p:extLst>
      <p:ext uri="{BB962C8B-B14F-4D97-AF65-F5344CB8AC3E}">
        <p14:creationId xmlns:p14="http://schemas.microsoft.com/office/powerpoint/2010/main" val="2084826498"/>
      </p:ext>
    </p:extLst>
  </p:cSld>
  <p:clrMapOvr>
    <a:masterClrMapping/>
  </p:clrMapOvr>
  <p:transition advTm="23797"/>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latin typeface="黑体" panose="02010609060101010101" pitchFamily="49" charset="-122"/>
                <a:ea typeface="黑体" panose="02010609060101010101" pitchFamily="49" charset="-122"/>
              </a:rPr>
              <a:t>复旦大学博士学位论文答辩</a:t>
            </a:r>
            <a:endParaRPr lang="zh-CN" altLang="en-US" b="1" dirty="0">
              <a:solidFill>
                <a:srgbClr val="FFFFFF"/>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latin typeface="黑体" panose="02010609060101010101" pitchFamily="49" charset="-122"/>
                <a:ea typeface="黑体" panose="02010609060101010101" pitchFamily="49" charset="-122"/>
              </a:rPr>
              <a:pPr>
                <a:defRPr/>
              </a:pPr>
              <a:t>57</a:t>
            </a:fld>
            <a:endParaRPr lang="zh-CN" altLang="en-US" b="1" dirty="0">
              <a:solidFill>
                <a:srgbClr val="FFFFFF"/>
              </a:solidFill>
              <a:latin typeface="黑体" panose="02010609060101010101" pitchFamily="49" charset="-122"/>
              <a:ea typeface="黑体" panose="02010609060101010101" pitchFamily="49" charset="-122"/>
            </a:endParaRPr>
          </a:p>
        </p:txBody>
      </p:sp>
      <p:sp>
        <p:nvSpPr>
          <p:cNvPr id="6" name="文本框 5"/>
          <p:cNvSpPr txBox="1"/>
          <p:nvPr/>
        </p:nvSpPr>
        <p:spPr>
          <a:xfrm>
            <a:off x="90569" y="0"/>
            <a:ext cx="1627369" cy="523220"/>
          </a:xfrm>
          <a:prstGeom prst="rect">
            <a:avLst/>
          </a:prstGeom>
          <a:noFill/>
        </p:spPr>
        <p:txBody>
          <a:bodyPr wrap="none" rtlCol="0">
            <a:spAutoFit/>
          </a:bodyPr>
          <a:lstStyle/>
          <a:p>
            <a:pPr algn="ctr"/>
            <a:r>
              <a:rPr lang="zh-CN" altLang="en-US" sz="2800" b="1" dirty="0" smtClean="0">
                <a:latin typeface="黑体" panose="02010609060101010101" pitchFamily="49" charset="-122"/>
                <a:ea typeface="黑体" panose="02010609060101010101" pitchFamily="49" charset="-122"/>
              </a:rPr>
              <a:t>总结展望</a:t>
            </a:r>
            <a:endParaRPr lang="zh-CN" altLang="en-US" sz="2800" b="1" dirty="0">
              <a:latin typeface="黑体" panose="02010609060101010101" pitchFamily="49" charset="-122"/>
              <a:ea typeface="黑体" panose="02010609060101010101" pitchFamily="49" charset="-122"/>
            </a:endParaRPr>
          </a:p>
        </p:txBody>
      </p:sp>
      <p:sp>
        <p:nvSpPr>
          <p:cNvPr id="7" name="文本框 6"/>
          <p:cNvSpPr txBox="1"/>
          <p:nvPr/>
        </p:nvSpPr>
        <p:spPr>
          <a:xfrm>
            <a:off x="325530" y="879728"/>
            <a:ext cx="8425206" cy="4585871"/>
          </a:xfrm>
          <a:prstGeom prst="rect">
            <a:avLst/>
          </a:prstGeom>
          <a:noFill/>
          <a:ln w="28575">
            <a:noFill/>
          </a:ln>
        </p:spPr>
        <p:txBody>
          <a:bodyPr wrap="square" rtlCol="0">
            <a:spAutoFit/>
          </a:bodyPr>
          <a:lstStyle/>
          <a:p>
            <a:pPr algn="just"/>
            <a:endParaRPr lang="en-US" altLang="zh-CN" sz="2000" b="1" dirty="0" smtClean="0">
              <a:latin typeface="黑体" panose="02010609060101010101" pitchFamily="49" charset="-122"/>
              <a:ea typeface="黑体" panose="02010609060101010101" pitchFamily="49" charset="-122"/>
            </a:endParaRPr>
          </a:p>
          <a:p>
            <a:pPr marL="342900" indent="-342900" algn="just">
              <a:buFont typeface="Wingdings" panose="05000000000000000000" pitchFamily="2" charset="2"/>
              <a:buChar char="Ø"/>
            </a:pPr>
            <a:endParaRPr lang="en-US" altLang="zh-CN" sz="2400" b="1" dirty="0" smtClean="0">
              <a:latin typeface="黑体" panose="02010609060101010101" pitchFamily="49" charset="-122"/>
              <a:ea typeface="黑体" panose="02010609060101010101" pitchFamily="49" charset="-122"/>
            </a:endParaRPr>
          </a:p>
          <a:p>
            <a:pPr marL="342900" indent="-342900" algn="just">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本</a:t>
            </a:r>
            <a:r>
              <a:rPr lang="zh-CN" altLang="en-US" sz="2400" b="1" dirty="0" smtClean="0">
                <a:latin typeface="黑体" panose="02010609060101010101" pitchFamily="49" charset="-122"/>
                <a:ea typeface="黑体" panose="02010609060101010101" pitchFamily="49" charset="-122"/>
              </a:rPr>
              <a:t>研究采用多种</a:t>
            </a:r>
            <a:r>
              <a:rPr lang="en-US" altLang="zh-CN" sz="2400" b="1" dirty="0" smtClean="0">
                <a:latin typeface="黑体" panose="02010609060101010101" pitchFamily="49" charset="-122"/>
                <a:ea typeface="黑体" panose="02010609060101010101" pitchFamily="49" charset="-122"/>
              </a:rPr>
              <a:t>DNA</a:t>
            </a:r>
            <a:r>
              <a:rPr lang="zh-CN" altLang="en-US" sz="2400" b="1" dirty="0" smtClean="0">
                <a:latin typeface="黑体" panose="02010609060101010101" pitchFamily="49" charset="-122"/>
                <a:ea typeface="黑体" panose="02010609060101010101" pitchFamily="49" charset="-122"/>
              </a:rPr>
              <a:t>甲基化研究平台和方法对</a:t>
            </a:r>
            <a:r>
              <a:rPr lang="en-US" altLang="zh-CN" sz="2400" b="1" dirty="0" smtClean="0">
                <a:latin typeface="黑体" panose="02010609060101010101" pitchFamily="49" charset="-122"/>
                <a:ea typeface="黑体" panose="02010609060101010101" pitchFamily="49" charset="-122"/>
              </a:rPr>
              <a:t>DNA</a:t>
            </a:r>
            <a:r>
              <a:rPr lang="zh-CN" altLang="en-US" sz="2400" b="1" dirty="0" smtClean="0">
                <a:latin typeface="黑体" panose="02010609060101010101" pitchFamily="49" charset="-122"/>
                <a:ea typeface="黑体" panose="02010609060101010101" pitchFamily="49" charset="-122"/>
              </a:rPr>
              <a:t>甲基化在肿瘤标记物及预测模型的潜力进行了探索，证实了</a:t>
            </a:r>
            <a:r>
              <a:rPr lang="en-US" altLang="zh-CN" sz="2400" b="1" dirty="0" smtClean="0">
                <a:latin typeface="黑体" panose="02010609060101010101" pitchFamily="49" charset="-122"/>
                <a:ea typeface="黑体" panose="02010609060101010101" pitchFamily="49" charset="-122"/>
              </a:rPr>
              <a:t>DNA</a:t>
            </a:r>
            <a:r>
              <a:rPr lang="zh-CN" altLang="en-US" sz="2400" b="1" dirty="0" smtClean="0">
                <a:latin typeface="黑体" panose="02010609060101010101" pitchFamily="49" charset="-122"/>
                <a:ea typeface="黑体" panose="02010609060101010101" pitchFamily="49" charset="-122"/>
              </a:rPr>
              <a:t>甲基化具有有效的单肿瘤及多肿瘤预测能力。并给出了</a:t>
            </a:r>
            <a:r>
              <a:rPr lang="zh-CN" altLang="en-US" sz="2400" b="1" dirty="0">
                <a:latin typeface="黑体" panose="02010609060101010101" pitchFamily="49" charset="-122"/>
                <a:ea typeface="黑体" panose="02010609060101010101" pitchFamily="49" charset="-122"/>
              </a:rPr>
              <a:t>多</a:t>
            </a:r>
            <a:r>
              <a:rPr lang="zh-CN" altLang="en-US" sz="2400" b="1" dirty="0" smtClean="0">
                <a:latin typeface="黑体" panose="02010609060101010101" pitchFamily="49" charset="-122"/>
                <a:ea typeface="黑体" panose="02010609060101010101" pitchFamily="49" charset="-122"/>
              </a:rPr>
              <a:t>个潜在的肿瘤标记物位点及预测模型。</a:t>
            </a:r>
            <a:endParaRPr lang="en-US" altLang="zh-CN" sz="2400" b="1" dirty="0" smtClean="0">
              <a:latin typeface="黑体" panose="02010609060101010101" pitchFamily="49" charset="-122"/>
              <a:ea typeface="黑体" panose="02010609060101010101" pitchFamily="49" charset="-122"/>
            </a:endParaRPr>
          </a:p>
          <a:p>
            <a:pPr marL="342900" indent="-342900" algn="just">
              <a:buFont typeface="Wingdings" panose="05000000000000000000" pitchFamily="2" charset="2"/>
              <a:buChar char="Ø"/>
            </a:pPr>
            <a:endParaRPr lang="en-US" altLang="zh-CN" sz="2400" b="1" dirty="0" smtClean="0">
              <a:latin typeface="黑体" panose="02010609060101010101" pitchFamily="49" charset="-122"/>
              <a:ea typeface="黑体" panose="02010609060101010101" pitchFamily="49" charset="-122"/>
            </a:endParaRPr>
          </a:p>
          <a:p>
            <a:pPr marL="342900" indent="-342900" algn="just">
              <a:buFont typeface="Wingdings" panose="05000000000000000000" pitchFamily="2" charset="2"/>
              <a:buChar char="Ø"/>
            </a:pPr>
            <a:endParaRPr lang="en-US" altLang="zh-CN" sz="2400" b="1" dirty="0" smtClean="0">
              <a:latin typeface="黑体" panose="02010609060101010101" pitchFamily="49" charset="-122"/>
              <a:ea typeface="黑体" panose="02010609060101010101" pitchFamily="49" charset="-122"/>
            </a:endParaRPr>
          </a:p>
          <a:p>
            <a:pPr marL="342900" indent="-342900" algn="just">
              <a:buFont typeface="Wingdings" panose="05000000000000000000" pitchFamily="2" charset="2"/>
              <a:buChar char="Ø"/>
            </a:pPr>
            <a:endParaRPr lang="en-US" altLang="zh-CN" sz="2400" b="1" dirty="0">
              <a:latin typeface="黑体" panose="02010609060101010101" pitchFamily="49" charset="-122"/>
              <a:ea typeface="黑体" panose="02010609060101010101" pitchFamily="49" charset="-122"/>
            </a:endParaRPr>
          </a:p>
          <a:p>
            <a:pPr marL="342900" indent="-342900" algn="just">
              <a:buFont typeface="Wingdings" panose="05000000000000000000" pitchFamily="2" charset="2"/>
              <a:buChar char="Ø"/>
            </a:pPr>
            <a:r>
              <a:rPr lang="zh-CN" altLang="en-US" sz="2800" b="1" dirty="0" smtClean="0">
                <a:latin typeface="黑体" panose="02010609060101010101" pitchFamily="49" charset="-122"/>
                <a:ea typeface="黑体" panose="02010609060101010101" pitchFamily="49" charset="-122"/>
              </a:rPr>
              <a:t>建立基于</a:t>
            </a:r>
            <a:r>
              <a:rPr lang="zh-CN" altLang="en-US" sz="2800" b="1" dirty="0">
                <a:latin typeface="黑体" panose="02010609060101010101" pitchFamily="49" charset="-122"/>
                <a:ea typeface="黑体" panose="02010609060101010101" pitchFamily="49" charset="-122"/>
              </a:rPr>
              <a:t>血浆游离</a:t>
            </a:r>
            <a:r>
              <a:rPr lang="en-US" altLang="zh-CN" sz="2800" b="1" dirty="0">
                <a:latin typeface="黑体" panose="02010609060101010101" pitchFamily="49" charset="-122"/>
                <a:ea typeface="黑体" panose="02010609060101010101" pitchFamily="49" charset="-122"/>
              </a:rPr>
              <a:t>DNA</a:t>
            </a:r>
            <a:r>
              <a:rPr lang="zh-CN" altLang="en-US" sz="2800" b="1" dirty="0">
                <a:latin typeface="黑体" panose="02010609060101010101" pitchFamily="49" charset="-122"/>
                <a:ea typeface="黑体" panose="02010609060101010101" pitchFamily="49" charset="-122"/>
              </a:rPr>
              <a:t>甲基化的多肿瘤</a:t>
            </a:r>
            <a:r>
              <a:rPr lang="zh-CN" altLang="en-US" sz="2800" b="1" dirty="0" smtClean="0">
                <a:latin typeface="黑体" panose="02010609060101010101" pitchFamily="49" charset="-122"/>
                <a:ea typeface="黑体" panose="02010609060101010101" pitchFamily="49" charset="-122"/>
              </a:rPr>
              <a:t>预测模型，</a:t>
            </a:r>
            <a:r>
              <a:rPr lang="zh-CN" altLang="en-US" sz="2800" b="1" dirty="0">
                <a:latin typeface="黑体" panose="02010609060101010101" pitchFamily="49" charset="-122"/>
                <a:ea typeface="黑体" panose="02010609060101010101" pitchFamily="49" charset="-122"/>
              </a:rPr>
              <a:t>以发现与疾病相关的甲基化位点，</a:t>
            </a:r>
            <a:r>
              <a:rPr lang="zh-CN" altLang="en-US" sz="2800" b="1" dirty="0" smtClean="0">
                <a:latin typeface="黑体" panose="02010609060101010101" pitchFamily="49" charset="-122"/>
                <a:ea typeface="黑体" panose="02010609060101010101" pitchFamily="49" charset="-122"/>
              </a:rPr>
              <a:t>实现早期</a:t>
            </a:r>
            <a:r>
              <a:rPr lang="zh-CN" altLang="en-US" sz="2800" b="1" dirty="0">
                <a:latin typeface="黑体" panose="02010609060101010101" pitchFamily="49" charset="-122"/>
                <a:ea typeface="黑体" panose="02010609060101010101" pitchFamily="49" charset="-122"/>
              </a:rPr>
              <a:t>筛查</a:t>
            </a:r>
            <a:endParaRPr lang="en-US" altLang="zh-CN" sz="2800" b="1" dirty="0">
              <a:latin typeface="黑体" panose="02010609060101010101" pitchFamily="49" charset="-122"/>
              <a:ea typeface="黑体" panose="02010609060101010101" pitchFamily="49" charset="-122"/>
            </a:endParaRPr>
          </a:p>
          <a:p>
            <a:pPr marL="342900" indent="-342900" algn="just">
              <a:buFont typeface="Wingdings" panose="05000000000000000000" pitchFamily="2" charset="2"/>
              <a:buChar char="Ø"/>
            </a:pPr>
            <a:endParaRPr lang="en-US" altLang="zh-CN" sz="2400" b="1" dirty="0">
              <a:latin typeface="黑体" panose="02010609060101010101" pitchFamily="49" charset="-122"/>
              <a:ea typeface="黑体" panose="02010609060101010101" pitchFamily="49" charset="-122"/>
            </a:endParaRPr>
          </a:p>
        </p:txBody>
      </p:sp>
      <p:sp>
        <p:nvSpPr>
          <p:cNvPr id="8" name="矩形 7"/>
          <p:cNvSpPr/>
          <p:nvPr/>
        </p:nvSpPr>
        <p:spPr>
          <a:xfrm>
            <a:off x="-78832" y="6488668"/>
            <a:ext cx="5617779" cy="307777"/>
          </a:xfrm>
          <a:prstGeom prst="rect">
            <a:avLst/>
          </a:prstGeom>
        </p:spPr>
        <p:txBody>
          <a:bodyPr wrap="square">
            <a:spAutoFit/>
          </a:bodyPr>
          <a:lstStyle/>
          <a:p>
            <a:r>
              <a:rPr lang="zh-CN" altLang="en-US" sz="1400" b="1" dirty="0">
                <a:latin typeface="黑体" panose="02010609060101010101" pitchFamily="49" charset="-122"/>
                <a:ea typeface="黑体" panose="02010609060101010101" pitchFamily="49" charset="-122"/>
              </a:rPr>
              <a:t> </a:t>
            </a:r>
            <a:r>
              <a:rPr lang="zh-CN" altLang="en-US" sz="1400" b="1" dirty="0" smtClean="0">
                <a:latin typeface="黑体" panose="02010609060101010101" pitchFamily="49" charset="-122"/>
                <a:ea typeface="黑体" panose="02010609060101010101" pitchFamily="49" charset="-122"/>
              </a:rPr>
              <a:t>展望</a:t>
            </a:r>
            <a:endParaRPr lang="zh-CN" altLang="en-US" sz="14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83698676"/>
      </p:ext>
    </p:extLst>
  </p:cSld>
  <p:clrMapOvr>
    <a:masterClrMapping/>
  </p:clrMapOvr>
  <p:transition advTm="23797"/>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defRPr/>
            </a:pPr>
            <a:r>
              <a:rPr lang="zh-CN" altLang="en-US" b="1" smtClean="0">
                <a:solidFill>
                  <a:srgbClr val="FFFFFF"/>
                </a:solidFill>
              </a:rPr>
              <a:t>复旦大学博士学位论文答辩</a:t>
            </a:r>
            <a:endParaRPr lang="zh-CN" altLang="en-US" b="1" dirty="0">
              <a:solidFill>
                <a:srgbClr val="FFFFFF"/>
              </a:solidFill>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rPr>
              <a:pPr>
                <a:defRPr/>
              </a:pPr>
              <a:t>58</a:t>
            </a:fld>
            <a:endParaRPr lang="zh-CN" altLang="en-US" b="1" dirty="0">
              <a:solidFill>
                <a:srgbClr val="FFFFFF"/>
              </a:solidFill>
            </a:endParaRPr>
          </a:p>
        </p:txBody>
      </p:sp>
      <p:sp>
        <p:nvSpPr>
          <p:cNvPr id="5" name="文本框 4"/>
          <p:cNvSpPr txBox="1"/>
          <p:nvPr/>
        </p:nvSpPr>
        <p:spPr>
          <a:xfrm>
            <a:off x="0" y="67852"/>
            <a:ext cx="4620176" cy="523220"/>
          </a:xfrm>
          <a:prstGeom prst="rect">
            <a:avLst/>
          </a:prstGeom>
          <a:noFill/>
        </p:spPr>
        <p:txBody>
          <a:bodyPr wrap="none" rtlCol="0">
            <a:spAutoFit/>
          </a:bodyPr>
          <a:lstStyle/>
          <a:p>
            <a:pPr algn="ctr"/>
            <a:r>
              <a:rPr lang="zh-CN" altLang="en-US" sz="2800" b="1" dirty="0" smtClean="0">
                <a:latin typeface="华文楷体" panose="02010600040101010101" pitchFamily="2" charset="-122"/>
                <a:ea typeface="华文楷体" panose="02010600040101010101" pitchFamily="2" charset="-122"/>
              </a:rPr>
              <a:t>博士期间发表文章汇总（</a:t>
            </a:r>
            <a:r>
              <a:rPr lang="en-US" altLang="zh-CN" sz="2800" b="1" dirty="0" smtClean="0">
                <a:latin typeface="华文楷体" panose="02010600040101010101" pitchFamily="2" charset="-122"/>
                <a:ea typeface="华文楷体" panose="02010600040101010101" pitchFamily="2" charset="-122"/>
              </a:rPr>
              <a:t>I</a:t>
            </a:r>
            <a:r>
              <a:rPr lang="zh-CN" altLang="en-US" sz="2800" b="1" dirty="0" smtClean="0">
                <a:latin typeface="华文楷体" panose="02010600040101010101" pitchFamily="2" charset="-122"/>
                <a:ea typeface="华文楷体" panose="02010600040101010101" pitchFamily="2" charset="-122"/>
              </a:rPr>
              <a:t>）</a:t>
            </a:r>
            <a:endParaRPr lang="zh-CN" altLang="en-US" sz="2800" b="1" dirty="0">
              <a:latin typeface="华文楷体" panose="02010600040101010101" pitchFamily="2" charset="-122"/>
              <a:ea typeface="华文楷体" panose="02010600040101010101" pitchFamily="2" charset="-122"/>
            </a:endParaRPr>
          </a:p>
        </p:txBody>
      </p:sp>
      <p:sp>
        <p:nvSpPr>
          <p:cNvPr id="7" name="矩形 6"/>
          <p:cNvSpPr/>
          <p:nvPr/>
        </p:nvSpPr>
        <p:spPr>
          <a:xfrm>
            <a:off x="88049" y="922553"/>
            <a:ext cx="8696192" cy="2585323"/>
          </a:xfrm>
          <a:prstGeom prst="rect">
            <a:avLst/>
          </a:prstGeom>
        </p:spPr>
        <p:txBody>
          <a:bodyPr wrap="square">
            <a:spAutoFit/>
          </a:bodyPr>
          <a:lstStyle/>
          <a:p>
            <a:pPr marL="457200" indent="-457200" algn="just">
              <a:spcAft>
                <a:spcPts val="0"/>
              </a:spcAft>
              <a:buAutoNum type="arabicPeriod"/>
            </a:pPr>
            <a:r>
              <a:rPr lang="en-US" altLang="zh-CN" sz="1200" b="1" dirty="0" smtClean="0">
                <a:solidFill>
                  <a:srgbClr val="FFFF00"/>
                </a:solidFill>
                <a:latin typeface="Times New Roman" panose="02020603050405020304" pitchFamily="18" charset="0"/>
                <a:ea typeface="宋体" panose="02010600030101010101" pitchFamily="2" charset="-122"/>
                <a:cs typeface="Times New Roman" panose="02020603050405020304" pitchFamily="18" charset="0"/>
              </a:rPr>
              <a:t>Guo</a:t>
            </a:r>
            <a:r>
              <a:rPr lang="en-US" altLang="zh-CN" sz="1200" b="1"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S</a:t>
            </a:r>
            <a:r>
              <a:rPr lang="en-US" altLang="zh-CN" sz="12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L. Tan, W. Pu, J. Wu, K. Xu, J. Wu, Q. Li, Y. Ma, J. Xu, and L. </a:t>
            </a:r>
            <a:r>
              <a:rPr lang="en-US" altLang="zh-CN" sz="1200" b="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Jin</a:t>
            </a:r>
            <a:r>
              <a:rPr lang="en-US" altLang="zh-CN" sz="12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Quantitative assessment of the diagnostic role of APC promoter methylation in non-small cell lung cancer. Clinical epigenetics, 2014. 6(1): p. 5. (</a:t>
            </a:r>
            <a:r>
              <a:rPr lang="en-US" altLang="zh-CN" sz="1200" b="1" i="1" dirty="0"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IF=6.2)</a:t>
            </a:r>
          </a:p>
          <a:p>
            <a:pPr marL="457200" indent="-457200" algn="just">
              <a:spcAft>
                <a:spcPts val="0"/>
              </a:spcAft>
              <a:buAutoNum type="arabicPeriod"/>
            </a:pPr>
            <a:r>
              <a:rPr lang="en-US" altLang="zh-CN" sz="1200" b="1" i="1" dirty="0" smtClean="0">
                <a:solidFill>
                  <a:srgbClr val="FFFF00"/>
                </a:solidFill>
                <a:latin typeface="Times New Roman" panose="02020603050405020304" pitchFamily="18" charset="0"/>
                <a:ea typeface="宋体" panose="02010600030101010101" pitchFamily="2" charset="-122"/>
                <a:cs typeface="Times New Roman" panose="02020603050405020304" pitchFamily="18" charset="0"/>
              </a:rPr>
              <a:t>Guo</a:t>
            </a:r>
            <a:r>
              <a:rPr lang="en-US" altLang="zh-CN" sz="1200" b="1" i="1"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S</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Y.L. Wang, Y. Li, L.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Jin</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M.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Xiong</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Q.H.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Ji</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and J. Wang, Significant SNPs have limited prediction ability for thyroid cancer. CANCER MEDICINE, 2014. 3(3): p. 731-735. </a:t>
            </a:r>
          </a:p>
          <a:p>
            <a:pPr marL="457200" indent="-457200" algn="just">
              <a:buFontTx/>
              <a:buAutoNum type="arabicPeriod" startAt="3"/>
            </a:pPr>
            <a:r>
              <a:rPr lang="en-US" altLang="zh-CN" sz="1200" b="1" i="1" dirty="0"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Zhao</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Y</a:t>
            </a:r>
            <a:r>
              <a:rPr lang="en-US" altLang="zh-CN" sz="1200" b="1" i="1" dirty="0"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i="1" dirty="0" smtClean="0">
                <a:solidFill>
                  <a:srgbClr val="FFFF00"/>
                </a:solidFill>
                <a:latin typeface="Times New Roman" panose="02020603050405020304" pitchFamily="18" charset="0"/>
                <a:ea typeface="宋体" panose="02010600030101010101" pitchFamily="2" charset="-122"/>
                <a:cs typeface="Times New Roman" panose="02020603050405020304" pitchFamily="18" charset="0"/>
              </a:rPr>
              <a:t>Guo, S., </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J. Sun, Z. Huang, T. Zhu, H. Zhang, J.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Gu</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Y. He, W. Wang, and K. Ma,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Methylcap-seq</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reveals novel DNA methylation markers for the diagnosis and recurrence prediction of bladder cancer in a Chinese population.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PloS</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one, 2012. 7(4): p. e35175. (IF=3.5)</a:t>
            </a:r>
            <a:endParaRPr lang="zh-CN"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Aft>
                <a:spcPts val="0"/>
              </a:spcAft>
              <a:buAutoNum type="arabicPeriod" startAt="4"/>
            </a:pP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Wang, </a:t>
            </a:r>
            <a:r>
              <a:rPr lang="en-US" altLang="zh-CN" sz="1200" b="1" i="1" dirty="0"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Y.L</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i="1" dirty="0"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S.H. </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Feng, </a:t>
            </a:r>
            <a:r>
              <a:rPr lang="en-US" altLang="zh-CN" sz="1200" b="1" i="1" dirty="0" smtClean="0">
                <a:solidFill>
                  <a:srgbClr val="FFFF00"/>
                </a:solidFill>
                <a:latin typeface="Times New Roman" panose="02020603050405020304" pitchFamily="18" charset="0"/>
                <a:ea typeface="宋体" panose="02010600030101010101" pitchFamily="2" charset="-122"/>
                <a:cs typeface="Times New Roman" panose="02020603050405020304" pitchFamily="18" charset="0"/>
              </a:rPr>
              <a:t>Guo S.</a:t>
            </a:r>
            <a:r>
              <a:rPr lang="en-US" altLang="zh-CN" sz="1200" b="1" i="1" dirty="0"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W.J</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Wei, </a:t>
            </a:r>
            <a:r>
              <a:rPr lang="en-US" altLang="zh-CN" sz="1200" b="1" i="1" dirty="0"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D.S</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Li, Y. Wang, X. Wang, Z.-Y. Wang, Y.-Y. Ma, and L.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Jin</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Confirmation of </a:t>
            </a:r>
            <a:r>
              <a:rPr lang="en-US" altLang="zh-CN" sz="1200" b="1" i="1" dirty="0"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papillary </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thyroid cancer susceptibility loci identified by genome-wide association studies of chromosomes 14q13, 9q22, 2q35 and 8p12 in a Chinese population. Journal of medical genetics, 2013. 50(10): p. 689-695. (IF=5.6</a:t>
            </a:r>
            <a:r>
              <a:rPr lang="en-US" altLang="zh-CN" sz="1200" b="1" i="1" dirty="0"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spcAft>
                <a:spcPts val="0"/>
              </a:spcAft>
              <a:buAutoNum type="arabicPeriod" startAt="4"/>
            </a:pP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Zhao Y, Sun J, Zhang H, </a:t>
            </a:r>
            <a:r>
              <a:rPr lang="en-US" altLang="zh-CN" sz="1200" b="1" i="1"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Guo </a:t>
            </a:r>
            <a:r>
              <a:rPr lang="en-US" altLang="zh-CN" sz="1200" b="1" i="1" dirty="0" smtClean="0">
                <a:solidFill>
                  <a:srgbClr val="FFFF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sz="1200" b="1" i="1" dirty="0"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Gu</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J, Wang W, et al. High-frequency aberrantly methylated targets in pancreatic </a:t>
            </a:r>
            <a:r>
              <a:rPr lang="en-US" altLang="zh-CN" sz="1200" b="1" i="1" dirty="0" err="1"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adenocarcin-oma</a:t>
            </a:r>
            <a:r>
              <a:rPr lang="en-US" altLang="zh-CN" sz="1200" b="1" i="1" dirty="0"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identified via global DNA methylation analysis using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methylCap</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-seq. Clinical epigenetics. 2014;6(1):</a:t>
            </a:r>
            <a:r>
              <a:rPr lang="en-US" altLang="zh-CN" sz="1200" b="1" i="1" dirty="0"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18</a:t>
            </a:r>
            <a:r>
              <a:rPr lang="zh-CN" altLang="en-US" sz="1200" b="1" i="1" dirty="0"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1" i="1" dirty="0"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IF=6.2</a:t>
            </a:r>
            <a:r>
              <a:rPr lang="zh-CN" altLang="en-US" sz="1200" b="1" i="1" dirty="0"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Aft>
                <a:spcPts val="0"/>
              </a:spcAft>
              <a:buAutoNum type="arabicPeriod" startAt="4"/>
            </a:pPr>
            <a:endParaRPr lang="zh-CN" altLang="zh-CN" b="1" dirty="0">
              <a:latin typeface="Calibri" panose="020F0502020204030204" pitchFamily="34" charset="0"/>
              <a:ea typeface="宋体" panose="02010600030101010101" pitchFamily="2" charset="-122"/>
              <a:cs typeface="Times New Roman" panose="02020603050405020304" pitchFamily="18" charset="0"/>
            </a:endParaRPr>
          </a:p>
        </p:txBody>
      </p:sp>
      <p:sp>
        <p:nvSpPr>
          <p:cNvPr id="2" name="矩形 1"/>
          <p:cNvSpPr/>
          <p:nvPr/>
        </p:nvSpPr>
        <p:spPr>
          <a:xfrm>
            <a:off x="88049" y="3709163"/>
            <a:ext cx="8711855" cy="2677656"/>
          </a:xfrm>
          <a:prstGeom prst="rect">
            <a:avLst/>
          </a:prstGeom>
        </p:spPr>
        <p:txBody>
          <a:bodyPr wrap="square">
            <a:spAutoFit/>
          </a:bodyPr>
          <a:lstStyle/>
          <a:p>
            <a:pPr marL="457200" indent="-457200" algn="just">
              <a:spcAft>
                <a:spcPts val="0"/>
              </a:spcAft>
            </a:pPr>
            <a:r>
              <a:rPr lang="en-US" altLang="zh-CN" sz="12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6</a:t>
            </a:r>
            <a:r>
              <a:rPr lang="en-US" altLang="zh-CN" sz="1200" b="1" dirty="0"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Xiang, H., J. Zhu, Q. Chen, F. Dai, X. Li, M. Li, H. Zhang, G. Zhang, D. Li, Y. Dong, L. Zhao, Y. Lin, D. Cheng, J. Yu, J. Sun, X. Zhou, K. Ma, Y. He, Y. Zhao, </a:t>
            </a:r>
            <a:r>
              <a:rPr lang="en-US" altLang="zh-CN" sz="12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 Guo</a:t>
            </a:r>
            <a:r>
              <a:rPr lang="en-US" altLang="zh-CN" sz="1200" b="1" dirty="0"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M. Ye, G. Guo, Y. Li, R. Li, X. Zhang, L. Ma, K. Kristiansen, Q. Guo, J. Jiang, S. Beck, Q. Xia, W. Wang, and J. Wang, </a:t>
            </a:r>
            <a:r>
              <a:rPr lang="en-US" altLang="zh-CN" sz="1200" b="1" i="1" dirty="0"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Single base-resolution </a:t>
            </a:r>
            <a:r>
              <a:rPr lang="en-US" altLang="zh-CN" sz="1200" b="1" i="1" dirty="0" err="1"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methylome</a:t>
            </a:r>
            <a:r>
              <a:rPr lang="en-US" altLang="zh-CN" sz="1200" b="1" i="1" dirty="0"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of the silkworm reveals a sparse </a:t>
            </a:r>
            <a:r>
              <a:rPr lang="en-US" altLang="zh-CN" sz="1200" b="1" i="1" dirty="0" err="1"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epigenomic</a:t>
            </a:r>
            <a:r>
              <a:rPr lang="en-US" altLang="zh-CN" sz="1200" b="1" i="1" dirty="0"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map.</a:t>
            </a:r>
            <a:r>
              <a:rPr lang="en-US" altLang="zh-CN" sz="1200" b="1" dirty="0"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Nature biotechnology, 2010. 28(5): p. 516-20. (IF=39.08)</a:t>
            </a:r>
            <a:endParaRPr lang="zh-CN" altLang="zh-CN" sz="1200" b="1" dirty="0" smtClean="0">
              <a:latin typeface="Calibri" panose="020F0502020204030204" pitchFamily="34" charset="0"/>
              <a:ea typeface="宋体" panose="02010600030101010101" pitchFamily="2" charset="-122"/>
              <a:cs typeface="Times New Roman" panose="02020603050405020304" pitchFamily="18" charset="0"/>
            </a:endParaRPr>
          </a:p>
          <a:p>
            <a:pPr marL="457200" indent="-457200" algn="just">
              <a:spcAft>
                <a:spcPts val="0"/>
              </a:spcAft>
            </a:pPr>
            <a:r>
              <a:rPr lang="en-US" altLang="zh-CN" sz="12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7</a:t>
            </a:r>
            <a:r>
              <a:rPr lang="en-US" altLang="zh-CN" sz="1200" b="1" dirty="0"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Li, Y., J. Zhu, G. Tian, N. Li, Q. Li, M. Ye, H. Zheng, J. Yu, H. Wu, J. Sun, H. Zhang, Q. Chen, R. Luo, M. Chen, Y. He, X. </a:t>
            </a:r>
            <a:r>
              <a:rPr lang="en-US" altLang="zh-CN" sz="1200" b="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Jin</a:t>
            </a:r>
            <a:r>
              <a:rPr lang="en-US" altLang="zh-CN" sz="12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Q. Zhang, C. Yu, G. Zhou, Y. Huang, H. Cao, X. Zhou, </a:t>
            </a:r>
            <a:r>
              <a:rPr lang="en-US" altLang="zh-CN" sz="1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 Guo</a:t>
            </a:r>
            <a:r>
              <a:rPr lang="en-US" altLang="zh-CN" sz="12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X. Hu, X. Li, K. Kristiansen, L. </a:t>
            </a:r>
            <a:r>
              <a:rPr lang="en-US" altLang="zh-CN" sz="1200" b="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Bolund</a:t>
            </a:r>
            <a:r>
              <a:rPr lang="en-US" altLang="zh-CN" sz="12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J. Xu, W. Wang, H. Yang, J. Wang, R. Li, S. Beck, and X. Zhang, </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The DNA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methylome</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of human peripheral blood mononuclear cells.</a:t>
            </a:r>
            <a:r>
              <a:rPr lang="en-US" altLang="zh-CN" sz="12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PLoS</a:t>
            </a:r>
            <a:r>
              <a:rPr lang="en-US" altLang="zh-CN" sz="12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biology, 2010. 8(11): p. e1000533. (IF=11.77)</a:t>
            </a:r>
            <a:endParaRPr lang="zh-CN" altLang="zh-CN" sz="1200" b="1" dirty="0">
              <a:latin typeface="Calibri" panose="020F0502020204030204" pitchFamily="34" charset="0"/>
              <a:ea typeface="宋体" panose="02010600030101010101" pitchFamily="2" charset="-122"/>
              <a:cs typeface="Times New Roman" panose="02020603050405020304" pitchFamily="18" charset="0"/>
            </a:endParaRPr>
          </a:p>
          <a:p>
            <a:pPr marL="457200" indent="-457200" algn="just">
              <a:spcAft>
                <a:spcPts val="0"/>
              </a:spcAft>
            </a:pPr>
            <a:r>
              <a:rPr lang="en-US" altLang="zh-CN" sz="12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8</a:t>
            </a:r>
            <a:r>
              <a:rPr lang="en-US" altLang="zh-CN" sz="1200" b="1" dirty="0"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Wang, X., L. Wang, </a:t>
            </a:r>
            <a:r>
              <a:rPr lang="en-US" altLang="zh-CN" sz="1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 Guo</a:t>
            </a:r>
            <a:r>
              <a:rPr lang="en-US" altLang="zh-CN" sz="12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Y. </a:t>
            </a:r>
            <a:r>
              <a:rPr lang="en-US" altLang="zh-CN" sz="1200" b="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Bao</a:t>
            </a:r>
            <a:r>
              <a:rPr lang="en-US" altLang="zh-CN" sz="12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Y. Ma, F. Yan, K. Xu, Z. Xu, L. </a:t>
            </a:r>
            <a:r>
              <a:rPr lang="en-US" altLang="zh-CN" sz="1200" b="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Jin</a:t>
            </a:r>
            <a:r>
              <a:rPr lang="en-US" altLang="zh-CN" sz="12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and D. Lu, </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Hypermethylation reduces expression of tumor-suppressor PLZF and regulates proliferation and apoptosis in non-small-cell lung cancers.</a:t>
            </a:r>
            <a:r>
              <a:rPr lang="en-US" altLang="zh-CN" sz="12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The FASEB Journal, 2013. 27(10): p. 4194-4203. (IF=5.48)</a:t>
            </a:r>
            <a:endParaRPr lang="zh-CN" altLang="zh-CN" sz="1200" b="1" dirty="0">
              <a:latin typeface="Calibri" panose="020F0502020204030204" pitchFamily="34" charset="0"/>
              <a:ea typeface="宋体" panose="02010600030101010101" pitchFamily="2" charset="-122"/>
              <a:cs typeface="Times New Roman" panose="02020603050405020304" pitchFamily="18" charset="0"/>
            </a:endParaRPr>
          </a:p>
          <a:p>
            <a:pPr marL="457200" indent="-457200" algn="just">
              <a:spcAft>
                <a:spcPts val="0"/>
              </a:spcAft>
            </a:pPr>
            <a:r>
              <a:rPr lang="en-US" altLang="zh-CN" sz="12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9</a:t>
            </a:r>
            <a:r>
              <a:rPr lang="en-US" altLang="zh-CN" sz="1200" b="1" dirty="0"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He, Y., Y. Cui, W. Wang, J. </a:t>
            </a:r>
            <a:r>
              <a:rPr lang="en-US" altLang="zh-CN" sz="1200" b="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Gu</a:t>
            </a:r>
            <a:r>
              <a:rPr lang="en-US" altLang="zh-CN" sz="12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 Guo</a:t>
            </a:r>
            <a:r>
              <a:rPr lang="en-US" altLang="zh-CN" sz="12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K. Ma, and X. Luo,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Hypomethylation</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of the hsa-miR-191 locus causes high expression of hsa-mir-191 and promotes the epithelial-to-mesenchymal transition in hepatocellular carcinoma.</a:t>
            </a:r>
            <a:r>
              <a:rPr lang="en-US" altLang="zh-CN" sz="12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Neoplasia, 2011. 13(9): p. 841-IN23. (IF=5.39</a:t>
            </a:r>
            <a:r>
              <a:rPr lang="en-US" altLang="zh-CN" sz="1200" b="1" dirty="0"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200" b="1" dirty="0">
              <a:latin typeface="Calibri" panose="020F0502020204030204" pitchFamily="34" charset="0"/>
              <a:ea typeface="宋体" panose="02010600030101010101" pitchFamily="2" charset="-122"/>
              <a:cs typeface="Times New Roman" panose="02020603050405020304" pitchFamily="18" charset="0"/>
            </a:endParaRPr>
          </a:p>
        </p:txBody>
      </p:sp>
      <p:sp>
        <p:nvSpPr>
          <p:cNvPr id="8" name="文本框 7"/>
          <p:cNvSpPr txBox="1"/>
          <p:nvPr/>
        </p:nvSpPr>
        <p:spPr>
          <a:xfrm>
            <a:off x="507363" y="649114"/>
            <a:ext cx="2262158" cy="369332"/>
          </a:xfrm>
          <a:prstGeom prst="rect">
            <a:avLst/>
          </a:prstGeom>
          <a:noFill/>
        </p:spPr>
        <p:txBody>
          <a:bodyPr wrap="none" rtlCol="0">
            <a:spAutoFit/>
          </a:bodyPr>
          <a:lstStyle/>
          <a:p>
            <a:pPr algn="ctr"/>
            <a:r>
              <a:rPr lang="zh-CN" altLang="en-US" b="1" dirty="0" smtClean="0">
                <a:solidFill>
                  <a:srgbClr val="FF0000"/>
                </a:solidFill>
                <a:latin typeface="华文楷体" panose="02010600040101010101" pitchFamily="2" charset="-122"/>
                <a:ea typeface="华文楷体" panose="02010600040101010101" pitchFamily="2" charset="-122"/>
              </a:rPr>
              <a:t>第一作者及并列一作</a:t>
            </a:r>
            <a:endParaRPr lang="zh-CN" altLang="en-US" b="1" dirty="0">
              <a:solidFill>
                <a:srgbClr val="FF0000"/>
              </a:solidFill>
              <a:latin typeface="华文楷体" panose="02010600040101010101" pitchFamily="2" charset="-122"/>
              <a:ea typeface="华文楷体" panose="02010600040101010101" pitchFamily="2" charset="-122"/>
            </a:endParaRPr>
          </a:p>
        </p:txBody>
      </p:sp>
      <p:sp>
        <p:nvSpPr>
          <p:cNvPr id="9" name="文本框 8"/>
          <p:cNvSpPr txBox="1"/>
          <p:nvPr/>
        </p:nvSpPr>
        <p:spPr>
          <a:xfrm>
            <a:off x="507363" y="3338350"/>
            <a:ext cx="1338829" cy="369332"/>
          </a:xfrm>
          <a:prstGeom prst="rect">
            <a:avLst/>
          </a:prstGeom>
          <a:noFill/>
        </p:spPr>
        <p:txBody>
          <a:bodyPr wrap="none" rtlCol="0">
            <a:spAutoFit/>
          </a:bodyPr>
          <a:lstStyle/>
          <a:p>
            <a:pPr algn="ctr"/>
            <a:r>
              <a:rPr lang="zh-CN" altLang="en-US" b="1" dirty="0" smtClean="0">
                <a:solidFill>
                  <a:srgbClr val="FF0000"/>
                </a:solidFill>
                <a:latin typeface="华文楷体" panose="02010600040101010101" pitchFamily="2" charset="-122"/>
                <a:ea typeface="华文楷体" panose="02010600040101010101" pitchFamily="2" charset="-122"/>
              </a:rPr>
              <a:t>参与的文章</a:t>
            </a:r>
            <a:endParaRPr lang="zh-CN" altLang="en-US" b="1" dirty="0">
              <a:solidFill>
                <a:srgbClr val="FF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974206481"/>
      </p:ext>
    </p:extLst>
  </p:cSld>
  <p:clrMapOvr>
    <a:masterClrMapping/>
  </p:clrMapOvr>
  <p:transition advTm="23797"/>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726776"/>
            <a:ext cx="9144000" cy="6186309"/>
          </a:xfrm>
          <a:prstGeom prst="rect">
            <a:avLst/>
          </a:prstGeom>
        </p:spPr>
        <p:txBody>
          <a:bodyPr wrap="square">
            <a:spAutoFit/>
          </a:bodyPr>
          <a:lstStyle/>
          <a:p>
            <a:pPr marL="457200" indent="-457200" algn="just">
              <a:spcAft>
                <a:spcPts val="0"/>
              </a:spcAft>
            </a:pPr>
            <a:r>
              <a:rPr lang="en-US" altLang="zh-CN" sz="12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9.	Zhou, X., J. Sun, Y. He, H. Zhang, J. Yu, </a:t>
            </a:r>
            <a:r>
              <a:rPr lang="en-US" altLang="zh-CN" sz="1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 Guo</a:t>
            </a:r>
            <a:r>
              <a:rPr lang="en-US" altLang="zh-CN" sz="12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Y. </a:t>
            </a:r>
            <a:r>
              <a:rPr lang="en-US" altLang="zh-CN" sz="1200" b="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Cai</a:t>
            </a:r>
            <a:r>
              <a:rPr lang="en-US" altLang="zh-CN" sz="12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X. Hu, and J. Zhu, </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Correlation of the methylation status of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CpG</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islands in the promoter region of 10 genes with the 5-Fu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chemosensitivity</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in 3 breast cancer cell lines].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Zhonghua</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zhong</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liu</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za</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zhi</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[Chinese journal of oncology], 2010. 32(5): p. 328.</a:t>
            </a:r>
            <a:endParaRPr lang="zh-CN"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Aft>
                <a:spcPts val="0"/>
              </a:spcAft>
            </a:pP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10.	Wu, L., </a:t>
            </a:r>
            <a:r>
              <a:rPr lang="en-US" altLang="zh-CN" sz="12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 Guo</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D. Yang, Y. Ma, H.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Ji</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Y. Chen, J. Zhang, Y. Wang, L.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Jin</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and J. Wang, Copy number variations of HLA-DRB5 is associated with systemic lupus erythematosus risk in Chinese Han population.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Acta</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biochimica</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et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biophysica</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Sinica</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2014. 46(2): p. 155-160. (IF=2.08)</a:t>
            </a:r>
          </a:p>
          <a:p>
            <a:pPr marL="457200" indent="-457200" algn="just">
              <a:spcAft>
                <a:spcPts val="0"/>
              </a:spcAft>
            </a:pP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11.	SONG, X., </a:t>
            </a:r>
            <a:r>
              <a:rPr lang="en-US" altLang="zh-CN" sz="12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 GUO</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Y. CHEN, C. YANG, H. JI, F. ZHANG, Z. JIANG, Y. MA, Y. LI, and L. JIN, Association between HLA-DQA1 gene copy number polymorphisms and susceptibility to rheumatoid arthritis in Chinese Han population. Journal of genetics, 2014. 93(1): p. 215.(IF=1.01)</a:t>
            </a:r>
            <a:endParaRPr lang="zh-CN"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Aft>
                <a:spcPts val="0"/>
              </a:spcAft>
            </a:pP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12.	He, D., J. Wang, L. Yi, X. Guo, </a:t>
            </a:r>
            <a:r>
              <a:rPr lang="en-US" altLang="zh-CN" sz="12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 Guo</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G. Guo, W.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Tu</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W. Wu, L. Yang, and R. Xiao, Association of the HLA-DRB1 with Scleroderma in Chinese Population.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PloS</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one, 2014. 9(9): p. e106939. (IF=3.5)</a:t>
            </a:r>
            <a:endParaRPr lang="zh-CN"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449580" indent="-449580" algn="just">
              <a:spcAft>
                <a:spcPts val="0"/>
              </a:spcAft>
            </a:pP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13.	Lin, S., L. Pan, </a:t>
            </a:r>
            <a:r>
              <a:rPr lang="en-US" altLang="zh-CN" sz="12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 Guo</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J. Wu, L.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Jin</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J.-C. Wang, and S. Wang, Prognostic role of microRNA-181a/b in hematological malignancies: a meta-analysis.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PloS</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one, 2013. 8(3): p. e59532. (IF=3.5)</a:t>
            </a:r>
            <a:endParaRPr lang="zh-CN"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Aft>
                <a:spcPts val="0"/>
              </a:spcAft>
            </a:pP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14.	Wu, J., J. Liu, Y. Zhou, J. Ying, H. Zou, </a:t>
            </a:r>
            <a:r>
              <a:rPr lang="en-US" altLang="zh-CN" sz="12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 Guo</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L. Wang, N. Zhao, J. Hu, and D. Lu, Predictive value of XRCC1 gene polymorphisms on platinum-based chemotherapy in advanced non–small cell lung cancer patients: a systematic review and meta-analysis. Clinical Cancer Research, 2012. 18(14): p. 3972-3981. (IF=8.19)</a:t>
            </a:r>
            <a:endParaRPr lang="zh-CN"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Aft>
                <a:spcPts val="0"/>
              </a:spcAft>
            </a:pP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15.	Wang, R., J. Zhang, Y. Ma, L. Chen, </a:t>
            </a:r>
            <a:r>
              <a:rPr lang="en-US" altLang="zh-CN" sz="12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 Guo</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X. Zhang, Y. Ma, L. Wu, X. Pei, and S. Liu, Association study of miR‑149 rs2292832 and miR‑608 rs4919510 and the risk of hepatocellular carcinoma in a large‑scale population. Molecular medicine reports, 2014. (IF=1.48)</a:t>
            </a:r>
            <a:endParaRPr lang="zh-CN"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Aft>
                <a:spcPts val="0"/>
              </a:spcAft>
            </a:pP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16.	Wu, J., J. Wu, Y. Zhou, H. Zou, S. Guo, J. Liu, L. Lu, and H. Xu, Quantitative assessment of the variation in IGF2BP2 gene and type 2 diabetes risk.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Acta</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Diabetologica</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2011: p. 1-11. (IF=3.67)</a:t>
            </a:r>
            <a:endParaRPr lang="zh-CN"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Aft>
                <a:spcPts val="0"/>
              </a:spcAft>
            </a:pP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17.	Xiao, Q., S. Gao, H. Luo, W. Fan, </a:t>
            </a:r>
            <a:r>
              <a:rPr lang="en-US" altLang="zh-CN" sz="12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 Guo</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H. Yao, S.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Leng</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Z. Xu, T. Tao, and X. Liu, 9q33. 3, a stress-related chromosome region, contributes to reducing lung squamous cell carcinoma risk. Journal of Thoracic Oncology, 2014. 9(7): p. 1041-1047. (IF=5.8)</a:t>
            </a:r>
            <a:endParaRPr lang="zh-CN"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Aft>
                <a:spcPts val="0"/>
              </a:spcAft>
            </a:pP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18.	Pan, L.-l., Y.-m. Huang, M. Wang, X.-e. Zhuang, D.-f. Luo, </a:t>
            </a:r>
            <a:r>
              <a:rPr lang="en-US" altLang="zh-CN" sz="12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S.-c. Guo</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Z.-s. Zhang, Q. Huang, S.-l. Lin, and S.-y. Wang, Positional cloning and next-generation sequencing identified a TGM6 mutation in a large Chinese pedigree with acute myeloid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leukaemia</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European Journal of Human Genetics, 2014. (IF=4.22)</a:t>
            </a:r>
            <a:endParaRPr lang="zh-CN"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Aft>
                <a:spcPts val="0"/>
              </a:spcAft>
            </a:pP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19.	Huang, L., Y. Li, </a:t>
            </a:r>
            <a:r>
              <a:rPr lang="en-US" altLang="zh-CN" sz="12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 Guo</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Y. Sun, C. Zhang, Y. Bai, S. Li, F. Yang, M. Zhao, and B. Wang, Different Hereditary Contribution of the CFH Gene Between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Polypoidal</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Choroidal</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Vasculopathy</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and Age-Related Macular Degeneration in Chinese Han People. Investigative ophthalmology &amp; visual science, 2014. 55(4): p. 2534-2538. (IF=3.66)</a:t>
            </a:r>
            <a:endParaRPr lang="zh-CN"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Aft>
                <a:spcPts val="0"/>
              </a:spcAft>
            </a:pP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20.	Zhao, Y., H. Zhou, K. Ma, J. Sun, X. Feng, J.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Geng</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J.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Gu</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W. Wang, H. Zhang, </a:t>
            </a:r>
            <a:r>
              <a:rPr lang="en-US" altLang="zh-CN" sz="12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 Guo </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and Y. He, Abnormal methylation of seven genes and their associations with clinical characteristics in early stage non-small cell lung cancer. Oncology letters, 2013. 5(4): p. 1211-1218. (IF=0.98)</a:t>
            </a:r>
            <a:endParaRPr lang="zh-CN"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Aft>
                <a:spcPts val="0"/>
              </a:spcAft>
            </a:pP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21.	Wang, J., Y. Yang, </a:t>
            </a:r>
            <a:r>
              <a:rPr lang="en-US" altLang="zh-CN" sz="12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 Guo</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Y. Chen, C. Yang, H. </a:t>
            </a:r>
            <a:r>
              <a:rPr lang="en-US" altLang="zh-CN" sz="1200" b="1" i="1"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Ji</a:t>
            </a:r>
            <a:r>
              <a:rPr lang="en-US" altLang="zh-CN" sz="1200" b="1" i="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X. Song, F. Zhang, Z. Jiang, and Y. Ma, Association between copy number variations of HLA-DQA1 and ankylosing spondylitis in the Chinese Han population.</a:t>
            </a:r>
            <a:r>
              <a:rPr lang="en-US" altLang="zh-CN" sz="12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Genes and immunity, 2013. (IF=3.78</a:t>
            </a:r>
            <a:r>
              <a:rPr lang="en-US" altLang="zh-CN" sz="1200" b="1" dirty="0" smtClean="0">
                <a:solidFill>
                  <a:srgbClr val="FFFFFF"/>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b="1" dirty="0">
              <a:latin typeface="Calibri" panose="020F0502020204030204" pitchFamily="34" charset="0"/>
              <a:ea typeface="宋体" panose="02010600030101010101" pitchFamily="2" charset="-122"/>
              <a:cs typeface="Times New Roman" panose="02020603050405020304" pitchFamily="18" charset="0"/>
            </a:endParaRPr>
          </a:p>
        </p:txBody>
      </p:sp>
      <p:sp>
        <p:nvSpPr>
          <p:cNvPr id="6" name="文本框 5"/>
          <p:cNvSpPr txBox="1"/>
          <p:nvPr/>
        </p:nvSpPr>
        <p:spPr>
          <a:xfrm>
            <a:off x="0" y="87268"/>
            <a:ext cx="4746813" cy="523220"/>
          </a:xfrm>
          <a:prstGeom prst="rect">
            <a:avLst/>
          </a:prstGeom>
          <a:noFill/>
        </p:spPr>
        <p:txBody>
          <a:bodyPr wrap="none" rtlCol="0">
            <a:spAutoFit/>
          </a:bodyPr>
          <a:lstStyle/>
          <a:p>
            <a:pPr algn="ctr"/>
            <a:r>
              <a:rPr lang="zh-CN" altLang="en-US" sz="2800" b="1" dirty="0" smtClean="0">
                <a:latin typeface="华文楷体" panose="02010600040101010101" pitchFamily="2" charset="-122"/>
                <a:ea typeface="华文楷体" panose="02010600040101010101" pitchFamily="2" charset="-122"/>
              </a:rPr>
              <a:t>博士期间发表文章汇总（</a:t>
            </a:r>
            <a:r>
              <a:rPr lang="en-US" altLang="zh-CN" sz="2800" b="1" dirty="0" smtClean="0">
                <a:latin typeface="华文楷体" panose="02010600040101010101" pitchFamily="2" charset="-122"/>
                <a:ea typeface="华文楷体" panose="02010600040101010101" pitchFamily="2" charset="-122"/>
              </a:rPr>
              <a:t>II</a:t>
            </a:r>
            <a:r>
              <a:rPr lang="zh-CN" altLang="en-US" sz="2800" b="1" dirty="0" smtClean="0">
                <a:latin typeface="华文楷体" panose="02010600040101010101" pitchFamily="2" charset="-122"/>
                <a:ea typeface="华文楷体" panose="02010600040101010101" pitchFamily="2" charset="-122"/>
              </a:rPr>
              <a:t>）</a:t>
            </a:r>
            <a:endParaRPr lang="zh-CN" altLang="en-US" sz="28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291847904"/>
      </p:ext>
    </p:extLst>
  </p:cSld>
  <p:clrMapOvr>
    <a:masterClrMapping/>
  </p:clrMapOvr>
  <p:transition advTm="23797"/>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dirty="0" smtClean="0"/>
              <a:t>复旦大学博士学位论文答辩</a:t>
            </a:r>
            <a:endParaRPr lang="zh-CN" altLang="en-US" b="1" dirty="0"/>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pPr>
                <a:defRPr/>
              </a:pPr>
              <a:t>6</a:t>
            </a:fld>
            <a:endParaRPr lang="zh-CN" altLang="en-US" b="1" dirty="0"/>
          </a:p>
        </p:txBody>
      </p:sp>
      <p:grpSp>
        <p:nvGrpSpPr>
          <p:cNvPr id="5" name="Group 7"/>
          <p:cNvGrpSpPr>
            <a:grpSpLocks/>
          </p:cNvGrpSpPr>
          <p:nvPr/>
        </p:nvGrpSpPr>
        <p:grpSpPr bwMode="auto">
          <a:xfrm>
            <a:off x="359091" y="2623190"/>
            <a:ext cx="719899" cy="633922"/>
            <a:chOff x="3174" y="2656"/>
            <a:chExt cx="1549" cy="1351"/>
          </a:xfrm>
        </p:grpSpPr>
        <p:sp>
          <p:nvSpPr>
            <p:cNvPr id="6"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7"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8"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grpSp>
      <p:grpSp>
        <p:nvGrpSpPr>
          <p:cNvPr id="9" name="Group 7"/>
          <p:cNvGrpSpPr>
            <a:grpSpLocks/>
          </p:cNvGrpSpPr>
          <p:nvPr/>
        </p:nvGrpSpPr>
        <p:grpSpPr bwMode="auto">
          <a:xfrm>
            <a:off x="359091" y="1840181"/>
            <a:ext cx="719899" cy="633922"/>
            <a:chOff x="3174" y="2656"/>
            <a:chExt cx="1549" cy="1351"/>
          </a:xfrm>
        </p:grpSpPr>
        <p:sp>
          <p:nvSpPr>
            <p:cNvPr id="10"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latin typeface="Times New Roman" pitchFamily="18" charset="0"/>
                <a:ea typeface="宋体" pitchFamily="2" charset="-122"/>
                <a:cs typeface="Times New Roman" pitchFamily="18" charset="0"/>
              </a:endParaRPr>
            </a:p>
          </p:txBody>
        </p:sp>
        <p:sp>
          <p:nvSpPr>
            <p:cNvPr id="11"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latin typeface="Times New Roman" pitchFamily="18" charset="0"/>
                <a:ea typeface="宋体" pitchFamily="2" charset="-122"/>
                <a:cs typeface="Times New Roman" pitchFamily="18" charset="0"/>
              </a:endParaRPr>
            </a:p>
          </p:txBody>
        </p:sp>
        <p:sp>
          <p:nvSpPr>
            <p:cNvPr id="12"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latin typeface="Times New Roman" pitchFamily="18" charset="0"/>
                <a:ea typeface="宋体" pitchFamily="2" charset="-122"/>
                <a:cs typeface="Times New Roman" pitchFamily="18" charset="0"/>
              </a:endParaRPr>
            </a:p>
          </p:txBody>
        </p:sp>
      </p:grpSp>
      <p:sp>
        <p:nvSpPr>
          <p:cNvPr id="13" name="Line 11"/>
          <p:cNvSpPr>
            <a:spLocks noChangeShapeType="1"/>
          </p:cNvSpPr>
          <p:nvPr/>
        </p:nvSpPr>
        <p:spPr bwMode="auto">
          <a:xfrm flipV="1">
            <a:off x="782020" y="1628050"/>
            <a:ext cx="7482414" cy="4539"/>
          </a:xfrm>
          <a:prstGeom prst="line">
            <a:avLst/>
          </a:prstGeom>
          <a:noFill/>
          <a:ln w="25400">
            <a:solidFill>
              <a:srgbClr val="C0C0C0"/>
            </a:solidFill>
            <a:prstDash val="sysDot"/>
            <a:round/>
            <a:headEnd/>
            <a:tailEnd type="oval" w="med" len="med"/>
          </a:ln>
        </p:spPr>
        <p:txBody>
          <a:bodyPr wrap="none" anchor="ctr"/>
          <a:lstStyle/>
          <a:p>
            <a:endParaRPr lang="zh-CN" altLang="en-US" sz="2400" b="1" dirty="0">
              <a:latin typeface="Times New Roman" pitchFamily="18" charset="0"/>
              <a:ea typeface="宋体" pitchFamily="2" charset="-122"/>
              <a:cs typeface="Times New Roman" pitchFamily="18" charset="0"/>
            </a:endParaRPr>
          </a:p>
        </p:txBody>
      </p:sp>
      <p:sp>
        <p:nvSpPr>
          <p:cNvPr id="14" name="Text Box 12"/>
          <p:cNvSpPr txBox="1">
            <a:spLocks noChangeArrowheads="1"/>
          </p:cNvSpPr>
          <p:nvPr/>
        </p:nvSpPr>
        <p:spPr bwMode="auto">
          <a:xfrm>
            <a:off x="1159647" y="915301"/>
            <a:ext cx="2525046" cy="492443"/>
          </a:xfrm>
          <a:prstGeom prst="rect">
            <a:avLst/>
          </a:prstGeom>
          <a:noFill/>
          <a:ln w="9525" algn="ctr">
            <a:noFill/>
            <a:miter lim="800000"/>
            <a:headEnd/>
            <a:tailEnd/>
          </a:ln>
        </p:spPr>
        <p:txBody>
          <a:bodyPr wrap="square">
            <a:spAutoFit/>
          </a:bodyPr>
          <a:lstStyle/>
          <a:p>
            <a:pPr eaLnBrk="0" hangingPunct="0"/>
            <a:r>
              <a:rPr lang="zh-CN" altLang="en-US"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rPr>
              <a:t>研究背景</a:t>
            </a:r>
            <a:endParaRPr lang="en-US" altLang="zh-CN"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endParaRPr>
          </a:p>
        </p:txBody>
      </p:sp>
      <p:sp>
        <p:nvSpPr>
          <p:cNvPr id="15" name="Line 14"/>
          <p:cNvSpPr>
            <a:spLocks noChangeShapeType="1"/>
          </p:cNvSpPr>
          <p:nvPr/>
        </p:nvSpPr>
        <p:spPr bwMode="auto">
          <a:xfrm>
            <a:off x="799355" y="2462608"/>
            <a:ext cx="7482414" cy="9078"/>
          </a:xfrm>
          <a:prstGeom prst="line">
            <a:avLst/>
          </a:prstGeom>
          <a:noFill/>
          <a:ln w="25400">
            <a:solidFill>
              <a:srgbClr val="C0C0C0"/>
            </a:solidFill>
            <a:prstDash val="sysDot"/>
            <a:round/>
            <a:headEnd/>
            <a:tailEnd type="oval" w="med" len="med"/>
          </a:ln>
        </p:spPr>
        <p:txBody>
          <a:bodyPr wrap="none" anchor="ctr"/>
          <a:lstStyle/>
          <a:p>
            <a:endParaRPr lang="zh-CN" altLang="en-US" sz="2400" b="1">
              <a:latin typeface="Times New Roman" pitchFamily="18" charset="0"/>
              <a:ea typeface="宋体" pitchFamily="2" charset="-122"/>
              <a:cs typeface="Times New Roman" pitchFamily="18" charset="0"/>
            </a:endParaRPr>
          </a:p>
        </p:txBody>
      </p:sp>
      <p:sp>
        <p:nvSpPr>
          <p:cNvPr id="16" name="Text Box 15"/>
          <p:cNvSpPr txBox="1">
            <a:spLocks noChangeArrowheads="1"/>
          </p:cNvSpPr>
          <p:nvPr/>
        </p:nvSpPr>
        <p:spPr bwMode="auto">
          <a:xfrm>
            <a:off x="1031830" y="2052774"/>
            <a:ext cx="6928614" cy="461665"/>
          </a:xfrm>
          <a:prstGeom prst="rect">
            <a:avLst/>
          </a:prstGeom>
          <a:noFill/>
          <a:ln w="9525" algn="ctr">
            <a:noFill/>
            <a:miter lim="800000"/>
            <a:headEnd/>
            <a:tailEnd/>
          </a:ln>
          <a:effectLst/>
        </p:spPr>
        <p:txBody>
          <a:bodyPr wrap="square">
            <a:spAutoFit/>
          </a:bodyPr>
          <a:lstStyle/>
          <a:p>
            <a:r>
              <a:rPr lang="en-US" altLang="zh-CN" sz="2400" b="1" dirty="0">
                <a:latin typeface="华文楷体" panose="02010600040101010101" pitchFamily="2" charset="-122"/>
                <a:ea typeface="华文楷体" panose="02010600040101010101" pitchFamily="2" charset="-122"/>
              </a:rPr>
              <a:t>DNA</a:t>
            </a:r>
            <a:r>
              <a:rPr lang="zh-CN" altLang="zh-CN" sz="2400" b="1" dirty="0">
                <a:latin typeface="华文楷体" panose="02010600040101010101" pitchFamily="2" charset="-122"/>
                <a:ea typeface="华文楷体" panose="02010600040101010101" pitchFamily="2" charset="-122"/>
              </a:rPr>
              <a:t>甲基化标记物在肺癌诊断中的机遇和挑战</a:t>
            </a:r>
            <a:endParaRPr lang="zh-CN" altLang="en-US" sz="2400" b="1" dirty="0">
              <a:latin typeface="华文楷体" panose="02010600040101010101" pitchFamily="2" charset="-122"/>
              <a:ea typeface="华文楷体" panose="02010600040101010101" pitchFamily="2" charset="-122"/>
            </a:endParaRPr>
          </a:p>
        </p:txBody>
      </p:sp>
      <p:sp>
        <p:nvSpPr>
          <p:cNvPr id="17" name="Text Box 16"/>
          <p:cNvSpPr txBox="1">
            <a:spLocks noChangeArrowheads="1"/>
          </p:cNvSpPr>
          <p:nvPr/>
        </p:nvSpPr>
        <p:spPr bwMode="gray">
          <a:xfrm>
            <a:off x="479825" y="1950944"/>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latin typeface="Times New Roman" pitchFamily="18" charset="0"/>
                <a:ea typeface="宋体" pitchFamily="2" charset="-122"/>
                <a:cs typeface="Times New Roman" pitchFamily="18" charset="0"/>
              </a:rPr>
              <a:t>2</a:t>
            </a:r>
          </a:p>
        </p:txBody>
      </p:sp>
      <p:grpSp>
        <p:nvGrpSpPr>
          <p:cNvPr id="18" name="Group 21"/>
          <p:cNvGrpSpPr>
            <a:grpSpLocks/>
          </p:cNvGrpSpPr>
          <p:nvPr/>
        </p:nvGrpSpPr>
        <p:grpSpPr bwMode="auto">
          <a:xfrm>
            <a:off x="359091" y="3484430"/>
            <a:ext cx="719899" cy="633922"/>
            <a:chOff x="3174" y="2656"/>
            <a:chExt cx="1549" cy="1351"/>
          </a:xfrm>
        </p:grpSpPr>
        <p:sp>
          <p:nvSpPr>
            <p:cNvPr id="19"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20"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21"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grpSp>
      <p:sp>
        <p:nvSpPr>
          <p:cNvPr id="22" name="Line 25"/>
          <p:cNvSpPr>
            <a:spLocks noChangeShapeType="1"/>
          </p:cNvSpPr>
          <p:nvPr/>
        </p:nvSpPr>
        <p:spPr bwMode="auto">
          <a:xfrm flipV="1">
            <a:off x="845145" y="3215641"/>
            <a:ext cx="7414391" cy="24208"/>
          </a:xfrm>
          <a:prstGeom prst="line">
            <a:avLst/>
          </a:prstGeom>
          <a:noFill/>
          <a:ln w="25400">
            <a:solidFill>
              <a:srgbClr val="C0C0C0"/>
            </a:solidFill>
            <a:prstDash val="sysDot"/>
            <a:round/>
            <a:headEnd/>
            <a:tailEnd type="oval" w="med" len="me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23" name="Text Box 27"/>
          <p:cNvSpPr txBox="1">
            <a:spLocks noChangeArrowheads="1"/>
          </p:cNvSpPr>
          <p:nvPr/>
        </p:nvSpPr>
        <p:spPr bwMode="gray">
          <a:xfrm>
            <a:off x="479825" y="2790760"/>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solidFill>
                  <a:schemeClr val="bg1">
                    <a:lumMod val="50000"/>
                    <a:lumOff val="50000"/>
                  </a:schemeClr>
                </a:solidFill>
                <a:latin typeface="Times New Roman" pitchFamily="18" charset="0"/>
                <a:ea typeface="宋体" pitchFamily="2" charset="-122"/>
                <a:cs typeface="Times New Roman" pitchFamily="18" charset="0"/>
              </a:rPr>
              <a:t>3</a:t>
            </a:r>
          </a:p>
        </p:txBody>
      </p:sp>
      <p:sp>
        <p:nvSpPr>
          <p:cNvPr id="24" name="Line 28"/>
          <p:cNvSpPr>
            <a:spLocks noChangeShapeType="1"/>
          </p:cNvSpPr>
          <p:nvPr/>
        </p:nvSpPr>
        <p:spPr bwMode="auto">
          <a:xfrm flipV="1">
            <a:off x="845144" y="4091384"/>
            <a:ext cx="7380381" cy="10590"/>
          </a:xfrm>
          <a:prstGeom prst="line">
            <a:avLst/>
          </a:prstGeom>
          <a:noFill/>
          <a:ln w="25400">
            <a:solidFill>
              <a:srgbClr val="C0C0C0"/>
            </a:solidFill>
            <a:prstDash val="sysDot"/>
            <a:round/>
            <a:headEnd/>
            <a:tailEnd type="oval" w="med" len="me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25" name="Text Box 30"/>
          <p:cNvSpPr txBox="1">
            <a:spLocks noChangeArrowheads="1"/>
          </p:cNvSpPr>
          <p:nvPr/>
        </p:nvSpPr>
        <p:spPr bwMode="gray">
          <a:xfrm>
            <a:off x="479825" y="3630576"/>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solidFill>
                  <a:schemeClr val="bg1">
                    <a:lumMod val="50000"/>
                    <a:lumOff val="50000"/>
                  </a:schemeClr>
                </a:solidFill>
                <a:latin typeface="Times New Roman" pitchFamily="18" charset="0"/>
                <a:ea typeface="宋体" pitchFamily="2" charset="-122"/>
                <a:cs typeface="Times New Roman" pitchFamily="18" charset="0"/>
              </a:rPr>
              <a:t>4</a:t>
            </a:r>
          </a:p>
        </p:txBody>
      </p:sp>
      <p:sp>
        <p:nvSpPr>
          <p:cNvPr id="26" name="Text Box 15"/>
          <p:cNvSpPr txBox="1">
            <a:spLocks noChangeArrowheads="1"/>
          </p:cNvSpPr>
          <p:nvPr/>
        </p:nvSpPr>
        <p:spPr bwMode="auto">
          <a:xfrm>
            <a:off x="981030" y="2841249"/>
            <a:ext cx="7007520" cy="461665"/>
          </a:xfrm>
          <a:prstGeom prst="rect">
            <a:avLst/>
          </a:prstGeom>
          <a:noFill/>
          <a:ln w="9525" algn="ctr">
            <a:noFill/>
            <a:miter lim="800000"/>
            <a:headEnd/>
            <a:tailEnd/>
          </a:ln>
          <a:effectLst/>
        </p:spPr>
        <p:txBody>
          <a:bodyPr wrap="square">
            <a:spAutoFit/>
          </a:bodyPr>
          <a:lstStyle>
            <a:defPPr>
              <a:defRPr lang="zh-CN"/>
            </a:defPPr>
            <a:lvl1pPr>
              <a:defRPr sz="2400" b="1">
                <a:latin typeface="华文楷体" panose="02010600040101010101" pitchFamily="2" charset="-122"/>
                <a:ea typeface="华文楷体" panose="02010600040101010101" pitchFamily="2" charset="-122"/>
              </a:defRPr>
            </a:lvl1pPr>
          </a:lstStyle>
          <a:p>
            <a:r>
              <a:rPr lang="zh-CN" altLang="zh-CN" dirty="0">
                <a:solidFill>
                  <a:schemeClr val="bg1">
                    <a:lumMod val="50000"/>
                    <a:lumOff val="50000"/>
                  </a:schemeClr>
                </a:solidFill>
              </a:rPr>
              <a:t>基于跨平台甲基化芯片数据建立肺癌早期诊断模型</a:t>
            </a:r>
            <a:endParaRPr lang="zh-CN" altLang="en-US" dirty="0">
              <a:solidFill>
                <a:schemeClr val="bg1">
                  <a:lumMod val="50000"/>
                  <a:lumOff val="50000"/>
                </a:schemeClr>
              </a:solidFill>
            </a:endParaRPr>
          </a:p>
        </p:txBody>
      </p:sp>
      <p:sp>
        <p:nvSpPr>
          <p:cNvPr id="27" name="Text Box 15"/>
          <p:cNvSpPr txBox="1">
            <a:spLocks noChangeArrowheads="1"/>
          </p:cNvSpPr>
          <p:nvPr/>
        </p:nvSpPr>
        <p:spPr bwMode="auto">
          <a:xfrm>
            <a:off x="981030" y="3728353"/>
            <a:ext cx="7099059" cy="461665"/>
          </a:xfrm>
          <a:prstGeom prst="rect">
            <a:avLst/>
          </a:prstGeom>
          <a:noFill/>
          <a:ln w="9525" algn="ctr">
            <a:noFill/>
            <a:miter lim="800000"/>
            <a:headEnd/>
            <a:tailEnd/>
          </a:ln>
          <a:effectLst/>
        </p:spPr>
        <p:txBody>
          <a:bodyPr wrap="square">
            <a:spAutoFit/>
          </a:bodyPr>
          <a:lstStyle/>
          <a:p>
            <a:r>
              <a:rPr lang="zh-CN" altLang="en-US" sz="2400" b="1" dirty="0">
                <a:solidFill>
                  <a:schemeClr val="bg1">
                    <a:lumMod val="50000"/>
                    <a:lumOff val="50000"/>
                  </a:schemeClr>
                </a:solidFill>
                <a:latin typeface="华文楷体" panose="02010600040101010101" pitchFamily="2" charset="-122"/>
                <a:ea typeface="华文楷体" panose="02010600040101010101" pitchFamily="2" charset="-122"/>
              </a:rPr>
              <a:t>全基因组甲基化图谱揭示泛癌甲基化特征</a:t>
            </a:r>
          </a:p>
        </p:txBody>
      </p:sp>
      <p:grpSp>
        <p:nvGrpSpPr>
          <p:cNvPr id="28" name="Group 7"/>
          <p:cNvGrpSpPr>
            <a:grpSpLocks/>
          </p:cNvGrpSpPr>
          <p:nvPr/>
        </p:nvGrpSpPr>
        <p:grpSpPr bwMode="auto">
          <a:xfrm>
            <a:off x="359091" y="1028750"/>
            <a:ext cx="719899" cy="633922"/>
            <a:chOff x="3174" y="2656"/>
            <a:chExt cx="1549" cy="1351"/>
          </a:xfrm>
        </p:grpSpPr>
        <p:sp>
          <p:nvSpPr>
            <p:cNvPr id="29"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30"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31" name="AutoShape 10"/>
            <p:cNvSpPr>
              <a:spLocks noChangeArrowheads="1"/>
            </p:cNvSpPr>
            <p:nvPr/>
          </p:nvSpPr>
          <p:spPr bwMode="gray">
            <a:xfrm>
              <a:off x="3264" y="2737"/>
              <a:ext cx="1349" cy="1167"/>
            </a:xfrm>
            <a:prstGeom prst="hexagon">
              <a:avLst>
                <a:gd name="adj" fmla="val 28896"/>
                <a:gd name="vf" fmla="val 115470"/>
              </a:avLst>
            </a:prstGeom>
            <a:solidFill>
              <a:srgbClr val="0070C0"/>
            </a:solidFill>
            <a:ln w="9525">
              <a:solidFill>
                <a:schemeClr val="tx1"/>
              </a:solidFill>
              <a:miter lim="800000"/>
              <a:headEnd/>
              <a:tailEnd/>
            </a:ln>
            <a:effectLst/>
          </p:spPr>
          <p:txBody>
            <a:bodyPr wrap="none" anchor="ctr"/>
            <a:lstStyle/>
            <a:p>
              <a:pPr>
                <a:defRPr/>
              </a:pPr>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grpSp>
      <p:sp>
        <p:nvSpPr>
          <p:cNvPr id="32" name="Text Box 16"/>
          <p:cNvSpPr txBox="1">
            <a:spLocks noChangeArrowheads="1"/>
          </p:cNvSpPr>
          <p:nvPr/>
        </p:nvSpPr>
        <p:spPr bwMode="gray">
          <a:xfrm>
            <a:off x="479826" y="1111128"/>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solidFill>
                  <a:schemeClr val="bg1">
                    <a:lumMod val="50000"/>
                    <a:lumOff val="50000"/>
                  </a:schemeClr>
                </a:solidFill>
                <a:latin typeface="Times New Roman" pitchFamily="18" charset="0"/>
                <a:ea typeface="宋体" pitchFamily="2" charset="-122"/>
                <a:cs typeface="Times New Roman" pitchFamily="18" charset="0"/>
              </a:rPr>
              <a:t>1</a:t>
            </a:r>
          </a:p>
        </p:txBody>
      </p:sp>
      <p:sp>
        <p:nvSpPr>
          <p:cNvPr id="33" name="Text Box 12"/>
          <p:cNvSpPr txBox="1">
            <a:spLocks noChangeArrowheads="1"/>
          </p:cNvSpPr>
          <p:nvPr/>
        </p:nvSpPr>
        <p:spPr bwMode="auto">
          <a:xfrm>
            <a:off x="1159647" y="1621558"/>
            <a:ext cx="2139458" cy="492443"/>
          </a:xfrm>
          <a:prstGeom prst="rect">
            <a:avLst/>
          </a:prstGeom>
          <a:noFill/>
          <a:ln w="9525" algn="ctr">
            <a:noFill/>
            <a:miter lim="800000"/>
            <a:headEnd/>
            <a:tailEnd/>
          </a:ln>
        </p:spPr>
        <p:txBody>
          <a:bodyPr wrap="square">
            <a:spAutoFit/>
          </a:bodyPr>
          <a:lstStyle/>
          <a:p>
            <a:pPr eaLnBrk="0" hangingPunct="0"/>
            <a:r>
              <a:rPr lang="zh-CN" altLang="en-US" sz="2600" b="1" dirty="0">
                <a:solidFill>
                  <a:srgbClr val="FFFF00"/>
                </a:solidFill>
                <a:latin typeface="黑体" panose="02010609060101010101" pitchFamily="49" charset="-122"/>
                <a:ea typeface="黑体" panose="02010609060101010101" pitchFamily="49" charset="-122"/>
                <a:cs typeface="Times New Roman" pitchFamily="18" charset="0"/>
              </a:rPr>
              <a:t>第一部分</a:t>
            </a:r>
            <a:endParaRPr lang="en-US" altLang="zh-CN" sz="2600" b="1" dirty="0">
              <a:solidFill>
                <a:srgbClr val="FFFF00"/>
              </a:solidFill>
              <a:latin typeface="黑体" panose="02010609060101010101" pitchFamily="49" charset="-122"/>
              <a:ea typeface="黑体" panose="02010609060101010101" pitchFamily="49" charset="-122"/>
              <a:cs typeface="Times New Roman" pitchFamily="18" charset="0"/>
            </a:endParaRPr>
          </a:p>
        </p:txBody>
      </p:sp>
      <p:sp>
        <p:nvSpPr>
          <p:cNvPr id="34" name="Text Box 12"/>
          <p:cNvSpPr txBox="1">
            <a:spLocks noChangeArrowheads="1"/>
          </p:cNvSpPr>
          <p:nvPr/>
        </p:nvSpPr>
        <p:spPr bwMode="auto">
          <a:xfrm>
            <a:off x="1159647" y="2390116"/>
            <a:ext cx="2140694" cy="492443"/>
          </a:xfrm>
          <a:prstGeom prst="rect">
            <a:avLst/>
          </a:prstGeom>
          <a:noFill/>
          <a:ln w="9525" algn="ctr">
            <a:noFill/>
            <a:miter lim="800000"/>
            <a:headEnd/>
            <a:tailEnd/>
          </a:ln>
        </p:spPr>
        <p:txBody>
          <a:bodyPr wrap="square">
            <a:spAutoFit/>
          </a:bodyPr>
          <a:lstStyle>
            <a:defPPr>
              <a:defRPr lang="zh-CN"/>
            </a:defPPr>
            <a:lvl1pPr eaLnBrk="0" hangingPunct="0">
              <a:defRPr sz="2800" b="1">
                <a:solidFill>
                  <a:srgbClr val="FFFF00"/>
                </a:solidFill>
                <a:latin typeface="黑体" panose="02010609060101010101" pitchFamily="49" charset="-122"/>
                <a:ea typeface="黑体" panose="02010609060101010101" pitchFamily="49" charset="-122"/>
                <a:cs typeface="Times New Roman" pitchFamily="18" charset="0"/>
              </a:defRPr>
            </a:lvl1pPr>
          </a:lstStyle>
          <a:p>
            <a:r>
              <a:rPr lang="zh-CN" altLang="en-US" sz="2600" dirty="0">
                <a:solidFill>
                  <a:schemeClr val="bg1">
                    <a:lumMod val="50000"/>
                    <a:lumOff val="50000"/>
                  </a:schemeClr>
                </a:solidFill>
              </a:rPr>
              <a:t>第二部分</a:t>
            </a:r>
            <a:endParaRPr lang="en-US" altLang="zh-CN" sz="2600" dirty="0">
              <a:solidFill>
                <a:schemeClr val="bg1">
                  <a:lumMod val="50000"/>
                  <a:lumOff val="50000"/>
                </a:schemeClr>
              </a:solidFill>
            </a:endParaRPr>
          </a:p>
        </p:txBody>
      </p:sp>
      <p:grpSp>
        <p:nvGrpSpPr>
          <p:cNvPr id="35" name="Group 21"/>
          <p:cNvGrpSpPr>
            <a:grpSpLocks/>
          </p:cNvGrpSpPr>
          <p:nvPr/>
        </p:nvGrpSpPr>
        <p:grpSpPr bwMode="auto">
          <a:xfrm>
            <a:off x="368500" y="4360409"/>
            <a:ext cx="719899" cy="633922"/>
            <a:chOff x="3174" y="2656"/>
            <a:chExt cx="1549" cy="1351"/>
          </a:xfrm>
        </p:grpSpPr>
        <p:sp>
          <p:nvSpPr>
            <p:cNvPr id="36"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37"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38"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grpSp>
      <p:sp>
        <p:nvSpPr>
          <p:cNvPr id="39" name="Line 28"/>
          <p:cNvSpPr>
            <a:spLocks noChangeShapeType="1"/>
          </p:cNvSpPr>
          <p:nvPr/>
        </p:nvSpPr>
        <p:spPr bwMode="auto">
          <a:xfrm flipV="1">
            <a:off x="854553" y="4996541"/>
            <a:ext cx="7380381" cy="10590"/>
          </a:xfrm>
          <a:prstGeom prst="line">
            <a:avLst/>
          </a:prstGeom>
          <a:noFill/>
          <a:ln w="25400">
            <a:solidFill>
              <a:srgbClr val="C0C0C0"/>
            </a:solidFill>
            <a:prstDash val="sysDot"/>
            <a:round/>
            <a:headEnd/>
            <a:tailEnd type="oval" w="med" len="me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40" name="Text Box 30"/>
          <p:cNvSpPr txBox="1">
            <a:spLocks noChangeArrowheads="1"/>
          </p:cNvSpPr>
          <p:nvPr/>
        </p:nvSpPr>
        <p:spPr bwMode="gray">
          <a:xfrm>
            <a:off x="489235" y="4470392"/>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a:solidFill>
                  <a:schemeClr val="bg1">
                    <a:lumMod val="50000"/>
                    <a:lumOff val="50000"/>
                  </a:schemeClr>
                </a:solidFill>
                <a:latin typeface="Times New Roman" pitchFamily="18" charset="0"/>
                <a:ea typeface="宋体" pitchFamily="2" charset="-122"/>
                <a:cs typeface="Times New Roman" pitchFamily="18" charset="0"/>
              </a:rPr>
              <a:t>5</a:t>
            </a:r>
          </a:p>
        </p:txBody>
      </p:sp>
      <p:sp>
        <p:nvSpPr>
          <p:cNvPr id="41" name="Text Box 15"/>
          <p:cNvSpPr txBox="1">
            <a:spLocks noChangeArrowheads="1"/>
          </p:cNvSpPr>
          <p:nvPr/>
        </p:nvSpPr>
        <p:spPr bwMode="auto">
          <a:xfrm>
            <a:off x="981030" y="4626645"/>
            <a:ext cx="7390810" cy="461665"/>
          </a:xfrm>
          <a:prstGeom prst="rect">
            <a:avLst/>
          </a:prstGeom>
          <a:noFill/>
          <a:ln w="9525" algn="ctr">
            <a:noFill/>
            <a:miter lim="800000"/>
            <a:headEnd/>
            <a:tailEnd/>
          </a:ln>
          <a:effectLst/>
        </p:spPr>
        <p:txBody>
          <a:bodyPr wrap="square">
            <a:spAutoFit/>
          </a:bodyPr>
          <a:lstStyle/>
          <a:p>
            <a:r>
              <a:rPr lang="zh-CN" altLang="en-US" sz="2400" b="1" dirty="0" smtClean="0">
                <a:solidFill>
                  <a:schemeClr val="bg1">
                    <a:lumMod val="50000"/>
                    <a:lumOff val="50000"/>
                  </a:schemeClr>
                </a:solidFill>
                <a:latin typeface="华文楷体" panose="02010600040101010101" pitchFamily="2" charset="-122"/>
                <a:ea typeface="华文楷体" panose="02010600040101010101" pitchFamily="2" charset="-122"/>
              </a:rPr>
              <a:t> 基于甲基</a:t>
            </a:r>
            <a:r>
              <a:rPr lang="zh-CN" altLang="en-US" sz="2400" b="1" dirty="0">
                <a:solidFill>
                  <a:schemeClr val="bg1">
                    <a:lumMod val="50000"/>
                    <a:lumOff val="50000"/>
                  </a:schemeClr>
                </a:solidFill>
                <a:latin typeface="华文楷体" panose="02010600040101010101" pitchFamily="2" charset="-122"/>
                <a:ea typeface="华文楷体" panose="02010600040101010101" pitchFamily="2" charset="-122"/>
              </a:rPr>
              <a:t>化特异富集测序技术鉴定甲基化肿瘤标记物</a:t>
            </a:r>
          </a:p>
        </p:txBody>
      </p:sp>
      <p:sp>
        <p:nvSpPr>
          <p:cNvPr id="42" name="Text Box 12"/>
          <p:cNvSpPr txBox="1">
            <a:spLocks noChangeArrowheads="1"/>
          </p:cNvSpPr>
          <p:nvPr/>
        </p:nvSpPr>
        <p:spPr bwMode="auto">
          <a:xfrm>
            <a:off x="1159646" y="3232835"/>
            <a:ext cx="2742705" cy="492443"/>
          </a:xfrm>
          <a:prstGeom prst="rect">
            <a:avLst/>
          </a:prstGeom>
          <a:noFill/>
          <a:ln w="9525" algn="ctr">
            <a:noFill/>
            <a:miter lim="800000"/>
            <a:headEnd/>
            <a:tailEnd/>
          </a:ln>
        </p:spPr>
        <p:txBody>
          <a:bodyPr wrap="square">
            <a:spAutoFit/>
          </a:bodyPr>
          <a:lstStyle/>
          <a:p>
            <a:pPr eaLnBrk="0" hangingPunct="0"/>
            <a:r>
              <a:rPr lang="zh-CN" altLang="en-US"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rPr>
              <a:t>第三部分</a:t>
            </a:r>
            <a:endParaRPr lang="en-US" altLang="zh-CN"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endParaRPr>
          </a:p>
        </p:txBody>
      </p:sp>
      <p:sp>
        <p:nvSpPr>
          <p:cNvPr id="43" name="Text Box 12"/>
          <p:cNvSpPr txBox="1">
            <a:spLocks noChangeArrowheads="1"/>
          </p:cNvSpPr>
          <p:nvPr/>
        </p:nvSpPr>
        <p:spPr bwMode="auto">
          <a:xfrm>
            <a:off x="1159647" y="4127252"/>
            <a:ext cx="2618356" cy="492443"/>
          </a:xfrm>
          <a:prstGeom prst="rect">
            <a:avLst/>
          </a:prstGeom>
          <a:noFill/>
          <a:ln w="9525" algn="ctr">
            <a:noFill/>
            <a:miter lim="800000"/>
            <a:headEnd/>
            <a:tailEnd/>
          </a:ln>
        </p:spPr>
        <p:txBody>
          <a:bodyPr wrap="square">
            <a:spAutoFit/>
          </a:bodyPr>
          <a:lstStyle/>
          <a:p>
            <a:pPr eaLnBrk="0" hangingPunct="0"/>
            <a:r>
              <a:rPr lang="zh-CN" altLang="en-US"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rPr>
              <a:t>第四部分</a:t>
            </a:r>
            <a:endParaRPr lang="en-US" altLang="zh-CN"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endParaRPr>
          </a:p>
        </p:txBody>
      </p:sp>
      <p:sp>
        <p:nvSpPr>
          <p:cNvPr id="44" name="文本框 43"/>
          <p:cNvSpPr txBox="1"/>
          <p:nvPr/>
        </p:nvSpPr>
        <p:spPr>
          <a:xfrm>
            <a:off x="55359" y="88595"/>
            <a:ext cx="2256338" cy="523220"/>
          </a:xfrm>
          <a:prstGeom prst="rect">
            <a:avLst/>
          </a:prstGeom>
          <a:noFill/>
        </p:spPr>
        <p:txBody>
          <a:bodyPr wrap="square" rtlCol="0">
            <a:spAutoFit/>
          </a:bodyPr>
          <a:lstStyle/>
          <a:p>
            <a:r>
              <a:rPr lang="zh-CN" altLang="en-US" sz="2800" b="1" dirty="0">
                <a:latin typeface="华文楷体" panose="02010600040101010101" pitchFamily="2" charset="-122"/>
                <a:ea typeface="华文楷体" panose="02010600040101010101" pitchFamily="2" charset="-122"/>
              </a:rPr>
              <a:t>答辩提纲</a:t>
            </a:r>
          </a:p>
        </p:txBody>
      </p:sp>
      <p:grpSp>
        <p:nvGrpSpPr>
          <p:cNvPr id="45" name="Group 21"/>
          <p:cNvGrpSpPr>
            <a:grpSpLocks/>
          </p:cNvGrpSpPr>
          <p:nvPr/>
        </p:nvGrpSpPr>
        <p:grpSpPr bwMode="auto">
          <a:xfrm>
            <a:off x="359091" y="5236389"/>
            <a:ext cx="719899" cy="633922"/>
            <a:chOff x="3174" y="2656"/>
            <a:chExt cx="1549" cy="1351"/>
          </a:xfrm>
        </p:grpSpPr>
        <p:sp>
          <p:nvSpPr>
            <p:cNvPr id="46"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47"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48"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grpSp>
      <p:sp>
        <p:nvSpPr>
          <p:cNvPr id="49" name="Text Box 30"/>
          <p:cNvSpPr txBox="1">
            <a:spLocks noChangeArrowheads="1"/>
          </p:cNvSpPr>
          <p:nvPr/>
        </p:nvSpPr>
        <p:spPr bwMode="gray">
          <a:xfrm>
            <a:off x="479826" y="5310207"/>
            <a:ext cx="402234" cy="461665"/>
          </a:xfrm>
          <a:prstGeom prst="rect">
            <a:avLst/>
          </a:prstGeom>
          <a:noFill/>
          <a:ln w="9525" algn="ctr">
            <a:noFill/>
            <a:miter lim="800000"/>
            <a:headEnd/>
            <a:tailEnd/>
          </a:ln>
        </p:spPr>
        <p:txBody>
          <a:bodyPr wrap="square">
            <a:spAutoFit/>
          </a:bodyPr>
          <a:lstStyle/>
          <a:p>
            <a:pPr algn="ctr" eaLnBrk="0" hangingPunct="0"/>
            <a:r>
              <a:rPr lang="en-US" altLang="zh-CN" sz="2400" b="1" dirty="0" smtClean="0">
                <a:solidFill>
                  <a:schemeClr val="bg1">
                    <a:lumMod val="50000"/>
                    <a:lumOff val="50000"/>
                  </a:schemeClr>
                </a:solidFill>
                <a:latin typeface="Times New Roman" pitchFamily="18" charset="0"/>
                <a:ea typeface="宋体" pitchFamily="2" charset="-122"/>
                <a:cs typeface="Times New Roman" pitchFamily="18" charset="0"/>
              </a:rPr>
              <a:t>6</a:t>
            </a:r>
            <a:endParaRPr lang="en-US" altLang="zh-CN" sz="2400" b="1" dirty="0">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51" name="Line 28"/>
          <p:cNvSpPr>
            <a:spLocks noChangeShapeType="1"/>
          </p:cNvSpPr>
          <p:nvPr/>
        </p:nvSpPr>
        <p:spPr bwMode="auto">
          <a:xfrm flipV="1">
            <a:off x="855687" y="5837148"/>
            <a:ext cx="7380381" cy="10590"/>
          </a:xfrm>
          <a:prstGeom prst="line">
            <a:avLst/>
          </a:prstGeom>
          <a:noFill/>
          <a:ln w="25400">
            <a:solidFill>
              <a:srgbClr val="C0C0C0"/>
            </a:solidFill>
            <a:prstDash val="sysDot"/>
            <a:round/>
            <a:headEnd/>
            <a:tailEnd type="oval" w="med" len="med"/>
          </a:ln>
        </p:spPr>
        <p:txBody>
          <a:bodyPr wrap="none" anchor="ctr"/>
          <a:lstStyle/>
          <a:p>
            <a:endParaRPr lang="zh-CN" altLang="en-US" sz="2400" b="1">
              <a:solidFill>
                <a:schemeClr val="bg1">
                  <a:lumMod val="50000"/>
                  <a:lumOff val="50000"/>
                </a:schemeClr>
              </a:solidFill>
              <a:latin typeface="Times New Roman" pitchFamily="18" charset="0"/>
              <a:ea typeface="宋体" pitchFamily="2" charset="-122"/>
              <a:cs typeface="Times New Roman" pitchFamily="18" charset="0"/>
            </a:endParaRPr>
          </a:p>
        </p:txBody>
      </p:sp>
      <p:sp>
        <p:nvSpPr>
          <p:cNvPr id="53" name="Text Box 12"/>
          <p:cNvSpPr txBox="1">
            <a:spLocks noChangeArrowheads="1"/>
          </p:cNvSpPr>
          <p:nvPr/>
        </p:nvSpPr>
        <p:spPr bwMode="auto">
          <a:xfrm>
            <a:off x="1159647" y="5301626"/>
            <a:ext cx="1870215" cy="492443"/>
          </a:xfrm>
          <a:prstGeom prst="rect">
            <a:avLst/>
          </a:prstGeom>
          <a:noFill/>
          <a:ln w="9525" algn="ctr">
            <a:noFill/>
            <a:miter lim="800000"/>
            <a:headEnd/>
            <a:tailEnd/>
          </a:ln>
        </p:spPr>
        <p:txBody>
          <a:bodyPr wrap="square">
            <a:spAutoFit/>
          </a:bodyPr>
          <a:lstStyle/>
          <a:p>
            <a:pPr eaLnBrk="0" hangingPunct="0"/>
            <a:r>
              <a:rPr lang="zh-CN" altLang="en-US" sz="2600" b="1" dirty="0" smtClean="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rPr>
              <a:t>总结展望</a:t>
            </a:r>
            <a:endParaRPr lang="en-US" altLang="zh-CN" sz="2600" b="1" dirty="0">
              <a:solidFill>
                <a:schemeClr val="bg1">
                  <a:lumMod val="50000"/>
                  <a:lumOff val="50000"/>
                </a:schemeClr>
              </a:solidFill>
              <a:latin typeface="黑体" panose="02010609060101010101" pitchFamily="49" charset="-122"/>
              <a:ea typeface="黑体" panose="02010609060101010101" pitchFamily="49" charset="-122"/>
              <a:cs typeface="Times New Roman" pitchFamily="18" charset="0"/>
            </a:endParaRPr>
          </a:p>
        </p:txBody>
      </p:sp>
    </p:spTree>
    <p:extLst>
      <p:ext uri="{BB962C8B-B14F-4D97-AF65-F5344CB8AC3E}">
        <p14:creationId xmlns:p14="http://schemas.microsoft.com/office/powerpoint/2010/main" val="844276306"/>
      </p:ext>
    </p:extLst>
  </p:cSld>
  <p:clrMapOvr>
    <a:masterClrMapping/>
  </p:clrMapOvr>
  <p:transition advTm="23797"/>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defRPr/>
            </a:pPr>
            <a:r>
              <a:rPr lang="zh-CN" altLang="en-US" b="1" smtClean="0">
                <a:solidFill>
                  <a:srgbClr val="FFFFFF"/>
                </a:solidFill>
              </a:rPr>
              <a:t>复旦大学博士学位论文答辩</a:t>
            </a:r>
            <a:endParaRPr lang="zh-CN" altLang="en-US" b="1" dirty="0">
              <a:solidFill>
                <a:srgbClr val="FFFFFF"/>
              </a:solidFill>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rPr>
              <a:pPr>
                <a:defRPr/>
              </a:pPr>
              <a:t>60</a:t>
            </a:fld>
            <a:endParaRPr lang="zh-CN" altLang="en-US" b="1" dirty="0">
              <a:solidFill>
                <a:srgbClr val="FFFFFF"/>
              </a:solidFill>
            </a:endParaRPr>
          </a:p>
        </p:txBody>
      </p:sp>
      <p:sp>
        <p:nvSpPr>
          <p:cNvPr id="5" name="矩形 4"/>
          <p:cNvSpPr/>
          <p:nvPr/>
        </p:nvSpPr>
        <p:spPr>
          <a:xfrm>
            <a:off x="158153" y="898297"/>
            <a:ext cx="8848687" cy="5005473"/>
          </a:xfrm>
          <a:prstGeom prst="rect">
            <a:avLst/>
          </a:prstGeom>
        </p:spPr>
        <p:txBody>
          <a:bodyPr wrap="square">
            <a:spAutoFit/>
          </a:bodyPr>
          <a:lstStyle/>
          <a:p>
            <a:pPr marL="342900" lvl="0" indent="-342900" algn="just">
              <a:lnSpc>
                <a:spcPts val="2000"/>
              </a:lnSpc>
              <a:spcAft>
                <a:spcPts val="600"/>
              </a:spcAft>
              <a:buFont typeface="+mj-lt"/>
              <a:buAutoNum type="arabicPeriod"/>
            </a:pPr>
            <a:r>
              <a:rPr lang="en-US" altLang="zh-CN" sz="1600" b="1"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Shicheng Guo</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Fengyang</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Yan,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Jibin</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Xu, Yang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Bao</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Ji</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Zhu,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Xiaotian</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Wang,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Junjie</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Wu,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Weilin</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Pu, Yan Liu,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Zhengwen</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Jiang,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Momiao</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Xiong</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Li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Jin</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Jiucun</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dirty="0" smtClean="0">
                <a:latin typeface="Times New Roman" panose="02020603050405020304" pitchFamily="18" charset="0"/>
                <a:ea typeface="宋体" panose="02010600030101010101" pitchFamily="2" charset="-122"/>
                <a:cs typeface="Times New Roman" panose="02020603050405020304" pitchFamily="18" charset="0"/>
              </a:rPr>
              <a:t>Wang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2014) Identification and validation of the methylation biomarkers of Non-small cell lung cancer (NSCLC). Cancer Research (under review, CAN-14-1687)</a:t>
            </a:r>
            <a:endParaRPr lang="zh-CN" altLang="zh-CN" sz="2400" b="1"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ts val="2000"/>
              </a:lnSpc>
              <a:spcAft>
                <a:spcPts val="600"/>
              </a:spcAft>
              <a:buFont typeface="+mj-lt"/>
              <a:buAutoNum type="arabicPeriod"/>
            </a:pPr>
            <a:r>
              <a:rPr lang="en-US" altLang="zh-CN" sz="1600" b="1"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Shicheng Guo</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Yuan Li, Yi Wang, Haiyan Chu,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Yulin</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Chen, Gang Guo,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Wenzhen</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Tu</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Wenyu</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Wu,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Hejian</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Zou, Li Yang,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Rong</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Xiao,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Yanyun</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Ma, Feng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zhang</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Li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Jin</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Xiaodong</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Zhou,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Jiucun</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Wang. (2014) Copy number variation of HLA-DQA1 and APOBEC3A/3B contribute to the susceptibility of systemic sclerosis in Chinese Han population. Arthritis &amp; Rheumatology (under review, AR-14-0879)</a:t>
            </a:r>
            <a:endParaRPr lang="zh-CN" altLang="zh-CN" sz="2400" b="1"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ts val="2000"/>
              </a:lnSpc>
              <a:spcAft>
                <a:spcPts val="600"/>
              </a:spcAft>
              <a:buFont typeface="+mj-lt"/>
              <a:buAutoNum type="arabicPeriod"/>
            </a:pP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Nan Li,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Junhai</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Jiang</a:t>
            </a:r>
            <a:r>
              <a:rPr lang="en-US" altLang="zh-CN" sz="1600" b="1"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Shicheng Guo</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Momiao</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Xiong</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Functional Principal Component Analysis and Randomized Sparse Clustering Algorithm for Medical Image Analysis. Medical image analysis (under </a:t>
            </a:r>
            <a:r>
              <a:rPr lang="en-US" altLang="zh-CN" sz="1600" b="1" dirty="0" smtClean="0">
                <a:latin typeface="Times New Roman" panose="02020603050405020304" pitchFamily="18" charset="0"/>
                <a:ea typeface="宋体" panose="02010600030101010101" pitchFamily="2" charset="-122"/>
                <a:cs typeface="Times New Roman" panose="02020603050405020304" pitchFamily="18" charset="0"/>
              </a:rPr>
              <a:t>review)</a:t>
            </a:r>
            <a:endParaRPr lang="zh-CN" altLang="zh-CN" sz="2400" b="1"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ts val="2000"/>
              </a:lnSpc>
              <a:spcAft>
                <a:spcPts val="600"/>
              </a:spcAft>
              <a:buFont typeface="+mj-lt"/>
              <a:buAutoNum type="arabicPeriod"/>
            </a:pP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Junhai</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Jiang, Nan Lin, </a:t>
            </a:r>
            <a:r>
              <a:rPr lang="en-US" altLang="zh-CN" sz="1600" b="1"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Shicheng Guo</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Jinyun</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Chen,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Momiao</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Xiong</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(2014), Methods for Joint Imaging and RNA-</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seq</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Data Analysis.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hlinkClick r:id="rId2"/>
              </a:rPr>
              <a:t>Proceedings of the National Academy of Sciences</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(under review, MS#2014-17699)</a:t>
            </a:r>
            <a:endParaRPr lang="zh-CN" altLang="zh-CN" sz="2400" b="1"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ts val="2000"/>
              </a:lnSpc>
              <a:spcAft>
                <a:spcPts val="600"/>
              </a:spcAft>
              <a:buFont typeface="+mj-lt"/>
              <a:buAutoNum type="arabicPeriod"/>
            </a:pP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Hao</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Xiong</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Shicheng Guo</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Saunak</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Sen,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Xiangning</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Chen.(2014), Allele-specific differential expression of </a:t>
            </a: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rna-seq</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data using bivariate functional principal analysis. Scientific Reports (under review,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hlinkClick r:id="rId3"/>
              </a:rPr>
              <a:t>SREP-14-05394A</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2400" b="1"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 name="文本框 5"/>
          <p:cNvSpPr txBox="1"/>
          <p:nvPr/>
        </p:nvSpPr>
        <p:spPr>
          <a:xfrm>
            <a:off x="42329" y="61662"/>
            <a:ext cx="4028667" cy="523220"/>
          </a:xfrm>
          <a:prstGeom prst="rect">
            <a:avLst/>
          </a:prstGeom>
          <a:noFill/>
        </p:spPr>
        <p:txBody>
          <a:bodyPr wrap="none" rtlCol="0">
            <a:spAutoFit/>
          </a:bodyPr>
          <a:lstStyle/>
          <a:p>
            <a:pPr algn="ctr"/>
            <a:r>
              <a:rPr lang="zh-CN" altLang="en-US" sz="2800" b="1" dirty="0" smtClean="0">
                <a:latin typeface="华文楷体" panose="02010600040101010101" pitchFamily="2" charset="-122"/>
                <a:ea typeface="华文楷体" panose="02010600040101010101" pitchFamily="2" charset="-122"/>
              </a:rPr>
              <a:t>正在审稿中的文章（</a:t>
            </a:r>
            <a:r>
              <a:rPr lang="en-US" altLang="zh-CN" sz="2800" b="1" dirty="0" smtClean="0">
                <a:latin typeface="华文楷体" panose="02010600040101010101" pitchFamily="2" charset="-122"/>
                <a:ea typeface="华文楷体" panose="02010600040101010101" pitchFamily="2" charset="-122"/>
              </a:rPr>
              <a:t>II</a:t>
            </a:r>
            <a:r>
              <a:rPr lang="zh-CN" altLang="en-US" sz="2800" b="1" dirty="0" smtClean="0">
                <a:latin typeface="华文楷体" panose="02010600040101010101" pitchFamily="2" charset="-122"/>
                <a:ea typeface="华文楷体" panose="02010600040101010101" pitchFamily="2" charset="-122"/>
              </a:rPr>
              <a:t>）</a:t>
            </a:r>
            <a:endParaRPr lang="zh-CN" altLang="en-US" sz="28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61048419"/>
      </p:ext>
    </p:extLst>
  </p:cSld>
  <p:clrMapOvr>
    <a:masterClrMapping/>
  </p:clrMapOvr>
  <p:transition advTm="23797"/>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defRPr/>
            </a:pPr>
            <a:r>
              <a:rPr lang="zh-CN" altLang="en-US" b="1" smtClean="0">
                <a:solidFill>
                  <a:srgbClr val="FFFFFF"/>
                </a:solidFill>
              </a:rPr>
              <a:t>复旦大学博士学位论文答辩</a:t>
            </a:r>
            <a:endParaRPr lang="zh-CN" altLang="en-US" b="1" dirty="0">
              <a:solidFill>
                <a:srgbClr val="FFFFFF"/>
              </a:solidFill>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rPr>
              <a:pPr>
                <a:defRPr/>
              </a:pPr>
              <a:t>61</a:t>
            </a:fld>
            <a:endParaRPr lang="zh-CN" altLang="en-US" b="1" dirty="0">
              <a:solidFill>
                <a:srgbClr val="FFFFFF"/>
              </a:solidFill>
            </a:endParaRPr>
          </a:p>
        </p:txBody>
      </p:sp>
      <p:sp>
        <p:nvSpPr>
          <p:cNvPr id="5" name="文本框 4"/>
          <p:cNvSpPr txBox="1"/>
          <p:nvPr/>
        </p:nvSpPr>
        <p:spPr>
          <a:xfrm>
            <a:off x="0" y="86453"/>
            <a:ext cx="4031873" cy="523220"/>
          </a:xfrm>
          <a:prstGeom prst="rect">
            <a:avLst/>
          </a:prstGeom>
          <a:noFill/>
        </p:spPr>
        <p:txBody>
          <a:bodyPr wrap="none" rtlCol="0">
            <a:spAutoFit/>
          </a:bodyPr>
          <a:lstStyle/>
          <a:p>
            <a:pPr algn="ctr"/>
            <a:r>
              <a:rPr lang="zh-CN" altLang="en-US" sz="2800" b="1" dirty="0" smtClean="0">
                <a:latin typeface="华文楷体" panose="02010600040101010101" pitchFamily="2" charset="-122"/>
                <a:ea typeface="华文楷体" panose="02010600040101010101" pitchFamily="2" charset="-122"/>
              </a:rPr>
              <a:t>已完成并准备投稿（</a:t>
            </a:r>
            <a:r>
              <a:rPr lang="en-US" altLang="zh-CN" sz="2800" b="1" dirty="0" smtClean="0">
                <a:latin typeface="华文楷体" panose="02010600040101010101" pitchFamily="2" charset="-122"/>
                <a:ea typeface="华文楷体" panose="02010600040101010101" pitchFamily="2" charset="-122"/>
              </a:rPr>
              <a:t>II</a:t>
            </a:r>
            <a:r>
              <a:rPr lang="zh-CN" altLang="en-US" sz="2800" b="1" dirty="0" smtClean="0">
                <a:latin typeface="华文楷体" panose="02010600040101010101" pitchFamily="2" charset="-122"/>
                <a:ea typeface="华文楷体" panose="02010600040101010101" pitchFamily="2" charset="-122"/>
              </a:rPr>
              <a:t>）</a:t>
            </a:r>
            <a:endParaRPr lang="zh-CN" altLang="en-US" sz="2800" b="1" dirty="0">
              <a:latin typeface="华文楷体" panose="02010600040101010101" pitchFamily="2" charset="-122"/>
              <a:ea typeface="华文楷体" panose="02010600040101010101" pitchFamily="2" charset="-122"/>
            </a:endParaRPr>
          </a:p>
        </p:txBody>
      </p:sp>
      <p:sp>
        <p:nvSpPr>
          <p:cNvPr id="6" name="矩形 5"/>
          <p:cNvSpPr/>
          <p:nvPr/>
        </p:nvSpPr>
        <p:spPr>
          <a:xfrm>
            <a:off x="91915" y="1283587"/>
            <a:ext cx="8892436" cy="861774"/>
          </a:xfrm>
          <a:prstGeom prst="rect">
            <a:avLst/>
          </a:prstGeom>
        </p:spPr>
        <p:txBody>
          <a:bodyPr wrap="square">
            <a:spAutoFit/>
          </a:bodyPr>
          <a:lstStyle/>
          <a:p>
            <a:pPr algn="ctr"/>
            <a:r>
              <a:rPr lang="en-US" altLang="zh-CN" b="1" kern="100" dirty="0">
                <a:latin typeface="Cambria" panose="02040503050406030204" pitchFamily="18" charset="0"/>
                <a:ea typeface="宋体" panose="02010600030101010101" pitchFamily="2" charset="-122"/>
                <a:cs typeface="Times New Roman" panose="02020603050405020304" pitchFamily="18" charset="0"/>
              </a:rPr>
              <a:t>Comparison of </a:t>
            </a:r>
            <a:r>
              <a:rPr lang="en-US" altLang="zh-CN" b="1" kern="100" dirty="0" err="1">
                <a:latin typeface="Cambria" panose="02040503050406030204" pitchFamily="18" charset="0"/>
                <a:ea typeface="宋体" panose="02010600030101010101" pitchFamily="2" charset="-122"/>
                <a:cs typeface="Times New Roman" panose="02020603050405020304" pitchFamily="18" charset="0"/>
              </a:rPr>
              <a:t>performace</a:t>
            </a:r>
            <a:r>
              <a:rPr lang="en-US" altLang="zh-CN" b="1" kern="100" dirty="0">
                <a:latin typeface="Cambria" panose="02040503050406030204" pitchFamily="18" charset="0"/>
                <a:ea typeface="宋体" panose="02010600030101010101" pitchFamily="2" charset="-122"/>
                <a:cs typeface="Times New Roman" panose="02020603050405020304" pitchFamily="18" charset="0"/>
              </a:rPr>
              <a:t> of Pan-cancer prediction based on genome-wide DNA methylation and miRNA dataset</a:t>
            </a:r>
            <a:endParaRPr lang="zh-CN" altLang="zh-CN" b="1" kern="100" dirty="0">
              <a:latin typeface="Cambria" panose="02040503050406030204" pitchFamily="18" charset="0"/>
              <a:ea typeface="宋体" panose="02010600030101010101" pitchFamily="2" charset="-122"/>
              <a:cs typeface="Times New Roman" panose="02020603050405020304" pitchFamily="18" charset="0"/>
            </a:endParaRPr>
          </a:p>
          <a:p>
            <a:pPr algn="ctr"/>
            <a:r>
              <a:rPr lang="en-US" altLang="zh-CN" sz="1400" b="1" dirty="0">
                <a:ea typeface="宋体" panose="02010600030101010101" pitchFamily="2" charset="-122"/>
                <a:cs typeface="宋体" panose="02010600030101010101" pitchFamily="2" charset="-122"/>
              </a:rPr>
              <a:t>Shicheng Guo</a:t>
            </a:r>
            <a:r>
              <a:rPr lang="en-US" altLang="zh-CN" sz="1400" b="1" baseline="30000" dirty="0">
                <a:ea typeface="宋体" panose="02010600030101010101" pitchFamily="2" charset="-122"/>
                <a:cs typeface="宋体" panose="02010600030101010101" pitchFamily="2" charset="-122"/>
              </a:rPr>
              <a:t>1,2$</a:t>
            </a:r>
            <a:r>
              <a:rPr lang="en-US" altLang="zh-CN" sz="1400" b="1" dirty="0">
                <a:ea typeface="宋体" panose="02010600030101010101" pitchFamily="2" charset="-122"/>
                <a:cs typeface="宋体" panose="02010600030101010101" pitchFamily="2" charset="-122"/>
              </a:rPr>
              <a:t>, </a:t>
            </a:r>
            <a:r>
              <a:rPr lang="en-US" altLang="zh-CN" sz="1400" b="1" dirty="0" err="1">
                <a:ea typeface="宋体" panose="02010600030101010101" pitchFamily="2" charset="-122"/>
                <a:cs typeface="宋体" panose="02010600030101010101" pitchFamily="2" charset="-122"/>
              </a:rPr>
              <a:t>Weilin</a:t>
            </a:r>
            <a:r>
              <a:rPr lang="en-US" altLang="zh-CN" sz="1400" b="1" dirty="0">
                <a:ea typeface="宋体" panose="02010600030101010101" pitchFamily="2" charset="-122"/>
                <a:cs typeface="宋体" panose="02010600030101010101" pitchFamily="2" charset="-122"/>
              </a:rPr>
              <a:t> Pu</a:t>
            </a:r>
            <a:r>
              <a:rPr lang="en-US" altLang="zh-CN" sz="1400" b="1" baseline="30000" dirty="0">
                <a:ea typeface="宋体" panose="02010600030101010101" pitchFamily="2" charset="-122"/>
                <a:cs typeface="宋体" panose="02010600030101010101" pitchFamily="2" charset="-122"/>
              </a:rPr>
              <a:t>1*</a:t>
            </a:r>
            <a:r>
              <a:rPr lang="en-US" altLang="zh-CN" sz="1400" b="1" dirty="0">
                <a:ea typeface="宋体" panose="02010600030101010101" pitchFamily="2" charset="-122"/>
                <a:cs typeface="宋体" panose="02010600030101010101" pitchFamily="2" charset="-122"/>
              </a:rPr>
              <a:t>, </a:t>
            </a:r>
            <a:r>
              <a:rPr lang="en-US" altLang="zh-CN" sz="1400" b="1" dirty="0" err="1">
                <a:ea typeface="宋体" panose="02010600030101010101" pitchFamily="2" charset="-122"/>
                <a:cs typeface="宋体" panose="02010600030101010101" pitchFamily="2" charset="-122"/>
              </a:rPr>
              <a:t>Momiao</a:t>
            </a:r>
            <a:r>
              <a:rPr lang="en-US" altLang="zh-CN" sz="1400" b="1" dirty="0">
                <a:ea typeface="宋体" panose="02010600030101010101" pitchFamily="2" charset="-122"/>
                <a:cs typeface="宋体" panose="02010600030101010101" pitchFamily="2" charset="-122"/>
              </a:rPr>
              <a:t> Xiong</a:t>
            </a:r>
            <a:r>
              <a:rPr lang="en-US" altLang="zh-CN" sz="1400" b="1" baseline="30000" dirty="0">
                <a:ea typeface="宋体" panose="02010600030101010101" pitchFamily="2" charset="-122"/>
                <a:cs typeface="宋体" panose="02010600030101010101" pitchFamily="2" charset="-122"/>
              </a:rPr>
              <a:t>2</a:t>
            </a:r>
            <a:r>
              <a:rPr lang="en-US" altLang="zh-CN" sz="1400" b="1" dirty="0">
                <a:ea typeface="宋体" panose="02010600030101010101" pitchFamily="2" charset="-122"/>
                <a:cs typeface="宋体" panose="02010600030101010101" pitchFamily="2" charset="-122"/>
              </a:rPr>
              <a:t>, </a:t>
            </a:r>
            <a:r>
              <a:rPr lang="en-US" altLang="zh-CN" sz="1400" b="1" dirty="0" smtClean="0">
                <a:ea typeface="宋体" panose="02010600030101010101" pitchFamily="2" charset="-122"/>
                <a:cs typeface="宋体" panose="02010600030101010101" pitchFamily="2" charset="-122"/>
              </a:rPr>
              <a:t>Li Jin</a:t>
            </a:r>
            <a:r>
              <a:rPr lang="en-US" altLang="zh-CN" sz="1400" b="1" baseline="30000" dirty="0" smtClean="0">
                <a:ea typeface="宋体" panose="02010600030101010101" pitchFamily="2" charset="-122"/>
                <a:cs typeface="宋体" panose="02010600030101010101" pitchFamily="2" charset="-122"/>
              </a:rPr>
              <a:t>1$ </a:t>
            </a:r>
            <a:r>
              <a:rPr lang="en-US" altLang="zh-CN" sz="1400" b="1" dirty="0" smtClean="0">
                <a:ea typeface="宋体" panose="02010600030101010101" pitchFamily="2" charset="-122"/>
                <a:cs typeface="宋体" panose="02010600030101010101" pitchFamily="2" charset="-122"/>
              </a:rPr>
              <a:t>and </a:t>
            </a:r>
            <a:r>
              <a:rPr lang="en-US" altLang="zh-CN" sz="1400" b="1" dirty="0" err="1" smtClean="0">
                <a:ea typeface="宋体" panose="02010600030101010101" pitchFamily="2" charset="-122"/>
                <a:cs typeface="宋体" panose="02010600030101010101" pitchFamily="2" charset="-122"/>
              </a:rPr>
              <a:t>Jiucun</a:t>
            </a:r>
            <a:r>
              <a:rPr lang="en-US" altLang="zh-CN" sz="1400" b="1" dirty="0" smtClean="0">
                <a:ea typeface="宋体" panose="02010600030101010101" pitchFamily="2" charset="-122"/>
                <a:cs typeface="宋体" panose="02010600030101010101" pitchFamily="2" charset="-122"/>
              </a:rPr>
              <a:t> Wang</a:t>
            </a:r>
            <a:r>
              <a:rPr lang="en-US" altLang="zh-CN" sz="1400" b="1" baseline="30000" dirty="0">
                <a:ea typeface="宋体" panose="02010600030101010101" pitchFamily="2" charset="-122"/>
                <a:cs typeface="宋体" panose="02010600030101010101" pitchFamily="2" charset="-122"/>
              </a:rPr>
              <a:t>1$</a:t>
            </a:r>
            <a:endParaRPr lang="zh-CN" altLang="zh-CN" sz="1400" b="1" dirty="0">
              <a:ea typeface="宋体" panose="02010600030101010101" pitchFamily="2" charset="-122"/>
              <a:cs typeface="宋体" panose="02010600030101010101" pitchFamily="2" charset="-122"/>
            </a:endParaRPr>
          </a:p>
        </p:txBody>
      </p:sp>
      <p:sp>
        <p:nvSpPr>
          <p:cNvPr id="7" name="矩形 6"/>
          <p:cNvSpPr/>
          <p:nvPr/>
        </p:nvSpPr>
        <p:spPr>
          <a:xfrm>
            <a:off x="694058" y="2506893"/>
            <a:ext cx="6949440" cy="646331"/>
          </a:xfrm>
          <a:prstGeom prst="rect">
            <a:avLst/>
          </a:prstGeom>
        </p:spPr>
        <p:txBody>
          <a:bodyPr wrap="square">
            <a:spAutoFit/>
          </a:bodyPr>
          <a:lstStyle/>
          <a:p>
            <a:pPr algn="ctr">
              <a:spcAft>
                <a:spcPts val="0"/>
              </a:spcAft>
            </a:pPr>
            <a:r>
              <a:rPr lang="zh-CN" altLang="zh-CN" b="1" kern="0" dirty="0">
                <a:latin typeface="Calibri" panose="020F0502020204030204" pitchFamily="34" charset="0"/>
                <a:ea typeface="仿宋" panose="02010609060101010101" pitchFamily="49" charset="-122"/>
                <a:cs typeface="宋体" panose="02010600030101010101" pitchFamily="2" charset="-122"/>
              </a:rPr>
              <a:t>哺乳动物配子形成及胚胎发育过程中的</a:t>
            </a:r>
            <a:r>
              <a:rPr lang="en-US" altLang="zh-CN" b="1" kern="0" dirty="0">
                <a:latin typeface="Calibri" panose="020F0502020204030204" pitchFamily="34" charset="0"/>
                <a:ea typeface="仿宋" panose="02010609060101010101" pitchFamily="49" charset="-122"/>
                <a:cs typeface="宋体" panose="02010600030101010101" pitchFamily="2" charset="-122"/>
              </a:rPr>
              <a:t>DNA</a:t>
            </a:r>
            <a:r>
              <a:rPr lang="zh-CN" altLang="zh-CN" b="1" kern="0" dirty="0">
                <a:latin typeface="Calibri" panose="020F0502020204030204" pitchFamily="34" charset="0"/>
                <a:ea typeface="仿宋" panose="02010609060101010101" pitchFamily="49" charset="-122"/>
                <a:cs typeface="宋体" panose="02010600030101010101" pitchFamily="2" charset="-122"/>
              </a:rPr>
              <a:t>甲基化重编程研究</a:t>
            </a:r>
            <a:r>
              <a:rPr lang="zh-CN" altLang="zh-CN" b="1" kern="0" dirty="0" smtClean="0">
                <a:latin typeface="Calibri" panose="020F0502020204030204" pitchFamily="34" charset="0"/>
                <a:ea typeface="仿宋" panose="02010609060101010101" pitchFamily="49" charset="-122"/>
                <a:cs typeface="宋体" panose="02010600030101010101" pitchFamily="2" charset="-122"/>
              </a:rPr>
              <a:t>进展</a:t>
            </a:r>
            <a:endParaRPr lang="en-US" altLang="zh-CN" b="1" kern="0" dirty="0" smtClean="0">
              <a:latin typeface="Calibri" panose="020F0502020204030204" pitchFamily="34" charset="0"/>
              <a:ea typeface="仿宋" panose="02010609060101010101" pitchFamily="49" charset="-122"/>
              <a:cs typeface="宋体" panose="02010600030101010101" pitchFamily="2" charset="-122"/>
            </a:endParaRPr>
          </a:p>
          <a:p>
            <a:pPr algn="ctr">
              <a:spcAft>
                <a:spcPts val="0"/>
              </a:spcAft>
            </a:pPr>
            <a:r>
              <a:rPr lang="zh-CN" altLang="en-US" b="1" kern="0" dirty="0" smtClean="0">
                <a:latin typeface="Calibri" panose="020F0502020204030204" pitchFamily="34" charset="0"/>
                <a:ea typeface="仿宋" panose="02010609060101010101" pitchFamily="49" charset="-122"/>
                <a:cs typeface="Times New Roman" panose="02020603050405020304" pitchFamily="18" charset="0"/>
              </a:rPr>
              <a:t>郭士成</a:t>
            </a:r>
            <a:r>
              <a:rPr lang="en-US" altLang="zh-CN" b="1" kern="0" baseline="30000" dirty="0" smtClean="0">
                <a:latin typeface="Times New Roman" panose="02020603050405020304" pitchFamily="18" charset="0"/>
                <a:ea typeface="宋体" panose="02010600030101010101" pitchFamily="2" charset="-122"/>
                <a:cs typeface="Times New Roman" panose="02020603050405020304" pitchFamily="18" charset="0"/>
              </a:rPr>
              <a:t>1 </a:t>
            </a:r>
            <a:r>
              <a:rPr lang="zh-CN" altLang="en-US" b="1" kern="0" dirty="0" smtClean="0">
                <a:latin typeface="Calibri" panose="020F0502020204030204" pitchFamily="34" charset="0"/>
                <a:ea typeface="仿宋" panose="02010609060101010101" pitchFamily="49" charset="-122"/>
                <a:cs typeface="Times New Roman" panose="02020603050405020304" pitchFamily="18" charset="0"/>
              </a:rPr>
              <a:t> 金力</a:t>
            </a:r>
            <a:r>
              <a:rPr lang="en-US" altLang="zh-CN" b="1" kern="0" baseline="30000" dirty="0" smtClean="0">
                <a:latin typeface="Times New Roman" panose="02020603050405020304" pitchFamily="18" charset="0"/>
                <a:ea typeface="宋体" panose="02010600030101010101" pitchFamily="2" charset="-122"/>
                <a:cs typeface="Times New Roman" panose="02020603050405020304" pitchFamily="18" charset="0"/>
              </a:rPr>
              <a:t>1 </a:t>
            </a:r>
            <a:r>
              <a:rPr lang="zh-CN" altLang="en-US" b="1" kern="0" dirty="0" smtClean="0">
                <a:latin typeface="Calibri" panose="020F0502020204030204" pitchFamily="34" charset="0"/>
                <a:ea typeface="仿宋" panose="02010609060101010101" pitchFamily="49" charset="-122"/>
                <a:cs typeface="Times New Roman" panose="02020603050405020304" pitchFamily="18" charset="0"/>
              </a:rPr>
              <a:t>王</a:t>
            </a:r>
            <a:r>
              <a:rPr lang="zh-CN" altLang="en-US" b="1" kern="0" dirty="0">
                <a:latin typeface="Calibri" panose="020F0502020204030204" pitchFamily="34" charset="0"/>
                <a:ea typeface="仿宋" panose="02010609060101010101" pitchFamily="49" charset="-122"/>
                <a:cs typeface="Times New Roman" panose="02020603050405020304" pitchFamily="18" charset="0"/>
              </a:rPr>
              <a:t>久存</a:t>
            </a:r>
            <a:r>
              <a:rPr lang="en-US" altLang="zh-CN" b="1" kern="0" baseline="300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b="1" kern="0" dirty="0">
                <a:latin typeface="Calibri" panose="020F0502020204030204" pitchFamily="34" charset="0"/>
                <a:ea typeface="仿宋" panose="02010609060101010101" pitchFamily="49" charset="-122"/>
                <a:cs typeface="Times New Roman" panose="02020603050405020304" pitchFamily="18" charset="0"/>
              </a:rPr>
              <a:t> </a:t>
            </a:r>
            <a:endParaRPr lang="zh-CN" altLang="zh-CN"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 name="矩形 7"/>
          <p:cNvSpPr/>
          <p:nvPr/>
        </p:nvSpPr>
        <p:spPr>
          <a:xfrm>
            <a:off x="42329" y="3493189"/>
            <a:ext cx="7955280" cy="584775"/>
          </a:xfrm>
          <a:prstGeom prst="rect">
            <a:avLst/>
          </a:prstGeom>
        </p:spPr>
        <p:txBody>
          <a:bodyPr wrap="square">
            <a:spAutoFit/>
          </a:bodyPr>
          <a:lstStyle/>
          <a:p>
            <a:pPr algn="ctr">
              <a:spcAft>
                <a:spcPts val="0"/>
              </a:spcAft>
            </a:pPr>
            <a:r>
              <a:rPr lang="en-US" altLang="zh-CN" sz="1600" b="1" kern="0" dirty="0">
                <a:latin typeface="Times New Roman" panose="02020603050405020304" pitchFamily="18" charset="0"/>
                <a:ea typeface="宋体" panose="02010600030101010101" pitchFamily="2" charset="-122"/>
                <a:cs typeface="Times New Roman" panose="02020603050405020304" pitchFamily="18" charset="0"/>
              </a:rPr>
              <a:t>Genetic and </a:t>
            </a:r>
            <a:r>
              <a:rPr lang="en-US" altLang="zh-CN" sz="1600" b="1" kern="0" dirty="0" err="1">
                <a:latin typeface="Times New Roman" panose="02020603050405020304" pitchFamily="18" charset="0"/>
                <a:ea typeface="宋体" panose="02010600030101010101" pitchFamily="2" charset="-122"/>
                <a:cs typeface="Times New Roman" panose="02020603050405020304" pitchFamily="18" charset="0"/>
              </a:rPr>
              <a:t>Epigentic</a:t>
            </a:r>
            <a:r>
              <a:rPr lang="en-US" altLang="zh-CN" sz="1600" b="1" kern="0" dirty="0">
                <a:latin typeface="Times New Roman" panose="02020603050405020304" pitchFamily="18" charset="0"/>
                <a:ea typeface="宋体" panose="02010600030101010101" pitchFamily="2" charset="-122"/>
                <a:cs typeface="Times New Roman" panose="02020603050405020304" pitchFamily="18" charset="0"/>
              </a:rPr>
              <a:t> Perspective to </a:t>
            </a:r>
            <a:r>
              <a:rPr lang="en-US" altLang="zh-CN" sz="1600" b="1" kern="0" dirty="0" smtClean="0">
                <a:latin typeface="Times New Roman" panose="02020603050405020304" pitchFamily="18" charset="0"/>
                <a:ea typeface="宋体" panose="02010600030101010101" pitchFamily="2" charset="-122"/>
                <a:cs typeface="Times New Roman" panose="02020603050405020304" pitchFamily="18" charset="0"/>
              </a:rPr>
              <a:t>Meiotic Recombination Hotspots</a:t>
            </a:r>
          </a:p>
          <a:p>
            <a:pPr algn="ctr">
              <a:spcAft>
                <a:spcPts val="0"/>
              </a:spcAft>
            </a:pPr>
            <a:r>
              <a:rPr lang="en-US" altLang="zh-CN" sz="1600" b="1" kern="0" dirty="0" smtClean="0">
                <a:latin typeface="Times New Roman" panose="02020603050405020304" pitchFamily="18" charset="0"/>
                <a:ea typeface="宋体" panose="02010600030101010101" pitchFamily="2" charset="-122"/>
                <a:cs typeface="Times New Roman" panose="02020603050405020304" pitchFamily="18" charset="0"/>
              </a:rPr>
              <a:t>Shicheng Guo</a:t>
            </a:r>
            <a:r>
              <a:rPr lang="en-US" altLang="zh-CN" sz="1600" b="1" kern="0" baseline="30000" dirty="0">
                <a:latin typeface="Times New Roman" panose="02020603050405020304" pitchFamily="18" charset="0"/>
                <a:ea typeface="宋体" panose="02010600030101010101" pitchFamily="2" charset="-122"/>
                <a:cs typeface="Times New Roman" panose="02020603050405020304" pitchFamily="18" charset="0"/>
              </a:rPr>
              <a:t> 1 </a:t>
            </a:r>
            <a:r>
              <a:rPr lang="zh-CN" altLang="en-US" sz="1600" b="1" kern="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kern="0" dirty="0" smtClean="0">
                <a:latin typeface="Times New Roman" panose="02020603050405020304" pitchFamily="18" charset="0"/>
                <a:ea typeface="宋体" panose="02010600030101010101" pitchFamily="2" charset="-122"/>
                <a:cs typeface="Times New Roman" panose="02020603050405020304" pitchFamily="18" charset="0"/>
              </a:rPr>
              <a:t>Li </a:t>
            </a:r>
            <a:r>
              <a:rPr lang="en-US" altLang="zh-CN" sz="1600" b="1" kern="0" dirty="0" err="1" smtClean="0">
                <a:latin typeface="Times New Roman" panose="02020603050405020304" pitchFamily="18" charset="0"/>
                <a:ea typeface="宋体" panose="02010600030101010101" pitchFamily="2" charset="-122"/>
                <a:cs typeface="Times New Roman" panose="02020603050405020304" pitchFamily="18" charset="0"/>
              </a:rPr>
              <a:t>Jin</a:t>
            </a:r>
            <a:r>
              <a:rPr lang="en-US" altLang="zh-CN" sz="1600" b="1" kern="0" baseline="30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kern="0" baseline="30000" dirty="0" smtClean="0">
                <a:latin typeface="Times New Roman" panose="02020603050405020304" pitchFamily="18" charset="0"/>
                <a:ea typeface="宋体" panose="02010600030101010101" pitchFamily="2" charset="-122"/>
                <a:cs typeface="Times New Roman" panose="02020603050405020304" pitchFamily="18" charset="0"/>
              </a:rPr>
              <a:t>1</a:t>
            </a:r>
            <a:r>
              <a:rPr lang="zh-CN" altLang="en-US" sz="1600" b="1" kern="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kern="0" baseline="300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kern="0" dirty="0" err="1" smtClean="0">
                <a:latin typeface="Times New Roman" panose="02020603050405020304" pitchFamily="18" charset="0"/>
                <a:ea typeface="宋体" panose="02010600030101010101" pitchFamily="2" charset="-122"/>
                <a:cs typeface="Times New Roman" panose="02020603050405020304" pitchFamily="18" charset="0"/>
              </a:rPr>
              <a:t>Jiucun</a:t>
            </a:r>
            <a:r>
              <a:rPr lang="en-US" altLang="zh-CN" sz="1600" b="1" kern="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kern="0" dirty="0">
                <a:latin typeface="Times New Roman" panose="02020603050405020304" pitchFamily="18" charset="0"/>
                <a:ea typeface="宋体" panose="02010600030101010101" pitchFamily="2" charset="-122"/>
                <a:cs typeface="Times New Roman" panose="02020603050405020304" pitchFamily="18" charset="0"/>
              </a:rPr>
              <a:t>Wang</a:t>
            </a:r>
            <a:r>
              <a:rPr lang="en-US" altLang="zh-CN" sz="1600" b="1" kern="0" baseline="30000" dirty="0">
                <a:latin typeface="Times New Roman" panose="02020603050405020304" pitchFamily="18" charset="0"/>
                <a:ea typeface="宋体" panose="02010600030101010101" pitchFamily="2" charset="-122"/>
                <a:cs typeface="Times New Roman" panose="02020603050405020304" pitchFamily="18" charset="0"/>
              </a:rPr>
              <a:t> 1 </a:t>
            </a:r>
            <a:endParaRPr lang="zh-CN" altLang="en-US" sz="1600" b="1" kern="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矩形 9"/>
          <p:cNvSpPr/>
          <p:nvPr/>
        </p:nvSpPr>
        <p:spPr>
          <a:xfrm>
            <a:off x="391566" y="4276338"/>
            <a:ext cx="8293133" cy="1495794"/>
          </a:xfrm>
          <a:prstGeom prst="rect">
            <a:avLst/>
          </a:prstGeom>
        </p:spPr>
        <p:txBody>
          <a:bodyPr wrap="square">
            <a:spAutoFit/>
          </a:bodyPr>
          <a:lstStyle/>
          <a:p>
            <a:pPr algn="ctr">
              <a:lnSpc>
                <a:spcPct val="240000"/>
              </a:lnSpc>
              <a:spcBef>
                <a:spcPts val="1700"/>
              </a:spcBef>
              <a:spcAft>
                <a:spcPts val="0"/>
              </a:spcAft>
              <a:tabLst>
                <a:tab pos="266700" algn="l"/>
              </a:tabLst>
            </a:pPr>
            <a:r>
              <a:rPr lang="en-US" altLang="zh-CN" b="1" kern="100" dirty="0">
                <a:latin typeface="Cambria" panose="02040503050406030204" pitchFamily="18" charset="0"/>
                <a:ea typeface="宋体" panose="02010600030101010101" pitchFamily="2" charset="-122"/>
                <a:cs typeface="Times New Roman" panose="02020603050405020304" pitchFamily="18" charset="0"/>
              </a:rPr>
              <a:t>Alterations of Plasma Lipid Profiles in Rheumatoid Arthritis </a:t>
            </a:r>
            <a:r>
              <a:rPr lang="en-US" altLang="zh-CN" b="1" kern="100" dirty="0" smtClean="0">
                <a:latin typeface="Cambria" panose="02040503050406030204" pitchFamily="18" charset="0"/>
                <a:ea typeface="宋体" panose="02010600030101010101" pitchFamily="2" charset="-122"/>
                <a:cs typeface="Times New Roman" panose="02020603050405020304" pitchFamily="18" charset="0"/>
              </a:rPr>
              <a:t>Patients</a:t>
            </a:r>
            <a:r>
              <a:rPr lang="en-US" altLang="zh-CN" b="1" kern="100" dirty="0">
                <a:latin typeface="Cambria" panose="02040503050406030204" pitchFamily="18"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WenQuanYi Zen Hei"/>
              <a:cs typeface="Times New Roman" panose="02020603050405020304" pitchFamily="18" charset="0"/>
            </a:endParaRPr>
          </a:p>
          <a:p>
            <a:pPr algn="ctr">
              <a:spcAft>
                <a:spcPts val="0"/>
              </a:spcAft>
              <a:tabLst>
                <a:tab pos="266700" algn="l"/>
              </a:tabLst>
            </a:pPr>
            <a:r>
              <a:rPr lang="en-US" altLang="zh-CN" sz="1600" b="1" kern="100" dirty="0" err="1">
                <a:latin typeface="Cambria" panose="02040503050406030204" pitchFamily="18" charset="0"/>
                <a:ea typeface="宋体" panose="02010600030101010101" pitchFamily="2" charset="-122"/>
                <a:cs typeface="Times New Roman" panose="02020603050405020304" pitchFamily="18" charset="0"/>
              </a:rPr>
              <a:t>Jiucun</a:t>
            </a:r>
            <a:r>
              <a:rPr lang="en-US" altLang="zh-CN" sz="1600" b="1" kern="100" dirty="0">
                <a:latin typeface="Cambria" panose="02040503050406030204" pitchFamily="18" charset="0"/>
                <a:ea typeface="宋体" panose="02010600030101010101" pitchFamily="2" charset="-122"/>
                <a:cs typeface="Times New Roman" panose="02020603050405020304" pitchFamily="18" charset="0"/>
              </a:rPr>
              <a:t> Wang</a:t>
            </a:r>
            <a:r>
              <a:rPr lang="en-US" altLang="zh-CN" sz="1600" b="1" kern="100" baseline="30000" dirty="0">
                <a:latin typeface="Cambria" panose="02040503050406030204" pitchFamily="18" charset="0"/>
                <a:ea typeface="宋体" panose="02010600030101010101" pitchFamily="2" charset="-122"/>
                <a:cs typeface="Times New Roman" panose="02020603050405020304" pitchFamily="18" charset="0"/>
              </a:rPr>
              <a:t>1,2,3$</a:t>
            </a:r>
            <a:r>
              <a:rPr lang="en-US" altLang="zh-CN" sz="1600" b="1" kern="100" dirty="0">
                <a:latin typeface="Cambria" panose="02040503050406030204" pitchFamily="18" charset="0"/>
                <a:ea typeface="宋体" panose="02010600030101010101" pitchFamily="2" charset="-122"/>
                <a:cs typeface="Times New Roman" panose="02020603050405020304" pitchFamily="18" charset="0"/>
              </a:rPr>
              <a:t>, </a:t>
            </a:r>
            <a:r>
              <a:rPr lang="en-US" altLang="zh-CN" sz="1600" b="1" kern="100" dirty="0" err="1">
                <a:latin typeface="Cambria" panose="02040503050406030204" pitchFamily="18" charset="0"/>
                <a:ea typeface="宋体" panose="02010600030101010101" pitchFamily="2" charset="-122"/>
                <a:cs typeface="Times New Roman" panose="02020603050405020304" pitchFamily="18" charset="0"/>
              </a:rPr>
              <a:t>Rongsheng</a:t>
            </a:r>
            <a:r>
              <a:rPr lang="en-US" altLang="zh-CN" sz="1600" b="1" kern="100" dirty="0">
                <a:latin typeface="Cambria" panose="02040503050406030204" pitchFamily="18" charset="0"/>
                <a:ea typeface="宋体" panose="02010600030101010101" pitchFamily="2" charset="-122"/>
                <a:cs typeface="Times New Roman" panose="02020603050405020304" pitchFamily="18" charset="0"/>
              </a:rPr>
              <a:t> Wang</a:t>
            </a:r>
            <a:r>
              <a:rPr lang="en-US" altLang="zh-CN" sz="1600" b="1" kern="100" baseline="30000" dirty="0">
                <a:latin typeface="Cambria" panose="02040503050406030204" pitchFamily="18" charset="0"/>
                <a:ea typeface="宋体" panose="02010600030101010101" pitchFamily="2" charset="-122"/>
                <a:cs typeface="Times New Roman" panose="02020603050405020304" pitchFamily="18" charset="0"/>
              </a:rPr>
              <a:t>4$</a:t>
            </a:r>
            <a:r>
              <a:rPr lang="en-US" altLang="zh-CN" sz="1600" b="1" kern="100" dirty="0">
                <a:latin typeface="Cambria" panose="02040503050406030204" pitchFamily="18" charset="0"/>
                <a:ea typeface="宋体" panose="02010600030101010101" pitchFamily="2" charset="-122"/>
                <a:cs typeface="Times New Roman" panose="02020603050405020304" pitchFamily="18" charset="0"/>
              </a:rPr>
              <a:t>, Shicheng Guo</a:t>
            </a:r>
            <a:r>
              <a:rPr lang="en-US" altLang="zh-CN" sz="1600" b="1" kern="100" baseline="30000" dirty="0">
                <a:latin typeface="Cambria" panose="02040503050406030204" pitchFamily="18" charset="0"/>
                <a:ea typeface="宋体" panose="02010600030101010101" pitchFamily="2" charset="-122"/>
                <a:cs typeface="Times New Roman" panose="02020603050405020304" pitchFamily="18" charset="0"/>
              </a:rPr>
              <a:t>1,2$</a:t>
            </a:r>
            <a:r>
              <a:rPr lang="en-US" altLang="zh-CN" sz="1600" b="1" kern="100" dirty="0">
                <a:latin typeface="Cambria" panose="02040503050406030204" pitchFamily="18" charset="0"/>
                <a:ea typeface="宋体" panose="02010600030101010101" pitchFamily="2" charset="-122"/>
                <a:cs typeface="Times New Roman" panose="02020603050405020304" pitchFamily="18" charset="0"/>
              </a:rPr>
              <a:t>, Ting Jiang</a:t>
            </a:r>
            <a:r>
              <a:rPr lang="en-US" altLang="zh-CN" sz="1600" b="1" kern="100" baseline="30000" dirty="0">
                <a:latin typeface="Cambria" panose="02040503050406030204" pitchFamily="18" charset="0"/>
                <a:ea typeface="宋体" panose="02010600030101010101" pitchFamily="2" charset="-122"/>
                <a:cs typeface="Times New Roman" panose="02020603050405020304" pitchFamily="18" charset="0"/>
              </a:rPr>
              <a:t>4</a:t>
            </a:r>
            <a:r>
              <a:rPr lang="en-US" altLang="zh-CN" sz="1600" b="1" kern="100" dirty="0">
                <a:latin typeface="Cambria" panose="02040503050406030204" pitchFamily="18" charset="0"/>
                <a:ea typeface="宋体" panose="02010600030101010101" pitchFamily="2" charset="-122"/>
                <a:cs typeface="Times New Roman" panose="02020603050405020304" pitchFamily="18" charset="0"/>
              </a:rPr>
              <a:t>, </a:t>
            </a:r>
            <a:r>
              <a:rPr lang="en-US" altLang="zh-CN" sz="1600" b="1" kern="100" dirty="0" err="1">
                <a:latin typeface="Cambria" panose="02040503050406030204" pitchFamily="18" charset="0"/>
                <a:ea typeface="宋体" panose="02010600030101010101" pitchFamily="2" charset="-122"/>
                <a:cs typeface="Times New Roman" panose="02020603050405020304" pitchFamily="18" charset="0"/>
              </a:rPr>
              <a:t>Fengmin</a:t>
            </a:r>
            <a:r>
              <a:rPr lang="en-US" altLang="zh-CN" sz="1600" b="1" kern="100" dirty="0">
                <a:latin typeface="Cambria" panose="02040503050406030204" pitchFamily="18" charset="0"/>
                <a:ea typeface="宋体" panose="02010600030101010101" pitchFamily="2" charset="-122"/>
                <a:cs typeface="Times New Roman" panose="02020603050405020304" pitchFamily="18" charset="0"/>
              </a:rPr>
              <a:t> Bai</a:t>
            </a:r>
            <a:r>
              <a:rPr lang="en-US" altLang="zh-CN" sz="1600" b="1" kern="100" baseline="30000" dirty="0">
                <a:latin typeface="Cambria" panose="02040503050406030204" pitchFamily="18" charset="0"/>
                <a:ea typeface="宋体" panose="02010600030101010101" pitchFamily="2" charset="-122"/>
                <a:cs typeface="Times New Roman" panose="02020603050405020304" pitchFamily="18" charset="0"/>
              </a:rPr>
              <a:t>4</a:t>
            </a:r>
            <a:r>
              <a:rPr lang="en-US" altLang="zh-CN" sz="1600" b="1" kern="100" dirty="0">
                <a:latin typeface="Cambria" panose="02040503050406030204" pitchFamily="18" charset="0"/>
                <a:ea typeface="宋体" panose="02010600030101010101" pitchFamily="2" charset="-122"/>
                <a:cs typeface="Times New Roman" panose="02020603050405020304" pitchFamily="18" charset="0"/>
              </a:rPr>
              <a:t>, Qin Ding</a:t>
            </a:r>
            <a:r>
              <a:rPr lang="en-US" altLang="zh-CN" sz="1600" b="1" kern="100" baseline="30000" dirty="0">
                <a:latin typeface="Cambria" panose="02040503050406030204" pitchFamily="18" charset="0"/>
                <a:ea typeface="宋体" panose="02010600030101010101" pitchFamily="2" charset="-122"/>
                <a:cs typeface="Times New Roman" panose="02020603050405020304" pitchFamily="18" charset="0"/>
              </a:rPr>
              <a:t>4</a:t>
            </a:r>
            <a:r>
              <a:rPr lang="en-US" altLang="zh-CN" sz="1600" b="1" kern="100" dirty="0">
                <a:latin typeface="Cambria" panose="02040503050406030204" pitchFamily="18" charset="0"/>
                <a:ea typeface="宋体" panose="02010600030101010101" pitchFamily="2" charset="-122"/>
                <a:cs typeface="Times New Roman" panose="02020603050405020304" pitchFamily="18" charset="0"/>
              </a:rPr>
              <a:t>, </a:t>
            </a:r>
            <a:r>
              <a:rPr lang="en-US" altLang="zh-CN" sz="1600" b="1" kern="100" dirty="0" err="1">
                <a:latin typeface="Cambria" panose="02040503050406030204" pitchFamily="18" charset="0"/>
                <a:ea typeface="宋体" panose="02010600030101010101" pitchFamily="2" charset="-122"/>
                <a:cs typeface="Times New Roman" panose="02020603050405020304" pitchFamily="18" charset="0"/>
              </a:rPr>
              <a:t>Yanyun</a:t>
            </a:r>
            <a:r>
              <a:rPr lang="en-US" altLang="zh-CN" sz="1600" b="1" kern="100" dirty="0">
                <a:latin typeface="Cambria" panose="02040503050406030204" pitchFamily="18" charset="0"/>
                <a:ea typeface="宋体" panose="02010600030101010101" pitchFamily="2" charset="-122"/>
                <a:cs typeface="Times New Roman" panose="02020603050405020304" pitchFamily="18" charset="0"/>
              </a:rPr>
              <a:t> Ma</a:t>
            </a:r>
            <a:r>
              <a:rPr lang="en-US" altLang="zh-CN" sz="1600" b="1" kern="100" baseline="30000" dirty="0">
                <a:latin typeface="Cambria" panose="02040503050406030204" pitchFamily="18" charset="0"/>
                <a:ea typeface="宋体" panose="02010600030101010101" pitchFamily="2" charset="-122"/>
                <a:cs typeface="Times New Roman" panose="02020603050405020304" pitchFamily="18" charset="0"/>
              </a:rPr>
              <a:t>1</a:t>
            </a:r>
            <a:r>
              <a:rPr lang="en-US" altLang="zh-CN" sz="1600" b="1" kern="100" dirty="0">
                <a:latin typeface="Cambria" panose="02040503050406030204" pitchFamily="18" charset="0"/>
                <a:ea typeface="宋体" panose="02010600030101010101" pitchFamily="2" charset="-122"/>
                <a:cs typeface="Times New Roman" panose="02020603050405020304" pitchFamily="18" charset="0"/>
              </a:rPr>
              <a:t>, Yan Wang</a:t>
            </a:r>
            <a:r>
              <a:rPr lang="en-US" altLang="zh-CN" sz="1600" b="1" kern="100" baseline="30000" dirty="0">
                <a:latin typeface="Cambria" panose="02040503050406030204" pitchFamily="18" charset="0"/>
                <a:ea typeface="宋体" panose="02010600030101010101" pitchFamily="2" charset="-122"/>
                <a:cs typeface="Times New Roman" panose="02020603050405020304" pitchFamily="18" charset="0"/>
              </a:rPr>
              <a:t>5</a:t>
            </a:r>
            <a:r>
              <a:rPr lang="en-US" altLang="zh-CN" sz="1600" b="1" kern="100" dirty="0">
                <a:latin typeface="Cambria" panose="02040503050406030204" pitchFamily="18" charset="0"/>
                <a:ea typeface="宋体" panose="02010600030101010101" pitchFamily="2" charset="-122"/>
                <a:cs typeface="Times New Roman" panose="02020603050405020304" pitchFamily="18" charset="0"/>
              </a:rPr>
              <a:t>, </a:t>
            </a:r>
            <a:r>
              <a:rPr lang="en-US" altLang="zh-CN" sz="1600" b="1" kern="100" dirty="0" err="1">
                <a:latin typeface="Cambria" panose="02040503050406030204" pitchFamily="18" charset="0"/>
                <a:ea typeface="宋体" panose="02010600030101010101" pitchFamily="2" charset="-122"/>
                <a:cs typeface="Times New Roman" panose="02020603050405020304" pitchFamily="18" charset="0"/>
              </a:rPr>
              <a:t>Yajun</a:t>
            </a:r>
            <a:r>
              <a:rPr lang="en-US" altLang="zh-CN" sz="1600" b="1" kern="100" dirty="0">
                <a:latin typeface="Cambria" panose="02040503050406030204" pitchFamily="18" charset="0"/>
                <a:ea typeface="宋体" panose="02010600030101010101" pitchFamily="2" charset="-122"/>
                <a:cs typeface="Times New Roman" panose="02020603050405020304" pitchFamily="18" charset="0"/>
              </a:rPr>
              <a:t> Yang</a:t>
            </a:r>
            <a:r>
              <a:rPr lang="en-US" altLang="zh-CN" sz="1600" b="1" kern="100" baseline="30000" dirty="0">
                <a:latin typeface="Cambria" panose="02040503050406030204" pitchFamily="18" charset="0"/>
                <a:ea typeface="宋体" panose="02010600030101010101" pitchFamily="2" charset="-122"/>
                <a:cs typeface="Times New Roman" panose="02020603050405020304" pitchFamily="18" charset="0"/>
              </a:rPr>
              <a:t>1,3</a:t>
            </a:r>
            <a:r>
              <a:rPr lang="en-US" altLang="zh-CN" sz="1600" b="1" kern="100" dirty="0">
                <a:latin typeface="Cambria" panose="02040503050406030204" pitchFamily="18" charset="0"/>
                <a:ea typeface="宋体" panose="02010600030101010101" pitchFamily="2" charset="-122"/>
                <a:cs typeface="Times New Roman" panose="02020603050405020304" pitchFamily="18" charset="0"/>
              </a:rPr>
              <a:t>, </a:t>
            </a:r>
            <a:r>
              <a:rPr lang="en-US" altLang="zh-CN" sz="1600" b="1" kern="100" dirty="0" err="1">
                <a:latin typeface="Cambria" panose="02040503050406030204" pitchFamily="18" charset="0"/>
                <a:ea typeface="宋体" panose="02010600030101010101" pitchFamily="2" charset="-122"/>
                <a:cs typeface="Times New Roman" panose="02020603050405020304" pitchFamily="18" charset="0"/>
              </a:rPr>
              <a:t>Xiaofeng</a:t>
            </a:r>
            <a:r>
              <a:rPr lang="en-US" altLang="zh-CN" sz="1600" b="1" kern="100" dirty="0">
                <a:latin typeface="Cambria" panose="02040503050406030204" pitchFamily="18" charset="0"/>
                <a:ea typeface="宋体" panose="02010600030101010101" pitchFamily="2" charset="-122"/>
                <a:cs typeface="Times New Roman" panose="02020603050405020304" pitchFamily="18" charset="0"/>
              </a:rPr>
              <a:t> Wang</a:t>
            </a:r>
            <a:r>
              <a:rPr lang="en-US" altLang="zh-CN" sz="1600" b="1" kern="100" baseline="30000" dirty="0">
                <a:latin typeface="Cambria" panose="02040503050406030204" pitchFamily="18" charset="0"/>
                <a:ea typeface="宋体" panose="02010600030101010101" pitchFamily="2" charset="-122"/>
                <a:cs typeface="Times New Roman" panose="02020603050405020304" pitchFamily="18" charset="0"/>
              </a:rPr>
              <a:t>1,3</a:t>
            </a:r>
            <a:r>
              <a:rPr lang="en-US" altLang="zh-CN" sz="1600" b="1" kern="100" dirty="0">
                <a:latin typeface="Cambria" panose="02040503050406030204" pitchFamily="18" charset="0"/>
                <a:ea typeface="宋体" panose="02010600030101010101" pitchFamily="2" charset="-122"/>
                <a:cs typeface="Times New Roman" panose="02020603050405020304" pitchFamily="18" charset="0"/>
              </a:rPr>
              <a:t>, Li Jin</a:t>
            </a:r>
            <a:r>
              <a:rPr lang="en-US" altLang="zh-CN" sz="1600" b="1" kern="100" baseline="30000" dirty="0">
                <a:latin typeface="Cambria" panose="02040503050406030204" pitchFamily="18" charset="0"/>
                <a:ea typeface="宋体" panose="02010600030101010101" pitchFamily="2" charset="-122"/>
                <a:cs typeface="Times New Roman" panose="02020603050405020304" pitchFamily="18" charset="0"/>
              </a:rPr>
              <a:t>1,3</a:t>
            </a:r>
            <a:r>
              <a:rPr lang="en-US" altLang="zh-CN" sz="1600" b="1" kern="100" dirty="0">
                <a:latin typeface="Cambria" panose="02040503050406030204" pitchFamily="18" charset="0"/>
                <a:ea typeface="宋体" panose="02010600030101010101" pitchFamily="2" charset="-122"/>
                <a:cs typeface="Times New Roman" panose="02020603050405020304" pitchFamily="18" charset="0"/>
              </a:rPr>
              <a:t>, Hong Nie</a:t>
            </a:r>
            <a:r>
              <a:rPr lang="en-US" altLang="zh-CN" sz="1600" b="1" kern="100" baseline="30000" dirty="0">
                <a:latin typeface="Cambria" panose="02040503050406030204" pitchFamily="18" charset="0"/>
                <a:ea typeface="宋体" panose="02010600030101010101" pitchFamily="2" charset="-122"/>
                <a:cs typeface="Times New Roman" panose="02020603050405020304" pitchFamily="18" charset="0"/>
              </a:rPr>
              <a:t>6*</a:t>
            </a:r>
            <a:r>
              <a:rPr lang="en-US" altLang="zh-CN" sz="1600" b="1" kern="100" dirty="0">
                <a:latin typeface="Cambria" panose="02040503050406030204" pitchFamily="18" charset="0"/>
                <a:ea typeface="宋体" panose="02010600030101010101" pitchFamily="2" charset="-122"/>
                <a:cs typeface="Times New Roman" panose="02020603050405020304" pitchFamily="18" charset="0"/>
              </a:rPr>
              <a:t>, </a:t>
            </a:r>
            <a:r>
              <a:rPr lang="en-US" altLang="zh-CN" sz="1600" b="1" kern="100" dirty="0" err="1">
                <a:latin typeface="Cambria" panose="02040503050406030204" pitchFamily="18" charset="0"/>
                <a:ea typeface="宋体" panose="02010600030101010101" pitchFamily="2" charset="-122"/>
                <a:cs typeface="Times New Roman" panose="02020603050405020304" pitchFamily="18" charset="0"/>
              </a:rPr>
              <a:t>Dongyi</a:t>
            </a:r>
            <a:r>
              <a:rPr lang="en-US" altLang="zh-CN" sz="1600" b="1" kern="100" dirty="0">
                <a:latin typeface="Cambria" panose="02040503050406030204" pitchFamily="18" charset="0"/>
                <a:ea typeface="宋体" panose="02010600030101010101" pitchFamily="2" charset="-122"/>
                <a:cs typeface="Times New Roman" panose="02020603050405020304" pitchFamily="18" charset="0"/>
              </a:rPr>
              <a:t> He</a:t>
            </a:r>
            <a:r>
              <a:rPr lang="en-US" altLang="zh-CN" sz="1600" b="1" kern="100" baseline="30000" dirty="0">
                <a:latin typeface="Cambria" panose="02040503050406030204" pitchFamily="18" charset="0"/>
                <a:ea typeface="宋体" panose="02010600030101010101" pitchFamily="2" charset="-122"/>
                <a:cs typeface="Times New Roman" panose="02020603050405020304" pitchFamily="18" charset="0"/>
              </a:rPr>
              <a:t>4*</a:t>
            </a:r>
            <a:endParaRPr lang="zh-CN" altLang="zh-CN" sz="1600" b="1" kern="100" dirty="0">
              <a:effectLst/>
              <a:latin typeface="Calibri" panose="020F0502020204030204" pitchFamily="34" charset="0"/>
              <a:ea typeface="WenQuanYi Zen Hei"/>
              <a:cs typeface="Times New Roman" panose="02020603050405020304" pitchFamily="18" charset="0"/>
            </a:endParaRPr>
          </a:p>
        </p:txBody>
      </p:sp>
    </p:spTree>
    <p:extLst>
      <p:ext uri="{BB962C8B-B14F-4D97-AF65-F5344CB8AC3E}">
        <p14:creationId xmlns:p14="http://schemas.microsoft.com/office/powerpoint/2010/main" val="4033099416"/>
      </p:ext>
    </p:extLst>
  </p:cSld>
  <p:clrMapOvr>
    <a:masterClrMapping/>
  </p:clrMapOvr>
  <p:transition advTm="23797"/>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3"/>
          <p:cNvSpPr>
            <a:spLocks noGrp="1" noChangeArrowheads="1"/>
          </p:cNvSpPr>
          <p:nvPr>
            <p:ph type="title"/>
          </p:nvPr>
        </p:nvSpPr>
        <p:spPr>
          <a:xfrm>
            <a:off x="1009257" y="90742"/>
            <a:ext cx="6477000" cy="651272"/>
          </a:xfrm>
        </p:spPr>
        <p:txBody>
          <a:bodyPr/>
          <a:lstStyle/>
          <a:p>
            <a:pPr eaLnBrk="1" hangingPunct="1"/>
            <a:r>
              <a:rPr lang="zh-CN" altLang="en-US" b="1" dirty="0" smtClean="0">
                <a:solidFill>
                  <a:schemeClr val="tx1"/>
                </a:solidFill>
                <a:ea typeface="宋体" charset="-122"/>
              </a:rPr>
              <a:t>致谢</a:t>
            </a:r>
            <a:endParaRPr lang="en-US" altLang="zh-CN" b="1" dirty="0" smtClean="0">
              <a:solidFill>
                <a:schemeClr val="tx1"/>
              </a:solidFill>
              <a:ea typeface="宋体" charset="-122"/>
            </a:endParaRPr>
          </a:p>
        </p:txBody>
      </p:sp>
      <p:sp>
        <p:nvSpPr>
          <p:cNvPr id="5" name="内容占位符 2"/>
          <p:cNvSpPr>
            <a:spLocks noGrp="1"/>
          </p:cNvSpPr>
          <p:nvPr>
            <p:ph idx="1"/>
          </p:nvPr>
        </p:nvSpPr>
        <p:spPr>
          <a:xfrm>
            <a:off x="179601" y="679356"/>
            <a:ext cx="4390136" cy="5778134"/>
          </a:xfrm>
        </p:spPr>
        <p:txBody>
          <a:bodyPr/>
          <a:lstStyle/>
          <a:p>
            <a:pPr marL="257175" lvl="1" indent="-257175">
              <a:lnSpc>
                <a:spcPct val="150000"/>
              </a:lnSpc>
              <a:spcBef>
                <a:spcPts val="450"/>
              </a:spcBef>
              <a:buFont typeface="Wingdings" pitchFamily="2" charset="2"/>
              <a:buChar char="Ø"/>
            </a:pPr>
            <a:r>
              <a:rPr lang="zh-CN" altLang="en-US" sz="1650" b="1" kern="1200" dirty="0" smtClean="0">
                <a:latin typeface="宋体" pitchFamily="2" charset="-122"/>
                <a:ea typeface="宋体" pitchFamily="2" charset="-122"/>
              </a:rPr>
              <a:t>导师及指导老师</a:t>
            </a:r>
            <a:endParaRPr lang="en-US" altLang="zh-CN" sz="1650" b="1" kern="1200" dirty="0">
              <a:latin typeface="宋体" pitchFamily="2" charset="-122"/>
              <a:ea typeface="宋体" pitchFamily="2" charset="-122"/>
            </a:endParaRPr>
          </a:p>
          <a:p>
            <a:pPr marL="257175" lvl="1" indent="-257175">
              <a:spcBef>
                <a:spcPts val="0"/>
              </a:spcBef>
              <a:buNone/>
            </a:pPr>
            <a:r>
              <a:rPr lang="zh-CN" altLang="en-US" sz="1650" b="1" kern="1200" dirty="0">
                <a:latin typeface="宋体" pitchFamily="2" charset="-122"/>
                <a:ea typeface="宋体" pitchFamily="2" charset="-122"/>
              </a:rPr>
              <a:t>   金  力教授</a:t>
            </a:r>
            <a:endParaRPr lang="en-US" altLang="zh-CN" sz="1650" b="1" kern="1200" dirty="0">
              <a:latin typeface="宋体" pitchFamily="2" charset="-122"/>
              <a:ea typeface="宋体" pitchFamily="2" charset="-122"/>
            </a:endParaRPr>
          </a:p>
          <a:p>
            <a:pPr marL="257175" lvl="1" indent="-257175">
              <a:spcBef>
                <a:spcPts val="0"/>
              </a:spcBef>
              <a:buNone/>
            </a:pPr>
            <a:r>
              <a:rPr lang="en-US" altLang="zh-CN" sz="1650" b="1" kern="1200" dirty="0">
                <a:latin typeface="宋体" pitchFamily="2" charset="-122"/>
                <a:ea typeface="宋体" pitchFamily="2" charset="-122"/>
              </a:rPr>
              <a:t>   </a:t>
            </a:r>
            <a:r>
              <a:rPr lang="zh-CN" altLang="en-US" sz="1650" b="1" kern="1200" dirty="0">
                <a:latin typeface="宋体" pitchFamily="2" charset="-122"/>
                <a:ea typeface="宋体" pitchFamily="2" charset="-122"/>
              </a:rPr>
              <a:t>王久存教授</a:t>
            </a:r>
            <a:endParaRPr lang="en-US" altLang="zh-CN" sz="1650" b="1" kern="1200" dirty="0">
              <a:latin typeface="宋体" pitchFamily="2" charset="-122"/>
              <a:ea typeface="宋体" pitchFamily="2" charset="-122"/>
            </a:endParaRPr>
          </a:p>
          <a:p>
            <a:pPr marL="257175" lvl="1" indent="-257175">
              <a:spcBef>
                <a:spcPts val="0"/>
              </a:spcBef>
              <a:buNone/>
            </a:pPr>
            <a:r>
              <a:rPr lang="en-US" altLang="zh-CN" sz="1650" b="1" kern="1200" dirty="0">
                <a:latin typeface="宋体" pitchFamily="2" charset="-122"/>
                <a:ea typeface="宋体" pitchFamily="2" charset="-122"/>
              </a:rPr>
              <a:t>   </a:t>
            </a:r>
            <a:r>
              <a:rPr lang="zh-CN" altLang="en-US" sz="1650" b="1" kern="1200" dirty="0">
                <a:latin typeface="宋体" pitchFamily="2" charset="-122"/>
                <a:ea typeface="宋体" pitchFamily="2" charset="-122"/>
              </a:rPr>
              <a:t>熊墨淼教授</a:t>
            </a:r>
            <a:endParaRPr lang="en-US" altLang="zh-CN" sz="1650" b="1" kern="1200" dirty="0">
              <a:latin typeface="宋体" pitchFamily="2" charset="-122"/>
              <a:ea typeface="宋体" pitchFamily="2" charset="-122"/>
            </a:endParaRPr>
          </a:p>
          <a:p>
            <a:pPr>
              <a:lnSpc>
                <a:spcPct val="150000"/>
              </a:lnSpc>
              <a:spcBef>
                <a:spcPts val="450"/>
              </a:spcBef>
              <a:buFont typeface="Wingdings" pitchFamily="2" charset="2"/>
              <a:buChar char="Ø"/>
            </a:pPr>
            <a:r>
              <a:rPr lang="zh-CN" altLang="zh-CN" sz="1650" b="1" kern="1200" dirty="0">
                <a:latin typeface="宋体" pitchFamily="2" charset="-122"/>
                <a:ea typeface="宋体" pitchFamily="2" charset="-122"/>
              </a:rPr>
              <a:t>重点实验室</a:t>
            </a:r>
            <a:r>
              <a:rPr lang="zh-CN" altLang="en-US" sz="1650" b="1" kern="1200" dirty="0">
                <a:latin typeface="宋体" pitchFamily="2" charset="-122"/>
                <a:ea typeface="宋体" pitchFamily="2" charset="-122"/>
              </a:rPr>
              <a:t>的其他老师：</a:t>
            </a:r>
            <a:endParaRPr lang="en-US" altLang="zh-CN" sz="1650" b="1" kern="1200" dirty="0">
              <a:latin typeface="宋体" pitchFamily="2" charset="-122"/>
              <a:ea typeface="宋体" pitchFamily="2" charset="-122"/>
            </a:endParaRPr>
          </a:p>
          <a:p>
            <a:pPr>
              <a:spcBef>
                <a:spcPts val="0"/>
              </a:spcBef>
              <a:buNone/>
            </a:pPr>
            <a:r>
              <a:rPr lang="zh-CN" altLang="en-US" sz="1650" b="1" kern="1200" dirty="0">
                <a:latin typeface="宋体" pitchFamily="2" charset="-122"/>
                <a:ea typeface="宋体" pitchFamily="2" charset="-122"/>
              </a:rPr>
              <a:t>   谭婧泽老师</a:t>
            </a:r>
            <a:endParaRPr lang="en-US" altLang="zh-CN" sz="1650" b="1" kern="1200" dirty="0">
              <a:latin typeface="宋体" pitchFamily="2" charset="-122"/>
              <a:ea typeface="宋体" pitchFamily="2" charset="-122"/>
            </a:endParaRPr>
          </a:p>
          <a:p>
            <a:pPr>
              <a:spcBef>
                <a:spcPts val="0"/>
              </a:spcBef>
              <a:buNone/>
            </a:pPr>
            <a:r>
              <a:rPr lang="en-US" altLang="zh-CN" sz="1650" b="1" kern="1200" dirty="0">
                <a:latin typeface="宋体" pitchFamily="2" charset="-122"/>
                <a:ea typeface="宋体" pitchFamily="2" charset="-122"/>
              </a:rPr>
              <a:t>   </a:t>
            </a:r>
            <a:r>
              <a:rPr lang="zh-CN" altLang="en-US" sz="1650" b="1" kern="1200" dirty="0">
                <a:latin typeface="宋体" pitchFamily="2" charset="-122"/>
                <a:ea typeface="宋体" pitchFamily="2" charset="-122"/>
              </a:rPr>
              <a:t>王笑峰</a:t>
            </a:r>
            <a:r>
              <a:rPr lang="zh-CN" altLang="zh-CN" sz="1650" b="1" kern="1200" dirty="0">
                <a:latin typeface="宋体" pitchFamily="2" charset="-122"/>
                <a:ea typeface="宋体" pitchFamily="2" charset="-122"/>
              </a:rPr>
              <a:t>老师</a:t>
            </a:r>
            <a:endParaRPr lang="en-US" altLang="zh-CN" sz="1650" b="1" kern="1200" dirty="0">
              <a:latin typeface="宋体" pitchFamily="2" charset="-122"/>
              <a:ea typeface="宋体" pitchFamily="2" charset="-122"/>
            </a:endParaRPr>
          </a:p>
          <a:p>
            <a:pPr>
              <a:spcBef>
                <a:spcPts val="0"/>
              </a:spcBef>
              <a:buNone/>
            </a:pPr>
            <a:r>
              <a:rPr lang="zh-CN" altLang="en-US" sz="1650" b="1" kern="1200" dirty="0">
                <a:latin typeface="宋体" pitchFamily="2" charset="-122"/>
                <a:ea typeface="宋体" pitchFamily="2" charset="-122"/>
              </a:rPr>
              <a:t>   杨亚军</a:t>
            </a:r>
            <a:r>
              <a:rPr lang="zh-CN" altLang="en-US" sz="1650" b="1" kern="1200" dirty="0" smtClean="0">
                <a:latin typeface="宋体" pitchFamily="2" charset="-122"/>
                <a:ea typeface="宋体" pitchFamily="2" charset="-122"/>
              </a:rPr>
              <a:t>老师</a:t>
            </a:r>
            <a:endParaRPr lang="en-US" altLang="zh-CN" sz="1650" b="1" kern="1200" dirty="0" smtClean="0">
              <a:latin typeface="宋体" pitchFamily="2" charset="-122"/>
              <a:ea typeface="宋体" pitchFamily="2" charset="-122"/>
            </a:endParaRPr>
          </a:p>
          <a:p>
            <a:pPr>
              <a:spcBef>
                <a:spcPts val="0"/>
              </a:spcBef>
              <a:buNone/>
            </a:pPr>
            <a:r>
              <a:rPr lang="en-US" altLang="zh-CN" sz="1650" b="1" kern="1200" dirty="0">
                <a:latin typeface="宋体" pitchFamily="2" charset="-122"/>
                <a:ea typeface="宋体" pitchFamily="2" charset="-122"/>
              </a:rPr>
              <a:t> </a:t>
            </a:r>
            <a:r>
              <a:rPr lang="en-US" altLang="zh-CN" sz="1650" b="1" kern="1200" dirty="0" smtClean="0">
                <a:latin typeface="宋体" pitchFamily="2" charset="-122"/>
                <a:ea typeface="宋体" pitchFamily="2" charset="-122"/>
              </a:rPr>
              <a:t>  </a:t>
            </a:r>
            <a:r>
              <a:rPr lang="zh-CN" altLang="en-US" sz="1650" b="1" kern="1200" dirty="0" smtClean="0">
                <a:latin typeface="宋体" pitchFamily="2" charset="-122"/>
                <a:ea typeface="宋体" pitchFamily="2" charset="-122"/>
              </a:rPr>
              <a:t>张  锋老师</a:t>
            </a:r>
            <a:endParaRPr lang="en-US" altLang="zh-CN" sz="1650" b="1" kern="1200" dirty="0" smtClean="0">
              <a:latin typeface="宋体" pitchFamily="2" charset="-122"/>
              <a:ea typeface="宋体" pitchFamily="2" charset="-122"/>
            </a:endParaRPr>
          </a:p>
          <a:p>
            <a:pPr>
              <a:spcBef>
                <a:spcPts val="0"/>
              </a:spcBef>
              <a:buNone/>
            </a:pPr>
            <a:r>
              <a:rPr lang="en-US" altLang="zh-CN" sz="1650" b="1" kern="1200" dirty="0">
                <a:latin typeface="宋体" pitchFamily="2" charset="-122"/>
                <a:ea typeface="宋体" pitchFamily="2" charset="-122"/>
              </a:rPr>
              <a:t> </a:t>
            </a:r>
            <a:r>
              <a:rPr lang="en-US" altLang="zh-CN" sz="1650" b="1" kern="1200" dirty="0" smtClean="0">
                <a:latin typeface="宋体" pitchFamily="2" charset="-122"/>
                <a:ea typeface="宋体" pitchFamily="2" charset="-122"/>
              </a:rPr>
              <a:t>  </a:t>
            </a:r>
            <a:r>
              <a:rPr lang="zh-CN" altLang="en-US" sz="1650" b="1" kern="1200" dirty="0" smtClean="0">
                <a:latin typeface="宋体" pitchFamily="2" charset="-122"/>
                <a:ea typeface="宋体" pitchFamily="2" charset="-122"/>
              </a:rPr>
              <a:t>卢大儒老师</a:t>
            </a:r>
            <a:endParaRPr lang="en-US" altLang="zh-CN" sz="1650" b="1" kern="1200" dirty="0" smtClean="0">
              <a:latin typeface="宋体" pitchFamily="2" charset="-122"/>
              <a:ea typeface="宋体" pitchFamily="2" charset="-122"/>
            </a:endParaRPr>
          </a:p>
          <a:p>
            <a:pPr>
              <a:spcBef>
                <a:spcPts val="0"/>
              </a:spcBef>
              <a:buNone/>
            </a:pPr>
            <a:r>
              <a:rPr lang="en-US" altLang="zh-CN" sz="1650" b="1" kern="1200" dirty="0">
                <a:latin typeface="宋体" pitchFamily="2" charset="-122"/>
                <a:ea typeface="宋体" pitchFamily="2" charset="-122"/>
              </a:rPr>
              <a:t> </a:t>
            </a:r>
            <a:r>
              <a:rPr lang="en-US" altLang="zh-CN" sz="1650" b="1" kern="1200" dirty="0" smtClean="0">
                <a:latin typeface="宋体" pitchFamily="2" charset="-122"/>
                <a:ea typeface="宋体" pitchFamily="2" charset="-122"/>
              </a:rPr>
              <a:t>  </a:t>
            </a:r>
            <a:r>
              <a:rPr lang="zh-CN" altLang="en-US" sz="1650" b="1" kern="1200" dirty="0" smtClean="0">
                <a:latin typeface="宋体" pitchFamily="2" charset="-122"/>
                <a:ea typeface="宋体" pitchFamily="2" charset="-122"/>
              </a:rPr>
              <a:t>王红艳老师</a:t>
            </a:r>
            <a:endParaRPr lang="en-US" altLang="zh-CN" sz="1650" b="1" kern="1200" dirty="0">
              <a:latin typeface="宋体" pitchFamily="2" charset="-122"/>
              <a:ea typeface="宋体" pitchFamily="2" charset="-122"/>
            </a:endParaRPr>
          </a:p>
          <a:p>
            <a:pPr>
              <a:spcBef>
                <a:spcPts val="0"/>
              </a:spcBef>
              <a:buNone/>
            </a:pPr>
            <a:r>
              <a:rPr lang="zh-CN" altLang="en-US" sz="1650" b="1" kern="1200" dirty="0">
                <a:latin typeface="宋体" pitchFamily="2" charset="-122"/>
                <a:ea typeface="宋体" pitchFamily="2" charset="-122"/>
              </a:rPr>
              <a:t>   </a:t>
            </a:r>
            <a:r>
              <a:rPr lang="en-US" altLang="zh-CN" sz="1650" b="1" kern="1200" dirty="0">
                <a:ea typeface="宋体" charset="-122"/>
              </a:rPr>
              <a:t> ……</a:t>
            </a:r>
            <a:endParaRPr lang="en-US" altLang="zh-CN" sz="1650" b="1" kern="1200" dirty="0">
              <a:latin typeface="宋体" pitchFamily="2" charset="-122"/>
              <a:ea typeface="宋体" pitchFamily="2" charset="-122"/>
            </a:endParaRPr>
          </a:p>
          <a:p>
            <a:pPr>
              <a:lnSpc>
                <a:spcPct val="150000"/>
              </a:lnSpc>
              <a:spcBef>
                <a:spcPts val="450"/>
              </a:spcBef>
              <a:buFont typeface="Wingdings" pitchFamily="2" charset="2"/>
              <a:buChar char="Ø"/>
            </a:pPr>
            <a:r>
              <a:rPr lang="zh-CN" altLang="en-US" sz="1650" b="1" kern="1200" dirty="0" smtClean="0">
                <a:latin typeface="宋体" pitchFamily="2" charset="-122"/>
                <a:ea typeface="宋体" pitchFamily="2" charset="-122"/>
              </a:rPr>
              <a:t>马</a:t>
            </a:r>
            <a:r>
              <a:rPr lang="zh-CN" altLang="en-US" sz="1650" b="1" kern="1200" dirty="0">
                <a:latin typeface="宋体" pitchFamily="2" charset="-122"/>
                <a:ea typeface="宋体" pitchFamily="2" charset="-122"/>
              </a:rPr>
              <a:t>普所：</a:t>
            </a:r>
            <a:r>
              <a:rPr lang="zh-CN" altLang="en-US" sz="1650" b="1" kern="1200" dirty="0" smtClean="0">
                <a:latin typeface="宋体" pitchFamily="2" charset="-122"/>
                <a:ea typeface="宋体" pitchFamily="2" charset="-122"/>
              </a:rPr>
              <a:t>徐书华研究员、何云刚</a:t>
            </a:r>
            <a:r>
              <a:rPr lang="zh-CN" altLang="en-US" sz="1650" b="1" kern="1200" dirty="0">
                <a:latin typeface="宋体" pitchFamily="2" charset="-122"/>
                <a:ea typeface="宋体" pitchFamily="2" charset="-122"/>
              </a:rPr>
              <a:t>研究员</a:t>
            </a:r>
            <a:r>
              <a:rPr lang="zh-CN" altLang="en-US" sz="1650" b="1" kern="1200" dirty="0" smtClean="0">
                <a:latin typeface="宋体" pitchFamily="2" charset="-122"/>
                <a:ea typeface="宋体" pitchFamily="2" charset="-122"/>
              </a:rPr>
              <a:t>等</a:t>
            </a:r>
            <a:endParaRPr lang="en-US" altLang="zh-CN" sz="1650" b="1" kern="1200" dirty="0" smtClean="0">
              <a:latin typeface="宋体" pitchFamily="2" charset="-122"/>
              <a:ea typeface="宋体" pitchFamily="2" charset="-122"/>
            </a:endParaRPr>
          </a:p>
          <a:p>
            <a:pPr>
              <a:lnSpc>
                <a:spcPct val="150000"/>
              </a:lnSpc>
              <a:spcBef>
                <a:spcPts val="450"/>
              </a:spcBef>
              <a:buFont typeface="Wingdings" pitchFamily="2" charset="2"/>
              <a:buChar char="Ø"/>
            </a:pPr>
            <a:r>
              <a:rPr lang="zh-CN" altLang="en-US" sz="1650" b="1" kern="1200" dirty="0">
                <a:latin typeface="宋体" pitchFamily="2" charset="-122"/>
                <a:ea typeface="宋体" pitchFamily="2" charset="-122"/>
              </a:rPr>
              <a:t>肿瘤所：朱景德教授、余坚</a:t>
            </a:r>
            <a:r>
              <a:rPr lang="zh-CN" altLang="en-US" sz="1650" b="1" kern="1200" dirty="0" smtClean="0">
                <a:latin typeface="宋体" pitchFamily="2" charset="-122"/>
                <a:ea typeface="宋体" pitchFamily="2" charset="-122"/>
              </a:rPr>
              <a:t>教授</a:t>
            </a:r>
            <a:endParaRPr lang="en-US" altLang="zh-CN" sz="1650" b="1" kern="1200" dirty="0">
              <a:latin typeface="宋体" pitchFamily="2" charset="-122"/>
              <a:ea typeface="宋体" pitchFamily="2" charset="-122"/>
            </a:endParaRPr>
          </a:p>
          <a:p>
            <a:pPr>
              <a:lnSpc>
                <a:spcPct val="150000"/>
              </a:lnSpc>
              <a:spcBef>
                <a:spcPts val="450"/>
              </a:spcBef>
              <a:buFont typeface="Wingdings" pitchFamily="2" charset="2"/>
              <a:buChar char="Ø"/>
            </a:pPr>
            <a:r>
              <a:rPr lang="zh-CN" altLang="en-US" sz="1650" b="1" kern="1200" dirty="0" smtClean="0">
                <a:latin typeface="宋体" pitchFamily="2" charset="-122"/>
                <a:ea typeface="宋体" pitchFamily="2" charset="-122"/>
              </a:rPr>
              <a:t>中山</a:t>
            </a:r>
            <a:r>
              <a:rPr lang="zh-CN" altLang="en-US" sz="1650" b="1" kern="1200" dirty="0">
                <a:latin typeface="宋体" pitchFamily="2" charset="-122"/>
                <a:ea typeface="宋体" pitchFamily="2" charset="-122"/>
              </a:rPr>
              <a:t>医院：</a:t>
            </a:r>
            <a:r>
              <a:rPr lang="zh-CN" altLang="en-US" sz="1650" b="1" kern="1200" dirty="0" smtClean="0">
                <a:latin typeface="宋体" pitchFamily="2" charset="-122"/>
                <a:ea typeface="宋体" pitchFamily="2" charset="-122"/>
              </a:rPr>
              <a:t>朱同玉教授</a:t>
            </a:r>
            <a:endParaRPr lang="en-US" altLang="zh-CN" sz="1650" b="1" kern="1200" dirty="0" smtClean="0">
              <a:latin typeface="宋体" pitchFamily="2" charset="-122"/>
              <a:ea typeface="宋体" pitchFamily="2" charset="-122"/>
            </a:endParaRPr>
          </a:p>
          <a:p>
            <a:pPr>
              <a:lnSpc>
                <a:spcPct val="150000"/>
              </a:lnSpc>
              <a:spcBef>
                <a:spcPts val="450"/>
              </a:spcBef>
              <a:buFont typeface="Wingdings" pitchFamily="2" charset="2"/>
              <a:buChar char="Ø"/>
            </a:pPr>
            <a:r>
              <a:rPr lang="zh-CN" altLang="en-US" sz="1650" b="1" kern="1200" dirty="0" smtClean="0">
                <a:latin typeface="宋体" pitchFamily="2" charset="-122"/>
                <a:ea typeface="宋体" pitchFamily="2" charset="-122"/>
              </a:rPr>
              <a:t>肿瘤医院：王玉龙医生、嵇庆海教授</a:t>
            </a:r>
            <a:r>
              <a:rPr lang="en-US" altLang="zh-CN" sz="1650" b="1" kern="1200" dirty="0" smtClean="0">
                <a:latin typeface="宋体" pitchFamily="2" charset="-122"/>
                <a:ea typeface="宋体" pitchFamily="2" charset="-122"/>
              </a:rPr>
              <a:t>       </a:t>
            </a:r>
          </a:p>
          <a:p>
            <a:pPr>
              <a:lnSpc>
                <a:spcPct val="150000"/>
              </a:lnSpc>
              <a:spcBef>
                <a:spcPts val="450"/>
              </a:spcBef>
              <a:buFont typeface="Wingdings" pitchFamily="2" charset="2"/>
              <a:buChar char="Ø"/>
            </a:pPr>
            <a:r>
              <a:rPr lang="zh-CN" altLang="en-US" sz="1650" b="1" kern="1200" dirty="0" smtClean="0">
                <a:latin typeface="宋体" pitchFamily="2" charset="-122"/>
                <a:ea typeface="宋体" pitchFamily="2" charset="-122"/>
              </a:rPr>
              <a:t>华山医院：</a:t>
            </a:r>
            <a:r>
              <a:rPr lang="zh-CN" altLang="en-US" sz="1650" b="1" kern="1200" dirty="0">
                <a:latin typeface="宋体" pitchFamily="2" charset="-122"/>
                <a:ea typeface="宋体" pitchFamily="2" charset="-122"/>
              </a:rPr>
              <a:t>邹和建</a:t>
            </a:r>
            <a:r>
              <a:rPr lang="zh-CN" altLang="en-US" sz="1650" b="1" kern="1200" dirty="0" smtClean="0">
                <a:latin typeface="宋体" pitchFamily="2" charset="-122"/>
                <a:ea typeface="宋体" pitchFamily="2" charset="-122"/>
              </a:rPr>
              <a:t>教授</a:t>
            </a:r>
            <a:endParaRPr lang="en-US" altLang="zh-CN" sz="1650" b="1" kern="1200" dirty="0" smtClean="0">
              <a:latin typeface="宋体" pitchFamily="2" charset="-122"/>
              <a:ea typeface="宋体" pitchFamily="2" charset="-122"/>
            </a:endParaRPr>
          </a:p>
          <a:p>
            <a:pPr>
              <a:lnSpc>
                <a:spcPct val="150000"/>
              </a:lnSpc>
              <a:spcBef>
                <a:spcPts val="450"/>
              </a:spcBef>
              <a:buFont typeface="Wingdings" pitchFamily="2" charset="2"/>
              <a:buChar char="Ø"/>
            </a:pPr>
            <a:r>
              <a:rPr lang="zh-CN" altLang="en-US" sz="1650" b="1" kern="1200" dirty="0" smtClean="0">
                <a:latin typeface="宋体" pitchFamily="2" charset="-122"/>
                <a:ea typeface="宋体" pitchFamily="2" charset="-122"/>
              </a:rPr>
              <a:t>光华医院： 何东仪教授</a:t>
            </a:r>
            <a:endParaRPr lang="en-US" altLang="zh-CN" sz="1650" b="1" kern="1200" dirty="0">
              <a:latin typeface="宋体" pitchFamily="2" charset="-122"/>
              <a:ea typeface="宋体" pitchFamily="2" charset="-122"/>
            </a:endParaRPr>
          </a:p>
          <a:p>
            <a:pPr marL="0" indent="0">
              <a:lnSpc>
                <a:spcPct val="150000"/>
              </a:lnSpc>
              <a:spcBef>
                <a:spcPts val="450"/>
              </a:spcBef>
              <a:buNone/>
            </a:pPr>
            <a:endParaRPr lang="en-US" altLang="zh-CN" sz="1650" b="1" kern="1200" dirty="0" smtClean="0">
              <a:latin typeface="宋体" pitchFamily="2" charset="-122"/>
              <a:ea typeface="宋体" pitchFamily="2" charset="-122"/>
            </a:endParaRPr>
          </a:p>
          <a:p>
            <a:pPr>
              <a:lnSpc>
                <a:spcPct val="150000"/>
              </a:lnSpc>
              <a:spcBef>
                <a:spcPts val="450"/>
              </a:spcBef>
              <a:buFont typeface="Wingdings" pitchFamily="2" charset="2"/>
              <a:buChar char="Ø"/>
            </a:pPr>
            <a:endParaRPr lang="en-US" altLang="zh-CN" sz="1650" b="1" kern="1200" dirty="0">
              <a:latin typeface="宋体" pitchFamily="2" charset="-122"/>
              <a:ea typeface="宋体" pitchFamily="2" charset="-122"/>
            </a:endParaRPr>
          </a:p>
          <a:p>
            <a:pPr>
              <a:lnSpc>
                <a:spcPct val="150000"/>
              </a:lnSpc>
            </a:pPr>
            <a:endParaRPr lang="en-US" altLang="zh-CN" sz="1500" b="1" dirty="0">
              <a:latin typeface="宋体" pitchFamily="2" charset="-122"/>
              <a:ea typeface="宋体" pitchFamily="2" charset="-122"/>
            </a:endParaRPr>
          </a:p>
        </p:txBody>
      </p:sp>
      <p:sp>
        <p:nvSpPr>
          <p:cNvPr id="4" name="内容占位符 2"/>
          <p:cNvSpPr txBox="1">
            <a:spLocks/>
          </p:cNvSpPr>
          <p:nvPr/>
        </p:nvSpPr>
        <p:spPr bwMode="gray">
          <a:xfrm>
            <a:off x="4131321" y="1002906"/>
            <a:ext cx="3040659" cy="430764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marL="257175" indent="-257175" eaLnBrk="0" fontAlgn="base" hangingPunct="0">
              <a:spcBef>
                <a:spcPts val="450"/>
              </a:spcBef>
              <a:spcAft>
                <a:spcPct val="0"/>
              </a:spcAft>
              <a:buFont typeface="Wingdings" pitchFamily="2" charset="2"/>
              <a:buChar char="Ø"/>
              <a:defRPr/>
            </a:pPr>
            <a:r>
              <a:rPr lang="zh-CN" altLang="en-US" sz="1650" b="1" dirty="0">
                <a:effectLst>
                  <a:outerShdw blurRad="38100" dist="38100" dir="2700000" algn="tl">
                    <a:srgbClr val="010199"/>
                  </a:outerShdw>
                </a:effectLst>
                <a:latin typeface="宋体" pitchFamily="2" charset="-122"/>
                <a:ea typeface="宋体" pitchFamily="2" charset="-122"/>
                <a:cs typeface="Times New Roman" pitchFamily="18" charset="0"/>
              </a:rPr>
              <a:t>实验室的小组成员：</a:t>
            </a:r>
            <a:endParaRPr lang="en-US" altLang="zh-CN" sz="1650" b="1" dirty="0">
              <a:effectLst>
                <a:outerShdw blurRad="38100" dist="38100" dir="2700000" algn="tl">
                  <a:srgbClr val="010199"/>
                </a:outerShdw>
              </a:effectLst>
              <a:latin typeface="宋体" pitchFamily="2" charset="-122"/>
              <a:ea typeface="宋体" pitchFamily="2" charset="-122"/>
              <a:cs typeface="Times New Roman" pitchFamily="18" charset="0"/>
            </a:endParaRPr>
          </a:p>
          <a:p>
            <a:pPr marL="257175" indent="-257175" eaLnBrk="0" fontAlgn="base" hangingPunct="0">
              <a:spcBef>
                <a:spcPts val="450"/>
              </a:spcBef>
              <a:spcAft>
                <a:spcPct val="0"/>
              </a:spcAft>
              <a:defRPr/>
            </a:pPr>
            <a:r>
              <a:rPr lang="en-US" altLang="zh-CN" sz="1650" b="1" dirty="0">
                <a:effectLst>
                  <a:outerShdw blurRad="38100" dist="38100" dir="2700000" algn="tl">
                    <a:srgbClr val="010199"/>
                  </a:outerShdw>
                </a:effectLst>
                <a:latin typeface="宋体" pitchFamily="2" charset="-122"/>
                <a:ea typeface="宋体" pitchFamily="2" charset="-122"/>
                <a:cs typeface="Times New Roman" pitchFamily="18" charset="0"/>
              </a:rPr>
              <a:t>       </a:t>
            </a:r>
            <a:r>
              <a:rPr lang="zh-CN" altLang="en-US" sz="1650" b="1" dirty="0">
                <a:effectLst>
                  <a:outerShdw blurRad="38100" dist="38100" dir="2700000" algn="tl">
                    <a:srgbClr val="010199"/>
                  </a:outerShdw>
                </a:effectLst>
                <a:latin typeface="宋体" pitchFamily="2" charset="-122"/>
                <a:ea typeface="宋体" pitchFamily="2" charset="-122"/>
                <a:cs typeface="Times New Roman" pitchFamily="18" charset="0"/>
              </a:rPr>
              <a:t>陈超博士</a:t>
            </a:r>
            <a:endParaRPr lang="en-US" altLang="zh-CN" sz="1650" b="1" dirty="0">
              <a:effectLst>
                <a:outerShdw blurRad="38100" dist="38100" dir="2700000" algn="tl">
                  <a:srgbClr val="010199"/>
                </a:outerShdw>
              </a:effectLst>
              <a:latin typeface="宋体" pitchFamily="2" charset="-122"/>
              <a:ea typeface="宋体" pitchFamily="2" charset="-122"/>
              <a:cs typeface="Times New Roman" pitchFamily="18" charset="0"/>
            </a:endParaRPr>
          </a:p>
          <a:p>
            <a:pPr marL="257175" indent="-257175" eaLnBrk="0" fontAlgn="base" hangingPunct="0">
              <a:spcBef>
                <a:spcPts val="450"/>
              </a:spcBef>
              <a:spcAft>
                <a:spcPct val="0"/>
              </a:spcAft>
              <a:defRPr/>
            </a:pPr>
            <a:r>
              <a:rPr lang="en-US" altLang="zh-CN" sz="1650" b="1" dirty="0">
                <a:effectLst>
                  <a:outerShdw blurRad="38100" dist="38100" dir="2700000" algn="tl">
                    <a:srgbClr val="010199"/>
                  </a:outerShdw>
                </a:effectLst>
                <a:latin typeface="宋体" pitchFamily="2" charset="-122"/>
                <a:ea typeface="宋体" pitchFamily="2" charset="-122"/>
                <a:cs typeface="Times New Roman" pitchFamily="18" charset="0"/>
              </a:rPr>
              <a:t>       </a:t>
            </a:r>
            <a:r>
              <a:rPr lang="zh-CN" altLang="en-US" sz="1650" b="1" dirty="0">
                <a:effectLst>
                  <a:outerShdw blurRad="38100" dist="38100" dir="2700000" algn="tl">
                    <a:srgbClr val="010199"/>
                  </a:outerShdw>
                </a:effectLst>
                <a:latin typeface="宋体" pitchFamily="2" charset="-122"/>
                <a:ea typeface="宋体" pitchFamily="2" charset="-122"/>
                <a:cs typeface="Times New Roman" pitchFamily="18" charset="0"/>
              </a:rPr>
              <a:t>董华</a:t>
            </a:r>
            <a:r>
              <a:rPr lang="zh-CN" altLang="en-US" sz="1650" b="1" dirty="0" smtClean="0">
                <a:effectLst>
                  <a:outerShdw blurRad="38100" dist="38100" dir="2700000" algn="tl">
                    <a:srgbClr val="010199"/>
                  </a:outerShdw>
                </a:effectLst>
                <a:latin typeface="宋体" pitchFamily="2" charset="-122"/>
                <a:ea typeface="宋体" pitchFamily="2" charset="-122"/>
                <a:cs typeface="Times New Roman" pitchFamily="18" charset="0"/>
              </a:rPr>
              <a:t>博士</a:t>
            </a:r>
            <a:endParaRPr lang="en-US" altLang="zh-CN" sz="1650" b="1" dirty="0" smtClean="0">
              <a:effectLst>
                <a:outerShdw blurRad="38100" dist="38100" dir="2700000" algn="tl">
                  <a:srgbClr val="010199"/>
                </a:outerShdw>
              </a:effectLst>
              <a:latin typeface="宋体" pitchFamily="2" charset="-122"/>
              <a:ea typeface="宋体" pitchFamily="2" charset="-122"/>
              <a:cs typeface="Times New Roman" pitchFamily="18" charset="0"/>
            </a:endParaRPr>
          </a:p>
          <a:p>
            <a:pPr marL="257175" indent="-257175" eaLnBrk="0" fontAlgn="base" hangingPunct="0">
              <a:spcBef>
                <a:spcPts val="450"/>
              </a:spcBef>
              <a:spcAft>
                <a:spcPct val="0"/>
              </a:spcAft>
              <a:defRPr/>
            </a:pPr>
            <a:r>
              <a:rPr lang="en-US" altLang="zh-CN" sz="1650" b="1" dirty="0">
                <a:effectLst>
                  <a:outerShdw blurRad="38100" dist="38100" dir="2700000" algn="tl">
                    <a:srgbClr val="010199"/>
                  </a:outerShdw>
                </a:effectLst>
                <a:latin typeface="宋体" pitchFamily="2" charset="-122"/>
                <a:ea typeface="宋体" pitchFamily="2" charset="-122"/>
                <a:cs typeface="Times New Roman" pitchFamily="18" charset="0"/>
              </a:rPr>
              <a:t> </a:t>
            </a:r>
            <a:r>
              <a:rPr lang="en-US" altLang="zh-CN" sz="1650" b="1" dirty="0" smtClean="0">
                <a:effectLst>
                  <a:outerShdw blurRad="38100" dist="38100" dir="2700000" algn="tl">
                    <a:srgbClr val="010199"/>
                  </a:outerShdw>
                </a:effectLst>
                <a:latin typeface="宋体" pitchFamily="2" charset="-122"/>
                <a:ea typeface="宋体" pitchFamily="2" charset="-122"/>
                <a:cs typeface="Times New Roman" pitchFamily="18" charset="0"/>
              </a:rPr>
              <a:t>      </a:t>
            </a:r>
            <a:r>
              <a:rPr lang="zh-CN" altLang="en-US" sz="1650" b="1" dirty="0" smtClean="0">
                <a:effectLst>
                  <a:outerShdw blurRad="38100" dist="38100" dir="2700000" algn="tl">
                    <a:srgbClr val="010199"/>
                  </a:outerShdw>
                </a:effectLst>
                <a:latin typeface="宋体" pitchFamily="2" charset="-122"/>
                <a:ea typeface="宋体" pitchFamily="2" charset="-122"/>
                <a:cs typeface="Times New Roman" pitchFamily="18" charset="0"/>
              </a:rPr>
              <a:t>吴俊杰博士</a:t>
            </a:r>
            <a:r>
              <a:rPr lang="en-US" altLang="zh-CN" sz="1650" b="1" dirty="0" smtClean="0">
                <a:effectLst>
                  <a:outerShdw blurRad="38100" dist="38100" dir="2700000" algn="tl">
                    <a:srgbClr val="010199"/>
                  </a:outerShdw>
                </a:effectLst>
                <a:latin typeface="宋体" pitchFamily="2" charset="-122"/>
                <a:ea typeface="宋体" pitchFamily="2" charset="-122"/>
                <a:cs typeface="Times New Roman" pitchFamily="18" charset="0"/>
              </a:rPr>
              <a:t>     </a:t>
            </a:r>
            <a:endParaRPr lang="en-US" altLang="zh-CN" sz="1650" b="1" dirty="0">
              <a:effectLst>
                <a:outerShdw blurRad="38100" dist="38100" dir="2700000" algn="tl">
                  <a:srgbClr val="010199"/>
                </a:outerShdw>
              </a:effectLst>
              <a:latin typeface="宋体" pitchFamily="2" charset="-122"/>
              <a:ea typeface="宋体" pitchFamily="2" charset="-122"/>
              <a:cs typeface="Times New Roman" pitchFamily="18" charset="0"/>
            </a:endParaRPr>
          </a:p>
          <a:p>
            <a:pPr marL="257175" indent="-257175" eaLnBrk="0" fontAlgn="base" hangingPunct="0">
              <a:spcBef>
                <a:spcPts val="450"/>
              </a:spcBef>
              <a:spcAft>
                <a:spcPct val="0"/>
              </a:spcAft>
              <a:defRPr/>
            </a:pPr>
            <a:r>
              <a:rPr lang="en-US" altLang="zh-CN" sz="1650" b="1" dirty="0">
                <a:effectLst>
                  <a:outerShdw blurRad="38100" dist="38100" dir="2700000" algn="tl">
                    <a:srgbClr val="010199"/>
                  </a:outerShdw>
                </a:effectLst>
                <a:latin typeface="宋体" pitchFamily="2" charset="-122"/>
                <a:ea typeface="宋体" pitchFamily="2" charset="-122"/>
                <a:cs typeface="Times New Roman" pitchFamily="18" charset="0"/>
              </a:rPr>
              <a:t>       </a:t>
            </a:r>
            <a:r>
              <a:rPr lang="zh-CN" altLang="zh-CN" sz="1650" b="1" dirty="0" smtClean="0">
                <a:effectLst>
                  <a:outerShdw blurRad="38100" dist="38100" dir="2700000" algn="tl">
                    <a:srgbClr val="010199"/>
                  </a:outerShdw>
                </a:effectLst>
                <a:latin typeface="宋体" pitchFamily="2" charset="-122"/>
                <a:ea typeface="宋体" pitchFamily="2" charset="-122"/>
                <a:cs typeface="Times New Roman" pitchFamily="18" charset="0"/>
              </a:rPr>
              <a:t>王一</a:t>
            </a:r>
            <a:r>
              <a:rPr lang="zh-CN" altLang="zh-CN" sz="1650" b="1" dirty="0">
                <a:effectLst>
                  <a:outerShdw blurRad="38100" dist="38100" dir="2700000" algn="tl">
                    <a:srgbClr val="010199"/>
                  </a:outerShdw>
                </a:effectLst>
                <a:latin typeface="宋体" pitchFamily="2" charset="-122"/>
                <a:ea typeface="宋体" pitchFamily="2" charset="-122"/>
                <a:cs typeface="Times New Roman" pitchFamily="18" charset="0"/>
              </a:rPr>
              <a:t>博士</a:t>
            </a:r>
            <a:endParaRPr lang="en-US" altLang="zh-CN" sz="1650" b="1" dirty="0">
              <a:effectLst>
                <a:outerShdw blurRad="38100" dist="38100" dir="2700000" algn="tl">
                  <a:srgbClr val="010199"/>
                </a:outerShdw>
              </a:effectLst>
              <a:latin typeface="宋体" pitchFamily="2" charset="-122"/>
              <a:ea typeface="宋体" pitchFamily="2" charset="-122"/>
              <a:cs typeface="Times New Roman" pitchFamily="18" charset="0"/>
            </a:endParaRPr>
          </a:p>
          <a:p>
            <a:pPr marL="257175" indent="-257175" eaLnBrk="0" fontAlgn="base" hangingPunct="0">
              <a:spcBef>
                <a:spcPts val="450"/>
              </a:spcBef>
              <a:spcAft>
                <a:spcPct val="0"/>
              </a:spcAft>
              <a:defRPr/>
            </a:pPr>
            <a:r>
              <a:rPr lang="en-US" altLang="zh-CN" sz="1650" b="1" dirty="0">
                <a:effectLst>
                  <a:outerShdw blurRad="38100" dist="38100" dir="2700000" algn="tl">
                    <a:srgbClr val="010199"/>
                  </a:outerShdw>
                </a:effectLst>
                <a:latin typeface="宋体" pitchFamily="2" charset="-122"/>
                <a:ea typeface="宋体" pitchFamily="2" charset="-122"/>
                <a:cs typeface="Times New Roman" pitchFamily="18" charset="0"/>
              </a:rPr>
              <a:t>       </a:t>
            </a:r>
            <a:r>
              <a:rPr lang="zh-CN" altLang="zh-CN" sz="1650" b="1" dirty="0">
                <a:effectLst>
                  <a:outerShdw blurRad="38100" dist="38100" dir="2700000" algn="tl">
                    <a:srgbClr val="010199"/>
                  </a:outerShdw>
                </a:effectLst>
                <a:latin typeface="宋体" pitchFamily="2" charset="-122"/>
                <a:ea typeface="宋体" pitchFamily="2" charset="-122"/>
                <a:cs typeface="Times New Roman" pitchFamily="18" charset="0"/>
              </a:rPr>
              <a:t>王筱恬</a:t>
            </a:r>
            <a:r>
              <a:rPr lang="zh-CN" altLang="zh-CN" sz="1650" b="1" dirty="0" smtClean="0">
                <a:effectLst>
                  <a:outerShdw blurRad="38100" dist="38100" dir="2700000" algn="tl">
                    <a:srgbClr val="010199"/>
                  </a:outerShdw>
                </a:effectLst>
                <a:latin typeface="宋体" pitchFamily="2" charset="-122"/>
                <a:ea typeface="宋体" pitchFamily="2" charset="-122"/>
                <a:cs typeface="Times New Roman" pitchFamily="18" charset="0"/>
              </a:rPr>
              <a:t>博士</a:t>
            </a:r>
            <a:endParaRPr lang="en-US" altLang="zh-CN" sz="1650" b="1" dirty="0" smtClean="0">
              <a:effectLst>
                <a:outerShdw blurRad="38100" dist="38100" dir="2700000" algn="tl">
                  <a:srgbClr val="010199"/>
                </a:outerShdw>
              </a:effectLst>
              <a:latin typeface="宋体" pitchFamily="2" charset="-122"/>
              <a:ea typeface="宋体" pitchFamily="2" charset="-122"/>
              <a:cs typeface="Times New Roman" pitchFamily="18" charset="0"/>
            </a:endParaRPr>
          </a:p>
          <a:p>
            <a:pPr marL="257175" indent="-257175" eaLnBrk="0" fontAlgn="base" hangingPunct="0">
              <a:spcBef>
                <a:spcPts val="450"/>
              </a:spcBef>
              <a:spcAft>
                <a:spcPct val="0"/>
              </a:spcAft>
              <a:defRPr/>
            </a:pPr>
            <a:r>
              <a:rPr lang="zh-CN" altLang="en-US" sz="1650" b="1" dirty="0" smtClean="0">
                <a:effectLst>
                  <a:outerShdw blurRad="38100" dist="38100" dir="2700000" algn="tl">
                    <a:srgbClr val="010199"/>
                  </a:outerShdw>
                </a:effectLst>
                <a:latin typeface="宋体" pitchFamily="2" charset="-122"/>
                <a:ea typeface="宋体" pitchFamily="2" charset="-122"/>
                <a:cs typeface="Times New Roman" pitchFamily="18" charset="0"/>
              </a:rPr>
              <a:t>       马彦云</a:t>
            </a:r>
            <a:endParaRPr lang="en-US" altLang="zh-CN" sz="1650" b="1" dirty="0">
              <a:effectLst>
                <a:outerShdw blurRad="38100" dist="38100" dir="2700000" algn="tl">
                  <a:srgbClr val="010199"/>
                </a:outerShdw>
              </a:effectLst>
              <a:latin typeface="宋体" pitchFamily="2" charset="-122"/>
              <a:ea typeface="宋体" pitchFamily="2" charset="-122"/>
              <a:cs typeface="Times New Roman" pitchFamily="18" charset="0"/>
            </a:endParaRPr>
          </a:p>
          <a:p>
            <a:pPr marL="257175" indent="-257175" eaLnBrk="0" fontAlgn="base" hangingPunct="0">
              <a:spcBef>
                <a:spcPts val="450"/>
              </a:spcBef>
              <a:spcAft>
                <a:spcPct val="0"/>
              </a:spcAft>
              <a:defRPr/>
            </a:pPr>
            <a:r>
              <a:rPr lang="zh-CN" altLang="en-US" sz="1650" b="1" dirty="0">
                <a:effectLst>
                  <a:outerShdw blurRad="38100" dist="38100" dir="2700000" algn="tl">
                    <a:srgbClr val="010199"/>
                  </a:outerShdw>
                </a:effectLst>
                <a:latin typeface="宋体" pitchFamily="2" charset="-122"/>
                <a:ea typeface="宋体" pitchFamily="2" charset="-122"/>
                <a:cs typeface="Times New Roman" pitchFamily="18" charset="0"/>
              </a:rPr>
              <a:t>       </a:t>
            </a:r>
            <a:r>
              <a:rPr lang="zh-CN" altLang="en-US" sz="1650" b="1" dirty="0" smtClean="0">
                <a:effectLst>
                  <a:outerShdw blurRad="38100" dist="38100" dir="2700000" algn="tl">
                    <a:srgbClr val="010199"/>
                  </a:outerShdw>
                </a:effectLst>
                <a:latin typeface="宋体" pitchFamily="2" charset="-122"/>
                <a:ea typeface="宋体" pitchFamily="2" charset="-122"/>
                <a:cs typeface="Times New Roman" pitchFamily="18" charset="0"/>
              </a:rPr>
              <a:t>潘学栋</a:t>
            </a:r>
            <a:r>
              <a:rPr lang="en-US" altLang="zh-CN" sz="1650" b="1" dirty="0" smtClean="0">
                <a:effectLst>
                  <a:outerShdw blurRad="38100" dist="38100" dir="2700000" algn="tl">
                    <a:srgbClr val="010199"/>
                  </a:outerShdw>
                </a:effectLst>
                <a:latin typeface="宋体" pitchFamily="2" charset="-122"/>
                <a:ea typeface="宋体" pitchFamily="2" charset="-122"/>
                <a:cs typeface="Times New Roman" pitchFamily="18" charset="0"/>
              </a:rPr>
              <a:t>(</a:t>
            </a:r>
            <a:r>
              <a:rPr lang="zh-CN" altLang="en-US" sz="1650" b="1" dirty="0" smtClean="0">
                <a:effectLst>
                  <a:outerShdw blurRad="38100" dist="38100" dir="2700000" algn="tl">
                    <a:srgbClr val="010199"/>
                  </a:outerShdw>
                </a:effectLst>
                <a:latin typeface="宋体" pitchFamily="2" charset="-122"/>
                <a:ea typeface="宋体" pitchFamily="2" charset="-122"/>
                <a:cs typeface="Times New Roman" pitchFamily="18" charset="0"/>
              </a:rPr>
              <a:t>准博士</a:t>
            </a:r>
            <a:r>
              <a:rPr lang="en-US" altLang="zh-CN" sz="1650" b="1" dirty="0" smtClean="0">
                <a:effectLst>
                  <a:outerShdw blurRad="38100" dist="38100" dir="2700000" algn="tl">
                    <a:srgbClr val="010199"/>
                  </a:outerShdw>
                </a:effectLst>
                <a:latin typeface="宋体" pitchFamily="2" charset="-122"/>
                <a:ea typeface="宋体" pitchFamily="2" charset="-122"/>
                <a:cs typeface="Times New Roman" pitchFamily="18" charset="0"/>
              </a:rPr>
              <a:t>)</a:t>
            </a:r>
            <a:endParaRPr lang="en-US" altLang="zh-CN" sz="1650" b="1" dirty="0">
              <a:effectLst>
                <a:outerShdw blurRad="38100" dist="38100" dir="2700000" algn="tl">
                  <a:srgbClr val="010199"/>
                </a:outerShdw>
              </a:effectLst>
              <a:latin typeface="宋体" pitchFamily="2" charset="-122"/>
              <a:ea typeface="宋体" pitchFamily="2" charset="-122"/>
              <a:cs typeface="Times New Roman" pitchFamily="18" charset="0"/>
            </a:endParaRPr>
          </a:p>
          <a:p>
            <a:pPr marL="257175" indent="-257175" eaLnBrk="0" fontAlgn="base" hangingPunct="0">
              <a:spcBef>
                <a:spcPts val="450"/>
              </a:spcBef>
              <a:spcAft>
                <a:spcPct val="0"/>
              </a:spcAft>
              <a:defRPr/>
            </a:pPr>
            <a:r>
              <a:rPr lang="en-US" altLang="zh-CN" sz="1650" b="1" dirty="0">
                <a:effectLst>
                  <a:outerShdw blurRad="38100" dist="38100" dir="2700000" algn="tl">
                    <a:srgbClr val="010199"/>
                  </a:outerShdw>
                </a:effectLst>
                <a:latin typeface="宋体" pitchFamily="2" charset="-122"/>
                <a:ea typeface="宋体" pitchFamily="2" charset="-122"/>
                <a:cs typeface="Times New Roman" pitchFamily="18" charset="0"/>
              </a:rPr>
              <a:t>       </a:t>
            </a:r>
            <a:r>
              <a:rPr lang="zh-CN" altLang="en-US" sz="1650" b="1" dirty="0">
                <a:effectLst>
                  <a:outerShdw blurRad="38100" dist="38100" dir="2700000" algn="tl">
                    <a:srgbClr val="010199"/>
                  </a:outerShdw>
                </a:effectLst>
                <a:latin typeface="宋体" pitchFamily="2" charset="-122"/>
                <a:ea typeface="宋体" pitchFamily="2" charset="-122"/>
                <a:cs typeface="Times New Roman" pitchFamily="18" charset="0"/>
              </a:rPr>
              <a:t>李</a:t>
            </a:r>
            <a:r>
              <a:rPr lang="zh-CN" altLang="en-US" sz="1650" b="1" dirty="0" smtClean="0">
                <a:effectLst>
                  <a:outerShdw blurRad="38100" dist="38100" dir="2700000" algn="tl">
                    <a:srgbClr val="010199"/>
                  </a:outerShdw>
                </a:effectLst>
                <a:latin typeface="宋体" pitchFamily="2" charset="-122"/>
                <a:ea typeface="宋体" pitchFamily="2" charset="-122"/>
                <a:cs typeface="Times New Roman" pitchFamily="18" charset="0"/>
              </a:rPr>
              <a:t>黎明</a:t>
            </a:r>
            <a:r>
              <a:rPr lang="en-US" altLang="zh-CN" sz="1650" b="1" dirty="0">
                <a:effectLst>
                  <a:outerShdw blurRad="38100" dist="38100" dir="2700000" algn="tl">
                    <a:srgbClr val="010199"/>
                  </a:outerShdw>
                </a:effectLst>
                <a:latin typeface="宋体" pitchFamily="2" charset="-122"/>
                <a:ea typeface="宋体" pitchFamily="2" charset="-122"/>
                <a:cs typeface="Times New Roman" pitchFamily="18" charset="0"/>
              </a:rPr>
              <a:t>(</a:t>
            </a:r>
            <a:r>
              <a:rPr lang="zh-CN" altLang="en-US" sz="1650" b="1" dirty="0">
                <a:effectLst>
                  <a:outerShdw blurRad="38100" dist="38100" dir="2700000" algn="tl">
                    <a:srgbClr val="010199"/>
                  </a:outerShdw>
                </a:effectLst>
                <a:latin typeface="宋体" pitchFamily="2" charset="-122"/>
                <a:ea typeface="宋体" pitchFamily="2" charset="-122"/>
                <a:cs typeface="Times New Roman" pitchFamily="18" charset="0"/>
              </a:rPr>
              <a:t>准博士</a:t>
            </a:r>
            <a:r>
              <a:rPr lang="en-US" altLang="zh-CN" sz="1650" b="1" dirty="0" smtClean="0">
                <a:effectLst>
                  <a:outerShdw blurRad="38100" dist="38100" dir="2700000" algn="tl">
                    <a:srgbClr val="010199"/>
                  </a:outerShdw>
                </a:effectLst>
                <a:latin typeface="宋体" pitchFamily="2" charset="-122"/>
                <a:ea typeface="宋体" pitchFamily="2" charset="-122"/>
                <a:cs typeface="Times New Roman" pitchFamily="18" charset="0"/>
              </a:rPr>
              <a:t>)</a:t>
            </a:r>
          </a:p>
          <a:p>
            <a:pPr marL="257175" indent="-257175" eaLnBrk="0" fontAlgn="base" hangingPunct="0">
              <a:spcBef>
                <a:spcPts val="450"/>
              </a:spcBef>
              <a:spcAft>
                <a:spcPct val="0"/>
              </a:spcAft>
              <a:defRPr/>
            </a:pPr>
            <a:r>
              <a:rPr lang="en-US" altLang="zh-CN" sz="1650" b="1" dirty="0">
                <a:effectLst>
                  <a:outerShdw blurRad="38100" dist="38100" dir="2700000" algn="tl">
                    <a:srgbClr val="010199"/>
                  </a:outerShdw>
                </a:effectLst>
                <a:latin typeface="宋体" pitchFamily="2" charset="-122"/>
                <a:ea typeface="宋体" pitchFamily="2" charset="-122"/>
                <a:cs typeface="Times New Roman" pitchFamily="18" charset="0"/>
              </a:rPr>
              <a:t> </a:t>
            </a:r>
            <a:r>
              <a:rPr lang="en-US" altLang="zh-CN" sz="1650" b="1" dirty="0" smtClean="0">
                <a:effectLst>
                  <a:outerShdw blurRad="38100" dist="38100" dir="2700000" algn="tl">
                    <a:srgbClr val="010199"/>
                  </a:outerShdw>
                </a:effectLst>
                <a:latin typeface="宋体" pitchFamily="2" charset="-122"/>
                <a:ea typeface="宋体" pitchFamily="2" charset="-122"/>
                <a:cs typeface="Times New Roman" pitchFamily="18" charset="0"/>
              </a:rPr>
              <a:t>      </a:t>
            </a:r>
            <a:r>
              <a:rPr lang="zh-CN" altLang="en-US" sz="1650" b="1" dirty="0" smtClean="0">
                <a:effectLst>
                  <a:outerShdw blurRad="38100" dist="38100" dir="2700000" algn="tl">
                    <a:srgbClr val="010199"/>
                  </a:outerShdw>
                </a:effectLst>
                <a:latin typeface="宋体" pitchFamily="2" charset="-122"/>
                <a:ea typeface="宋体" pitchFamily="2" charset="-122"/>
                <a:cs typeface="Times New Roman" pitchFamily="18" charset="0"/>
              </a:rPr>
              <a:t>李淑元</a:t>
            </a:r>
            <a:r>
              <a:rPr lang="en-US" altLang="zh-CN" sz="1650" b="1" dirty="0" smtClean="0">
                <a:effectLst>
                  <a:outerShdw blurRad="38100" dist="38100" dir="2700000" algn="tl">
                    <a:srgbClr val="010199"/>
                  </a:outerShdw>
                </a:effectLst>
                <a:latin typeface="宋体" pitchFamily="2" charset="-122"/>
                <a:ea typeface="宋体" pitchFamily="2" charset="-122"/>
                <a:cs typeface="Times New Roman" pitchFamily="18" charset="0"/>
              </a:rPr>
              <a:t>(</a:t>
            </a:r>
            <a:r>
              <a:rPr lang="zh-CN" altLang="en-US" sz="1650" b="1" dirty="0" smtClean="0">
                <a:effectLst>
                  <a:outerShdw blurRad="38100" dist="38100" dir="2700000" algn="tl">
                    <a:srgbClr val="010199"/>
                  </a:outerShdw>
                </a:effectLst>
                <a:latin typeface="宋体" pitchFamily="2" charset="-122"/>
                <a:ea typeface="宋体" pitchFamily="2" charset="-122"/>
                <a:cs typeface="Times New Roman" pitchFamily="18" charset="0"/>
              </a:rPr>
              <a:t>准</a:t>
            </a:r>
            <a:r>
              <a:rPr lang="zh-CN" altLang="en-US" sz="1650" b="1" dirty="0">
                <a:effectLst>
                  <a:outerShdw blurRad="38100" dist="38100" dir="2700000" algn="tl">
                    <a:srgbClr val="010199"/>
                  </a:outerShdw>
                </a:effectLst>
                <a:latin typeface="宋体" pitchFamily="2" charset="-122"/>
                <a:ea typeface="宋体" pitchFamily="2" charset="-122"/>
                <a:cs typeface="Times New Roman" pitchFamily="18" charset="0"/>
              </a:rPr>
              <a:t>博士</a:t>
            </a:r>
            <a:r>
              <a:rPr lang="zh-CN" altLang="en-US" sz="1650" b="1" dirty="0" smtClean="0">
                <a:effectLst>
                  <a:outerShdw blurRad="38100" dist="38100" dir="2700000" algn="tl">
                    <a:srgbClr val="010199"/>
                  </a:outerShdw>
                </a:effectLst>
                <a:latin typeface="宋体" pitchFamily="2" charset="-122"/>
                <a:ea typeface="宋体" pitchFamily="2" charset="-122"/>
                <a:cs typeface="Times New Roman" pitchFamily="18" charset="0"/>
              </a:rPr>
              <a:t>）</a:t>
            </a:r>
            <a:endParaRPr lang="en-US" altLang="zh-CN" sz="1650" b="1" dirty="0" smtClean="0">
              <a:effectLst>
                <a:outerShdw blurRad="38100" dist="38100" dir="2700000" algn="tl">
                  <a:srgbClr val="010199"/>
                </a:outerShdw>
              </a:effectLst>
              <a:latin typeface="宋体" pitchFamily="2" charset="-122"/>
              <a:ea typeface="宋体" pitchFamily="2" charset="-122"/>
              <a:cs typeface="Times New Roman" pitchFamily="18" charset="0"/>
            </a:endParaRPr>
          </a:p>
          <a:p>
            <a:pPr marL="257175" indent="-257175" eaLnBrk="0" fontAlgn="base" hangingPunct="0">
              <a:spcBef>
                <a:spcPts val="450"/>
              </a:spcBef>
              <a:spcAft>
                <a:spcPct val="0"/>
              </a:spcAft>
              <a:defRPr/>
            </a:pPr>
            <a:r>
              <a:rPr lang="en-US" altLang="zh-CN" sz="1650" b="1" dirty="0">
                <a:effectLst>
                  <a:outerShdw blurRad="38100" dist="38100" dir="2700000" algn="tl">
                    <a:srgbClr val="010199"/>
                  </a:outerShdw>
                </a:effectLst>
                <a:latin typeface="宋体" pitchFamily="2" charset="-122"/>
                <a:ea typeface="宋体" pitchFamily="2" charset="-122"/>
                <a:cs typeface="Times New Roman" pitchFamily="18" charset="0"/>
              </a:rPr>
              <a:t> </a:t>
            </a:r>
            <a:r>
              <a:rPr lang="en-US" altLang="zh-CN" sz="1650" b="1" dirty="0" smtClean="0">
                <a:effectLst>
                  <a:outerShdw blurRad="38100" dist="38100" dir="2700000" algn="tl">
                    <a:srgbClr val="010199"/>
                  </a:outerShdw>
                </a:effectLst>
                <a:latin typeface="宋体" pitchFamily="2" charset="-122"/>
                <a:ea typeface="宋体" pitchFamily="2" charset="-122"/>
                <a:cs typeface="Times New Roman" pitchFamily="18" charset="0"/>
              </a:rPr>
              <a:t>      </a:t>
            </a:r>
            <a:r>
              <a:rPr lang="zh-CN" altLang="en-US" sz="1650" b="1" dirty="0" smtClean="0">
                <a:effectLst>
                  <a:outerShdw blurRad="38100" dist="38100" dir="2700000" algn="tl">
                    <a:srgbClr val="010199"/>
                  </a:outerShdw>
                </a:effectLst>
                <a:latin typeface="宋体" pitchFamily="2" charset="-122"/>
                <a:ea typeface="宋体" pitchFamily="2" charset="-122"/>
                <a:cs typeface="Times New Roman" pitchFamily="18" charset="0"/>
              </a:rPr>
              <a:t>楚海燕</a:t>
            </a:r>
            <a:endParaRPr lang="en-US" altLang="zh-CN" sz="1650" b="1" dirty="0">
              <a:effectLst>
                <a:outerShdw blurRad="38100" dist="38100" dir="2700000" algn="tl">
                  <a:srgbClr val="010199"/>
                </a:outerShdw>
              </a:effectLst>
              <a:latin typeface="宋体" pitchFamily="2" charset="-122"/>
              <a:ea typeface="宋体" pitchFamily="2" charset="-122"/>
              <a:cs typeface="Times New Roman" pitchFamily="18" charset="0"/>
            </a:endParaRPr>
          </a:p>
          <a:p>
            <a:pPr marL="257175" indent="-257175" eaLnBrk="0" fontAlgn="base" hangingPunct="0">
              <a:spcBef>
                <a:spcPts val="450"/>
              </a:spcBef>
              <a:spcAft>
                <a:spcPct val="0"/>
              </a:spcAft>
              <a:defRPr/>
            </a:pPr>
            <a:r>
              <a:rPr lang="zh-CN" altLang="en-US" sz="1650" b="1" dirty="0">
                <a:effectLst>
                  <a:outerShdw blurRad="38100" dist="38100" dir="2700000" algn="tl">
                    <a:srgbClr val="010199"/>
                  </a:outerShdw>
                </a:effectLst>
                <a:latin typeface="宋体" pitchFamily="2" charset="-122"/>
                <a:ea typeface="宋体" pitchFamily="2" charset="-122"/>
                <a:cs typeface="Times New Roman" pitchFamily="18" charset="0"/>
              </a:rPr>
              <a:t>       刘庆</a:t>
            </a:r>
            <a:r>
              <a:rPr lang="zh-CN" altLang="en-US" sz="1650" b="1" dirty="0" smtClean="0">
                <a:effectLst>
                  <a:outerShdw blurRad="38100" dist="38100" dir="2700000" algn="tl">
                    <a:srgbClr val="010199"/>
                  </a:outerShdw>
                </a:effectLst>
                <a:latin typeface="宋体" pitchFamily="2" charset="-122"/>
                <a:ea typeface="宋体" pitchFamily="2" charset="-122"/>
                <a:cs typeface="Times New Roman" pitchFamily="18" charset="0"/>
              </a:rPr>
              <a:t>梅</a:t>
            </a:r>
            <a:endParaRPr lang="en-US" altLang="zh-CN" sz="1650" b="1" dirty="0" smtClean="0">
              <a:effectLst>
                <a:outerShdw blurRad="38100" dist="38100" dir="2700000" algn="tl">
                  <a:srgbClr val="010199"/>
                </a:outerShdw>
              </a:effectLst>
              <a:latin typeface="宋体" pitchFamily="2" charset="-122"/>
              <a:ea typeface="宋体" pitchFamily="2" charset="-122"/>
              <a:cs typeface="Times New Roman" pitchFamily="18" charset="0"/>
            </a:endParaRPr>
          </a:p>
          <a:p>
            <a:pPr marL="257175" indent="-257175" eaLnBrk="0" fontAlgn="base" hangingPunct="0">
              <a:spcBef>
                <a:spcPts val="450"/>
              </a:spcBef>
              <a:spcAft>
                <a:spcPct val="0"/>
              </a:spcAft>
              <a:defRPr/>
            </a:pPr>
            <a:endParaRPr lang="en-US" altLang="zh-CN" sz="1650" b="1" dirty="0">
              <a:effectLst>
                <a:outerShdw blurRad="38100" dist="38100" dir="2700000" algn="tl">
                  <a:srgbClr val="010199"/>
                </a:outerShdw>
              </a:effectLst>
              <a:latin typeface="宋体" pitchFamily="2" charset="-122"/>
              <a:ea typeface="宋体" pitchFamily="2" charset="-122"/>
              <a:cs typeface="Times New Roman" pitchFamily="18" charset="0"/>
            </a:endParaRPr>
          </a:p>
          <a:p>
            <a:pPr marL="257175" indent="-257175" eaLnBrk="0" fontAlgn="base" hangingPunct="0">
              <a:spcBef>
                <a:spcPts val="450"/>
              </a:spcBef>
              <a:spcAft>
                <a:spcPct val="0"/>
              </a:spcAft>
              <a:defRPr/>
            </a:pPr>
            <a:r>
              <a:rPr lang="zh-CN" altLang="en-US" sz="1650" b="1" dirty="0">
                <a:effectLst>
                  <a:outerShdw blurRad="38100" dist="38100" dir="2700000" algn="tl">
                    <a:srgbClr val="010199"/>
                  </a:outerShdw>
                </a:effectLst>
                <a:latin typeface="宋体" pitchFamily="2" charset="-122"/>
                <a:ea typeface="宋体" pitchFamily="2" charset="-122"/>
                <a:cs typeface="Times New Roman" pitchFamily="18" charset="0"/>
              </a:rPr>
              <a:t>       严凤</a:t>
            </a:r>
            <a:r>
              <a:rPr lang="zh-CN" altLang="en-US" sz="1650" b="1" dirty="0" smtClean="0">
                <a:effectLst>
                  <a:outerShdw blurRad="38100" dist="38100" dir="2700000" algn="tl">
                    <a:srgbClr val="010199"/>
                  </a:outerShdw>
                </a:effectLst>
                <a:latin typeface="宋体" pitchFamily="2" charset="-122"/>
                <a:ea typeface="宋体" pitchFamily="2" charset="-122"/>
                <a:cs typeface="Times New Roman" pitchFamily="18" charset="0"/>
              </a:rPr>
              <a:t>阳</a:t>
            </a:r>
            <a:endParaRPr lang="en-US" altLang="zh-CN" sz="1650" b="1" dirty="0">
              <a:effectLst>
                <a:outerShdw blurRad="38100" dist="38100" dir="2700000" algn="tl">
                  <a:srgbClr val="010199"/>
                </a:outerShdw>
              </a:effectLst>
              <a:latin typeface="宋体" pitchFamily="2" charset="-122"/>
              <a:ea typeface="宋体" pitchFamily="2" charset="-122"/>
              <a:cs typeface="Times New Roman" pitchFamily="18" charset="0"/>
            </a:endParaRPr>
          </a:p>
          <a:p>
            <a:pPr marL="257175" indent="-257175" eaLnBrk="0" fontAlgn="base" hangingPunct="0">
              <a:spcAft>
                <a:spcPct val="0"/>
              </a:spcAft>
              <a:defRPr/>
            </a:pPr>
            <a:r>
              <a:rPr lang="en-US" altLang="zh-CN" sz="1650" b="1" dirty="0">
                <a:effectLst>
                  <a:outerShdw blurRad="38100" dist="38100" dir="2700000" algn="tl">
                    <a:srgbClr val="010199"/>
                  </a:outerShdw>
                </a:effectLst>
                <a:latin typeface="宋体" pitchFamily="2" charset="-122"/>
                <a:ea typeface="宋体" pitchFamily="2" charset="-122"/>
                <a:cs typeface="Times New Roman" pitchFamily="18" charset="0"/>
              </a:rPr>
              <a:t>       </a:t>
            </a:r>
            <a:r>
              <a:rPr lang="zh-CN" altLang="en-US" sz="1650" b="1" dirty="0">
                <a:effectLst>
                  <a:outerShdw blurRad="38100" dist="38100" dir="2700000" algn="tl">
                    <a:srgbClr val="010199"/>
                  </a:outerShdw>
                </a:effectLst>
                <a:latin typeface="宋体" pitchFamily="2" charset="-122"/>
                <a:ea typeface="宋体" pitchFamily="2" charset="-122"/>
                <a:cs typeface="Times New Roman" pitchFamily="18" charset="0"/>
              </a:rPr>
              <a:t>谭立行</a:t>
            </a:r>
            <a:endParaRPr lang="en-US" altLang="zh-CN" sz="1650" b="1" dirty="0">
              <a:effectLst>
                <a:outerShdw blurRad="38100" dist="38100" dir="2700000" algn="tl">
                  <a:srgbClr val="010199"/>
                </a:outerShdw>
              </a:effectLst>
              <a:latin typeface="宋体" pitchFamily="2" charset="-122"/>
              <a:ea typeface="宋体" pitchFamily="2" charset="-122"/>
              <a:cs typeface="Times New Roman" pitchFamily="18" charset="0"/>
            </a:endParaRPr>
          </a:p>
          <a:p>
            <a:pPr marL="257175" indent="-257175" eaLnBrk="0" fontAlgn="base" hangingPunct="0">
              <a:spcAft>
                <a:spcPct val="0"/>
              </a:spcAft>
              <a:defRPr/>
            </a:pPr>
            <a:r>
              <a:rPr lang="en-US" altLang="zh-CN" sz="1650" b="1" dirty="0">
                <a:effectLst>
                  <a:outerShdw blurRad="38100" dist="38100" dir="2700000" algn="tl">
                    <a:srgbClr val="010199"/>
                  </a:outerShdw>
                </a:effectLst>
                <a:latin typeface="宋体" pitchFamily="2" charset="-122"/>
                <a:ea typeface="宋体" pitchFamily="2" charset="-122"/>
                <a:cs typeface="Times New Roman" pitchFamily="18" charset="0"/>
              </a:rPr>
              <a:t>       </a:t>
            </a:r>
            <a:r>
              <a:rPr lang="zh-CN" altLang="en-US" sz="1650" b="1" dirty="0">
                <a:effectLst>
                  <a:outerShdw blurRad="38100" dist="38100" dir="2700000" algn="tl">
                    <a:srgbClr val="010199"/>
                  </a:outerShdw>
                </a:effectLst>
                <a:latin typeface="宋体" pitchFamily="2" charset="-122"/>
                <a:ea typeface="宋体" pitchFamily="2" charset="-122"/>
                <a:cs typeface="Times New Roman" pitchFamily="18" charset="0"/>
              </a:rPr>
              <a:t>濮伟</a:t>
            </a:r>
            <a:r>
              <a:rPr lang="zh-CN" altLang="en-US" sz="1650" b="1" dirty="0" smtClean="0">
                <a:effectLst>
                  <a:outerShdw blurRad="38100" dist="38100" dir="2700000" algn="tl">
                    <a:srgbClr val="010199"/>
                  </a:outerShdw>
                </a:effectLst>
                <a:latin typeface="宋体" pitchFamily="2" charset="-122"/>
                <a:ea typeface="宋体" pitchFamily="2" charset="-122"/>
                <a:cs typeface="Times New Roman" pitchFamily="18" charset="0"/>
              </a:rPr>
              <a:t>林</a:t>
            </a:r>
            <a:endParaRPr lang="en-US" altLang="zh-CN" sz="1650" b="1" dirty="0" smtClean="0">
              <a:effectLst>
                <a:outerShdw blurRad="38100" dist="38100" dir="2700000" algn="tl">
                  <a:srgbClr val="010199"/>
                </a:outerShdw>
              </a:effectLst>
              <a:latin typeface="宋体" pitchFamily="2" charset="-122"/>
              <a:ea typeface="宋体" pitchFamily="2" charset="-122"/>
              <a:cs typeface="Times New Roman" pitchFamily="18" charset="0"/>
            </a:endParaRPr>
          </a:p>
          <a:p>
            <a:pPr marL="257175" indent="-257175" eaLnBrk="0" fontAlgn="base" hangingPunct="0">
              <a:spcAft>
                <a:spcPct val="0"/>
              </a:spcAft>
              <a:defRPr/>
            </a:pPr>
            <a:r>
              <a:rPr lang="en-US" altLang="zh-CN" sz="1650" b="1" dirty="0">
                <a:effectLst>
                  <a:outerShdw blurRad="38100" dist="38100" dir="2700000" algn="tl">
                    <a:srgbClr val="010199"/>
                  </a:outerShdw>
                </a:effectLst>
                <a:latin typeface="宋体" pitchFamily="2" charset="-122"/>
                <a:ea typeface="宋体" pitchFamily="2" charset="-122"/>
                <a:cs typeface="Times New Roman" pitchFamily="18" charset="0"/>
              </a:rPr>
              <a:t> </a:t>
            </a:r>
            <a:r>
              <a:rPr lang="en-US" altLang="zh-CN" sz="1650" b="1" dirty="0" smtClean="0">
                <a:effectLst>
                  <a:outerShdw blurRad="38100" dist="38100" dir="2700000" algn="tl">
                    <a:srgbClr val="010199"/>
                  </a:outerShdw>
                </a:effectLst>
                <a:latin typeface="宋体" pitchFamily="2" charset="-122"/>
                <a:ea typeface="宋体" pitchFamily="2" charset="-122"/>
                <a:cs typeface="Times New Roman" pitchFamily="18" charset="0"/>
              </a:rPr>
              <a:t>      </a:t>
            </a:r>
            <a:r>
              <a:rPr lang="zh-CN" altLang="en-US" sz="1650" b="1" dirty="0" smtClean="0">
                <a:effectLst>
                  <a:outerShdw blurRad="38100" dist="38100" dir="2700000" algn="tl">
                    <a:srgbClr val="010199"/>
                  </a:outerShdw>
                </a:effectLst>
                <a:latin typeface="宋体" pitchFamily="2" charset="-122"/>
                <a:ea typeface="宋体" pitchFamily="2" charset="-122"/>
                <a:cs typeface="Times New Roman" pitchFamily="18" charset="0"/>
              </a:rPr>
              <a:t>李轶</a:t>
            </a:r>
            <a:endParaRPr lang="en-US" altLang="zh-CN" sz="1650" b="1" dirty="0">
              <a:effectLst>
                <a:outerShdw blurRad="38100" dist="38100" dir="2700000" algn="tl">
                  <a:srgbClr val="010199"/>
                </a:outerShdw>
              </a:effectLst>
              <a:latin typeface="宋体" pitchFamily="2" charset="-122"/>
              <a:ea typeface="宋体" pitchFamily="2" charset="-122"/>
              <a:cs typeface="Times New Roman" pitchFamily="18" charset="0"/>
            </a:endParaRPr>
          </a:p>
          <a:p>
            <a:pPr marL="257175" indent="-257175" eaLnBrk="0" fontAlgn="base" hangingPunct="0">
              <a:spcAft>
                <a:spcPct val="0"/>
              </a:spcAft>
              <a:defRPr/>
            </a:pPr>
            <a:r>
              <a:rPr lang="en-US" altLang="zh-CN" sz="1650" b="1" dirty="0">
                <a:effectLst>
                  <a:outerShdw blurRad="38100" dist="38100" dir="2700000" algn="tl">
                    <a:srgbClr val="010199"/>
                  </a:outerShdw>
                </a:effectLst>
                <a:latin typeface="宋体" pitchFamily="2" charset="-122"/>
                <a:ea typeface="宋体" pitchFamily="2" charset="-122"/>
                <a:cs typeface="Times New Roman" pitchFamily="18" charset="0"/>
              </a:rPr>
              <a:t>        ……</a:t>
            </a:r>
          </a:p>
        </p:txBody>
      </p:sp>
      <p:sp>
        <p:nvSpPr>
          <p:cNvPr id="6" name="内容占位符 2"/>
          <p:cNvSpPr txBox="1">
            <a:spLocks/>
          </p:cNvSpPr>
          <p:nvPr/>
        </p:nvSpPr>
        <p:spPr bwMode="gray">
          <a:xfrm>
            <a:off x="4247757" y="6360910"/>
            <a:ext cx="4137311" cy="688814"/>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marL="257175" indent="-257175" eaLnBrk="0" fontAlgn="base" hangingPunct="0">
              <a:spcBef>
                <a:spcPts val="450"/>
              </a:spcBef>
              <a:spcAft>
                <a:spcPct val="0"/>
              </a:spcAft>
              <a:defRPr/>
            </a:pPr>
            <a:r>
              <a:rPr lang="zh-CN" altLang="en-US" sz="2000" b="1" dirty="0">
                <a:effectLst>
                  <a:outerShdw blurRad="38100" dist="38100" dir="2700000" algn="tl">
                    <a:srgbClr val="010199"/>
                  </a:outerShdw>
                </a:effectLst>
                <a:latin typeface="宋体" pitchFamily="2" charset="-122"/>
                <a:ea typeface="宋体" pitchFamily="2" charset="-122"/>
                <a:cs typeface="Times New Roman" pitchFamily="18" charset="0"/>
              </a:rPr>
              <a:t>重点实验的其他同学及我家人</a:t>
            </a:r>
            <a:endParaRPr lang="en-US" altLang="zh-CN" sz="2000" b="1" dirty="0">
              <a:effectLst>
                <a:outerShdw blurRad="38100" dist="38100" dir="2700000" algn="tl">
                  <a:srgbClr val="010199"/>
                </a:outerShdw>
              </a:effectLst>
              <a:latin typeface="宋体" pitchFamily="2" charset="-122"/>
              <a:ea typeface="宋体" pitchFamily="2" charset="-122"/>
              <a:cs typeface="Times New Roman" pitchFamily="18" charset="0"/>
            </a:endParaRPr>
          </a:p>
        </p:txBody>
      </p:sp>
    </p:spTree>
    <p:extLst>
      <p:ext uri="{BB962C8B-B14F-4D97-AF65-F5344CB8AC3E}">
        <p14:creationId xmlns:p14="http://schemas.microsoft.com/office/powerpoint/2010/main" val="2376852175"/>
      </p:ext>
    </p:extLst>
  </p:cSld>
  <p:clrMapOvr>
    <a:masterClrMapping/>
  </p:clrMapOvr>
  <p:transition advTm="23797"/>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3"/>
          <p:cNvSpPr>
            <a:spLocks noGrp="1" noChangeArrowheads="1"/>
          </p:cNvSpPr>
          <p:nvPr>
            <p:ph type="title"/>
          </p:nvPr>
        </p:nvSpPr>
        <p:spPr>
          <a:xfrm>
            <a:off x="1985739" y="1602417"/>
            <a:ext cx="4857750" cy="651272"/>
          </a:xfrm>
        </p:spPr>
        <p:txBody>
          <a:bodyPr/>
          <a:lstStyle/>
          <a:p>
            <a:pPr eaLnBrk="1" hangingPunct="1"/>
            <a:r>
              <a:rPr lang="zh-CN" altLang="en-US" dirty="0" smtClean="0">
                <a:solidFill>
                  <a:schemeClr val="tx1"/>
                </a:solidFill>
                <a:ea typeface="宋体" charset="-122"/>
              </a:rPr>
              <a:t>特别感谢</a:t>
            </a:r>
            <a:endParaRPr lang="en-US" altLang="zh-CN" dirty="0" smtClean="0">
              <a:solidFill>
                <a:schemeClr val="tx1"/>
              </a:solidFill>
              <a:ea typeface="宋体" charset="-122"/>
            </a:endParaRPr>
          </a:p>
        </p:txBody>
      </p:sp>
      <p:sp>
        <p:nvSpPr>
          <p:cNvPr id="49155" name="Rectangle 3"/>
          <p:cNvSpPr txBox="1">
            <a:spLocks noChangeArrowheads="1"/>
          </p:cNvSpPr>
          <p:nvPr/>
        </p:nvSpPr>
        <p:spPr bwMode="gray">
          <a:xfrm>
            <a:off x="1493658" y="2726922"/>
            <a:ext cx="6102678" cy="2106234"/>
          </a:xfrm>
          <a:prstGeom prst="rect">
            <a:avLst/>
          </a:prstGeom>
          <a:noFill/>
          <a:ln w="9525">
            <a:noFill/>
            <a:miter lim="800000"/>
            <a:headEnd/>
            <a:tailEnd/>
          </a:ln>
        </p:spPr>
        <p:txBody>
          <a:bodyPr/>
          <a:lstStyle/>
          <a:p>
            <a:pPr algn="ctr">
              <a:spcBef>
                <a:spcPts val="900"/>
              </a:spcBef>
            </a:pPr>
            <a:r>
              <a:rPr lang="zh-CN" altLang="en-US" sz="2700" b="1" dirty="0">
                <a:latin typeface="Times New Roman" pitchFamily="18" charset="0"/>
                <a:ea typeface="宋体" charset="-122"/>
                <a:cs typeface="Times New Roman" pitchFamily="18" charset="0"/>
              </a:rPr>
              <a:t>对本论文进行仔细评审</a:t>
            </a:r>
          </a:p>
          <a:p>
            <a:pPr algn="ctr">
              <a:spcBef>
                <a:spcPts val="900"/>
              </a:spcBef>
            </a:pPr>
            <a:r>
              <a:rPr lang="zh-CN" altLang="en-US" sz="2700" b="1" dirty="0">
                <a:latin typeface="Times New Roman" pitchFamily="18" charset="0"/>
                <a:ea typeface="宋体" charset="-122"/>
                <a:cs typeface="Times New Roman" pitchFamily="18" charset="0"/>
              </a:rPr>
              <a:t>并提出宝贵意见的专家！</a:t>
            </a:r>
            <a:endParaRPr lang="en-US" altLang="zh-CN" sz="2700" b="1" dirty="0">
              <a:latin typeface="Times New Roman" pitchFamily="18" charset="0"/>
              <a:ea typeface="宋体" charset="-122"/>
              <a:cs typeface="Times New Roman" pitchFamily="18" charset="0"/>
            </a:endParaRPr>
          </a:p>
          <a:p>
            <a:pPr algn="ctr">
              <a:spcBef>
                <a:spcPts val="900"/>
              </a:spcBef>
            </a:pPr>
            <a:endParaRPr lang="en-US" altLang="zh-CN" b="1" dirty="0">
              <a:latin typeface="Times New Roman" pitchFamily="18" charset="0"/>
              <a:ea typeface="宋体" charset="-122"/>
              <a:cs typeface="Times New Roman" pitchFamily="18" charset="0"/>
            </a:endParaRPr>
          </a:p>
          <a:p>
            <a:pPr algn="ctr">
              <a:spcBef>
                <a:spcPts val="900"/>
              </a:spcBef>
            </a:pPr>
            <a:r>
              <a:rPr lang="zh-CN" altLang="en-US" sz="2700" b="1" dirty="0">
                <a:latin typeface="Times New Roman" pitchFamily="18" charset="0"/>
                <a:ea typeface="宋体" charset="-122"/>
                <a:cs typeface="Times New Roman" pitchFamily="18" charset="0"/>
              </a:rPr>
              <a:t>答辩委员会的各位专家的莅临指导！</a:t>
            </a:r>
            <a:endParaRPr lang="en-US" altLang="zh-CN" sz="2700" b="1" dirty="0">
              <a:latin typeface="Times New Roman" pitchFamily="18" charset="0"/>
              <a:ea typeface="宋体" charset="-122"/>
              <a:cs typeface="Times New Roman" pitchFamily="18" charset="0"/>
            </a:endParaRPr>
          </a:p>
        </p:txBody>
      </p:sp>
    </p:spTree>
    <p:extLst>
      <p:ext uri="{BB962C8B-B14F-4D97-AF65-F5344CB8AC3E}">
        <p14:creationId xmlns:p14="http://schemas.microsoft.com/office/powerpoint/2010/main" val="2392099006"/>
      </p:ext>
    </p:extLst>
  </p:cSld>
  <p:clrMapOvr>
    <a:masterClrMapping/>
  </p:clrMapOvr>
  <p:transition advTm="23797"/>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bwMode="gray">
          <a:xfrm>
            <a:off x="2696769" y="2732485"/>
            <a:ext cx="4179094" cy="1714500"/>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algn="r" eaLnBrk="0" fontAlgn="base" hangingPunct="0">
              <a:spcBef>
                <a:spcPct val="20000"/>
              </a:spcBef>
              <a:spcAft>
                <a:spcPct val="0"/>
              </a:spcAft>
              <a:defRPr/>
            </a:pPr>
            <a:r>
              <a:rPr lang="zh-CN" altLang="en-US" sz="6000" b="1" kern="0" dirty="0">
                <a:latin typeface="华文行楷" pitchFamily="2" charset="-122"/>
                <a:ea typeface="华文行楷" pitchFamily="2" charset="-122"/>
                <a:cs typeface="Times New Roman" pitchFamily="18" charset="0"/>
              </a:rPr>
              <a:t>谢谢大家</a:t>
            </a:r>
            <a:r>
              <a:rPr lang="zh-CN" altLang="en-US" sz="6000" b="1" kern="0" dirty="0">
                <a:latin typeface="Times New Roman" pitchFamily="18" charset="0"/>
                <a:ea typeface="仿宋" pitchFamily="49" charset="-122"/>
                <a:cs typeface="Times New Roman" pitchFamily="18" charset="0"/>
              </a:rPr>
              <a:t>！</a:t>
            </a:r>
            <a:endParaRPr lang="zh-CN" altLang="en-US" sz="6000" b="1" i="1" kern="0" dirty="0">
              <a:latin typeface="华文行楷" pitchFamily="2" charset="-122"/>
              <a:ea typeface="华文行楷" pitchFamily="2" charset="-122"/>
              <a:cs typeface="Times New Roman" pitchFamily="18" charset="0"/>
            </a:endParaRPr>
          </a:p>
        </p:txBody>
      </p:sp>
    </p:spTree>
    <p:extLst>
      <p:ext uri="{BB962C8B-B14F-4D97-AF65-F5344CB8AC3E}">
        <p14:creationId xmlns:p14="http://schemas.microsoft.com/office/powerpoint/2010/main" val="3344675462"/>
      </p:ext>
    </p:extLst>
  </p:cSld>
  <p:clrMapOvr>
    <a:masterClrMapping/>
  </p:clrMapOvr>
  <p:transition advTm="23797"/>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04596" y="2708827"/>
            <a:ext cx="3011424" cy="2312742"/>
            <a:chOff x="-285390" y="3689395"/>
            <a:chExt cx="3011424" cy="2312742"/>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390" y="3743569"/>
              <a:ext cx="3011424" cy="2258568"/>
            </a:xfrm>
            <a:prstGeom prst="rect">
              <a:avLst/>
            </a:prstGeom>
          </p:spPr>
        </p:pic>
        <p:sp>
          <p:nvSpPr>
            <p:cNvPr id="8" name="文本框 7"/>
            <p:cNvSpPr txBox="1"/>
            <p:nvPr/>
          </p:nvSpPr>
          <p:spPr>
            <a:xfrm>
              <a:off x="2020477" y="3689395"/>
              <a:ext cx="697627" cy="369332"/>
            </a:xfrm>
            <a:prstGeom prst="rect">
              <a:avLst/>
            </a:prstGeom>
            <a:noFill/>
          </p:spPr>
          <p:txBody>
            <a:bodyPr wrap="none" rtlCol="0">
              <a:spAutoFit/>
            </a:bodyPr>
            <a:lstStyle/>
            <a:p>
              <a:r>
                <a:rPr lang="en-US" altLang="zh-CN" dirty="0" smtClean="0">
                  <a:solidFill>
                    <a:srgbClr val="FF0000"/>
                  </a:solidFill>
                </a:rPr>
                <a:t>2012</a:t>
              </a:r>
              <a:endParaRPr lang="zh-CN" altLang="en-US" dirty="0">
                <a:solidFill>
                  <a:srgbClr val="FF0000"/>
                </a:solidFill>
              </a:endParaRPr>
            </a:p>
          </p:txBody>
        </p:sp>
      </p:grpSp>
      <p:grpSp>
        <p:nvGrpSpPr>
          <p:cNvPr id="19" name="组合 18"/>
          <p:cNvGrpSpPr/>
          <p:nvPr/>
        </p:nvGrpSpPr>
        <p:grpSpPr>
          <a:xfrm>
            <a:off x="3457134" y="632628"/>
            <a:ext cx="4407560" cy="2679180"/>
            <a:chOff x="3216745" y="651417"/>
            <a:chExt cx="5303308" cy="3016054"/>
          </a:xfrm>
        </p:grpSpPr>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6745" y="684360"/>
              <a:ext cx="5303308" cy="2983111"/>
            </a:xfrm>
            <a:prstGeom prst="rect">
              <a:avLst/>
            </a:prstGeom>
          </p:spPr>
        </p:pic>
        <p:sp>
          <p:nvSpPr>
            <p:cNvPr id="9" name="文本框 8"/>
            <p:cNvSpPr txBox="1"/>
            <p:nvPr/>
          </p:nvSpPr>
          <p:spPr>
            <a:xfrm>
              <a:off x="7782199" y="651417"/>
              <a:ext cx="697627" cy="369332"/>
            </a:xfrm>
            <a:prstGeom prst="rect">
              <a:avLst/>
            </a:prstGeom>
            <a:noFill/>
          </p:spPr>
          <p:txBody>
            <a:bodyPr wrap="none" rtlCol="0">
              <a:spAutoFit/>
            </a:bodyPr>
            <a:lstStyle/>
            <a:p>
              <a:r>
                <a:rPr lang="en-US" altLang="zh-CN" dirty="0" smtClean="0">
                  <a:solidFill>
                    <a:srgbClr val="FF0000"/>
                  </a:solidFill>
                </a:rPr>
                <a:t>2013</a:t>
              </a:r>
              <a:endParaRPr lang="zh-CN" altLang="en-US" dirty="0">
                <a:solidFill>
                  <a:srgbClr val="FF0000"/>
                </a:solidFill>
              </a:endParaRPr>
            </a:p>
          </p:txBody>
        </p:sp>
      </p:grpSp>
      <p:grpSp>
        <p:nvGrpSpPr>
          <p:cNvPr id="15" name="组合 14"/>
          <p:cNvGrpSpPr/>
          <p:nvPr/>
        </p:nvGrpSpPr>
        <p:grpSpPr>
          <a:xfrm>
            <a:off x="153882" y="682354"/>
            <a:ext cx="2808275" cy="1929779"/>
            <a:chOff x="42329" y="661209"/>
            <a:chExt cx="2636109" cy="1977082"/>
          </a:xfrm>
        </p:grpSpPr>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329" y="661209"/>
              <a:ext cx="2636109" cy="1977082"/>
            </a:xfrm>
            <a:prstGeom prst="rect">
              <a:avLst/>
            </a:prstGeom>
          </p:spPr>
        </p:pic>
        <p:sp>
          <p:nvSpPr>
            <p:cNvPr id="10" name="文本框 9"/>
            <p:cNvSpPr txBox="1"/>
            <p:nvPr/>
          </p:nvSpPr>
          <p:spPr>
            <a:xfrm>
              <a:off x="1967483" y="729193"/>
              <a:ext cx="697627" cy="369332"/>
            </a:xfrm>
            <a:prstGeom prst="rect">
              <a:avLst/>
            </a:prstGeom>
            <a:noFill/>
          </p:spPr>
          <p:txBody>
            <a:bodyPr wrap="none" rtlCol="0">
              <a:spAutoFit/>
            </a:bodyPr>
            <a:lstStyle/>
            <a:p>
              <a:r>
                <a:rPr lang="en-US" altLang="zh-CN" dirty="0" smtClean="0">
                  <a:solidFill>
                    <a:srgbClr val="FF0000"/>
                  </a:solidFill>
                </a:rPr>
                <a:t>2014</a:t>
              </a:r>
              <a:endParaRPr lang="zh-CN" altLang="en-US" dirty="0">
                <a:solidFill>
                  <a:srgbClr val="FF0000"/>
                </a:solidFill>
              </a:endParaRPr>
            </a:p>
          </p:txBody>
        </p:sp>
      </p:grpSp>
      <p:grpSp>
        <p:nvGrpSpPr>
          <p:cNvPr id="20" name="组合 19"/>
          <p:cNvGrpSpPr/>
          <p:nvPr/>
        </p:nvGrpSpPr>
        <p:grpSpPr>
          <a:xfrm>
            <a:off x="4706596" y="2231275"/>
            <a:ext cx="3981027" cy="2744585"/>
            <a:chOff x="3471333" y="2612133"/>
            <a:chExt cx="5355679" cy="3570453"/>
          </a:xfrm>
        </p:grpSpPr>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71333" y="2612133"/>
              <a:ext cx="5355679" cy="3570453"/>
            </a:xfrm>
            <a:prstGeom prst="rect">
              <a:avLst/>
            </a:prstGeom>
          </p:spPr>
        </p:pic>
        <p:sp>
          <p:nvSpPr>
            <p:cNvPr id="12" name="文本框 11"/>
            <p:cNvSpPr txBox="1"/>
            <p:nvPr/>
          </p:nvSpPr>
          <p:spPr>
            <a:xfrm>
              <a:off x="8077014" y="2677678"/>
              <a:ext cx="697627" cy="369332"/>
            </a:xfrm>
            <a:prstGeom prst="rect">
              <a:avLst/>
            </a:prstGeom>
            <a:noFill/>
          </p:spPr>
          <p:txBody>
            <a:bodyPr wrap="none" rtlCol="0">
              <a:spAutoFit/>
            </a:bodyPr>
            <a:lstStyle/>
            <a:p>
              <a:r>
                <a:rPr lang="en-US" altLang="zh-CN" dirty="0" smtClean="0">
                  <a:solidFill>
                    <a:srgbClr val="FF0000"/>
                  </a:solidFill>
                </a:rPr>
                <a:t>2012</a:t>
              </a:r>
              <a:endParaRPr lang="zh-CN" altLang="en-US" dirty="0">
                <a:solidFill>
                  <a:srgbClr val="FF0000"/>
                </a:solidFill>
              </a:endParaRPr>
            </a:p>
          </p:txBody>
        </p:sp>
      </p:grpSp>
      <p:grpSp>
        <p:nvGrpSpPr>
          <p:cNvPr id="18" name="组合 17"/>
          <p:cNvGrpSpPr/>
          <p:nvPr/>
        </p:nvGrpSpPr>
        <p:grpSpPr>
          <a:xfrm>
            <a:off x="4020778" y="3603567"/>
            <a:ext cx="4012584" cy="2680286"/>
            <a:chOff x="2766539" y="4415157"/>
            <a:chExt cx="4255752" cy="2872364"/>
          </a:xfrm>
        </p:grpSpPr>
        <p:pic>
          <p:nvPicPr>
            <p:cNvPr id="13" name="图片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6539" y="4487090"/>
              <a:ext cx="4200646" cy="2800431"/>
            </a:xfrm>
            <a:prstGeom prst="rect">
              <a:avLst/>
            </a:prstGeom>
          </p:spPr>
        </p:pic>
        <p:sp>
          <p:nvSpPr>
            <p:cNvPr id="14" name="文本框 13"/>
            <p:cNvSpPr txBox="1"/>
            <p:nvPr/>
          </p:nvSpPr>
          <p:spPr>
            <a:xfrm>
              <a:off x="6341784" y="4415157"/>
              <a:ext cx="680507" cy="369332"/>
            </a:xfrm>
            <a:prstGeom prst="rect">
              <a:avLst/>
            </a:prstGeom>
            <a:noFill/>
          </p:spPr>
          <p:txBody>
            <a:bodyPr wrap="none" rtlCol="0">
              <a:spAutoFit/>
            </a:bodyPr>
            <a:lstStyle/>
            <a:p>
              <a:r>
                <a:rPr lang="en-US" altLang="zh-CN" dirty="0" smtClean="0">
                  <a:solidFill>
                    <a:srgbClr val="FF0000"/>
                  </a:solidFill>
                </a:rPr>
                <a:t>2011</a:t>
              </a:r>
              <a:endParaRPr lang="zh-CN" altLang="en-US" dirty="0">
                <a:solidFill>
                  <a:srgbClr val="FF0000"/>
                </a:solidFill>
              </a:endParaRPr>
            </a:p>
          </p:txBody>
        </p:sp>
      </p:grpSp>
      <p:sp>
        <p:nvSpPr>
          <p:cNvPr id="16" name="Rectangle 33"/>
          <p:cNvSpPr txBox="1">
            <a:spLocks noChangeArrowheads="1"/>
          </p:cNvSpPr>
          <p:nvPr/>
        </p:nvSpPr>
        <p:spPr>
          <a:xfrm>
            <a:off x="-97167" y="-18644"/>
            <a:ext cx="2025266" cy="651272"/>
          </a:xfrm>
          <a:prstGeom prst="rect">
            <a:avLst/>
          </a:prstGeom>
        </p:spPr>
        <p:txBody>
          <a:bodyPr/>
          <a:lstStyle>
            <a:lvl1pPr algn="ctr" rtl="0" eaLnBrk="0" fontAlgn="base" hangingPunct="0">
              <a:spcBef>
                <a:spcPct val="0"/>
              </a:spcBef>
              <a:spcAft>
                <a:spcPct val="0"/>
              </a:spcAft>
              <a:defRPr sz="3300">
                <a:solidFill>
                  <a:schemeClr val="tx2"/>
                </a:solidFill>
                <a:effectLst>
                  <a:outerShdw blurRad="38100" dist="38100" dir="2700000" algn="tl">
                    <a:srgbClr val="FFFFFF"/>
                  </a:outerShdw>
                </a:effectLst>
                <a:latin typeface="Arial" charset="0"/>
                <a:ea typeface="+mj-ea"/>
                <a:cs typeface="+mj-cs"/>
              </a:defRPr>
            </a:lvl1pPr>
            <a:lvl2pPr algn="ctr" rtl="0" eaLnBrk="0" fontAlgn="base" hangingPunct="0">
              <a:spcBef>
                <a:spcPct val="0"/>
              </a:spcBef>
              <a:spcAft>
                <a:spcPct val="0"/>
              </a:spcAft>
              <a:defRPr sz="3300">
                <a:solidFill>
                  <a:schemeClr val="tx2"/>
                </a:solidFill>
                <a:effectLst>
                  <a:outerShdw blurRad="38100" dist="38100" dir="2700000" algn="tl">
                    <a:srgbClr val="FFFFFF"/>
                  </a:outerShdw>
                </a:effectLst>
                <a:latin typeface="Arial" charset="0"/>
                <a:ea typeface="宋体" pitchFamily="2" charset="-122"/>
              </a:defRPr>
            </a:lvl2pPr>
            <a:lvl3pPr algn="ctr" rtl="0" eaLnBrk="0" fontAlgn="base" hangingPunct="0">
              <a:spcBef>
                <a:spcPct val="0"/>
              </a:spcBef>
              <a:spcAft>
                <a:spcPct val="0"/>
              </a:spcAft>
              <a:defRPr sz="3300">
                <a:solidFill>
                  <a:schemeClr val="tx2"/>
                </a:solidFill>
                <a:effectLst>
                  <a:outerShdw blurRad="38100" dist="38100" dir="2700000" algn="tl">
                    <a:srgbClr val="FFFFFF"/>
                  </a:outerShdw>
                </a:effectLst>
                <a:latin typeface="Arial" charset="0"/>
                <a:ea typeface="宋体" pitchFamily="2" charset="-122"/>
              </a:defRPr>
            </a:lvl3pPr>
            <a:lvl4pPr algn="ctr" rtl="0" eaLnBrk="0" fontAlgn="base" hangingPunct="0">
              <a:spcBef>
                <a:spcPct val="0"/>
              </a:spcBef>
              <a:spcAft>
                <a:spcPct val="0"/>
              </a:spcAft>
              <a:defRPr sz="3300">
                <a:solidFill>
                  <a:schemeClr val="tx2"/>
                </a:solidFill>
                <a:effectLst>
                  <a:outerShdw blurRad="38100" dist="38100" dir="2700000" algn="tl">
                    <a:srgbClr val="FFFFFF"/>
                  </a:outerShdw>
                </a:effectLst>
                <a:latin typeface="Arial" charset="0"/>
                <a:ea typeface="宋体" pitchFamily="2" charset="-122"/>
              </a:defRPr>
            </a:lvl4pPr>
            <a:lvl5pPr algn="ctr" rtl="0" eaLnBrk="0" fontAlgn="base" hangingPunct="0">
              <a:spcBef>
                <a:spcPct val="0"/>
              </a:spcBef>
              <a:spcAft>
                <a:spcPct val="0"/>
              </a:spcAft>
              <a:defRPr sz="3300">
                <a:solidFill>
                  <a:schemeClr val="tx2"/>
                </a:solidFill>
                <a:effectLst>
                  <a:outerShdw blurRad="38100" dist="38100" dir="2700000" algn="tl">
                    <a:srgbClr val="FFFFFF"/>
                  </a:outerShdw>
                </a:effectLst>
                <a:latin typeface="Arial" charset="0"/>
                <a:ea typeface="宋体" pitchFamily="2" charset="-122"/>
              </a:defRPr>
            </a:lvl5pPr>
            <a:lvl6pPr marL="342900" algn="ctr" rtl="0" fontAlgn="base">
              <a:spcBef>
                <a:spcPct val="0"/>
              </a:spcBef>
              <a:spcAft>
                <a:spcPct val="0"/>
              </a:spcAft>
              <a:defRPr sz="3300">
                <a:solidFill>
                  <a:schemeClr val="tx2"/>
                </a:solidFill>
                <a:effectLst>
                  <a:outerShdw blurRad="38100" dist="38100" dir="2700000" algn="tl">
                    <a:srgbClr val="FFFFFF"/>
                  </a:outerShdw>
                </a:effectLst>
                <a:latin typeface="Arial" charset="0"/>
                <a:ea typeface="宋体" pitchFamily="2" charset="-122"/>
              </a:defRPr>
            </a:lvl6pPr>
            <a:lvl7pPr marL="685800" algn="ctr" rtl="0" fontAlgn="base">
              <a:spcBef>
                <a:spcPct val="0"/>
              </a:spcBef>
              <a:spcAft>
                <a:spcPct val="0"/>
              </a:spcAft>
              <a:defRPr sz="3300">
                <a:solidFill>
                  <a:schemeClr val="tx2"/>
                </a:solidFill>
                <a:effectLst>
                  <a:outerShdw blurRad="38100" dist="38100" dir="2700000" algn="tl">
                    <a:srgbClr val="FFFFFF"/>
                  </a:outerShdw>
                </a:effectLst>
                <a:latin typeface="Arial" charset="0"/>
                <a:ea typeface="宋体" pitchFamily="2" charset="-122"/>
              </a:defRPr>
            </a:lvl7pPr>
            <a:lvl8pPr marL="1028700" algn="ctr" rtl="0" fontAlgn="base">
              <a:spcBef>
                <a:spcPct val="0"/>
              </a:spcBef>
              <a:spcAft>
                <a:spcPct val="0"/>
              </a:spcAft>
              <a:defRPr sz="3300">
                <a:solidFill>
                  <a:schemeClr val="tx2"/>
                </a:solidFill>
                <a:effectLst>
                  <a:outerShdw blurRad="38100" dist="38100" dir="2700000" algn="tl">
                    <a:srgbClr val="FFFFFF"/>
                  </a:outerShdw>
                </a:effectLst>
                <a:latin typeface="Arial" charset="0"/>
                <a:ea typeface="宋体" pitchFamily="2" charset="-122"/>
              </a:defRPr>
            </a:lvl8pPr>
            <a:lvl9pPr marL="1371600" algn="ctr" rtl="0" fontAlgn="base">
              <a:spcBef>
                <a:spcPct val="0"/>
              </a:spcBef>
              <a:spcAft>
                <a:spcPct val="0"/>
              </a:spcAft>
              <a:defRPr sz="3300">
                <a:solidFill>
                  <a:schemeClr val="tx2"/>
                </a:solidFill>
                <a:effectLst>
                  <a:outerShdw blurRad="38100" dist="38100" dir="2700000" algn="tl">
                    <a:srgbClr val="FFFFFF"/>
                  </a:outerShdw>
                </a:effectLst>
                <a:latin typeface="Arial" charset="0"/>
                <a:ea typeface="宋体" pitchFamily="2" charset="-122"/>
              </a:defRPr>
            </a:lvl9pPr>
          </a:lstStyle>
          <a:p>
            <a:pPr eaLnBrk="1" hangingPunct="1"/>
            <a:r>
              <a:rPr lang="zh-CN" altLang="en-US" b="1" kern="0" dirty="0" smtClean="0">
                <a:solidFill>
                  <a:schemeClr val="tx1"/>
                </a:solidFill>
                <a:effectLst/>
                <a:ea typeface="宋体" charset="-122"/>
              </a:rPr>
              <a:t>点滴岁月</a:t>
            </a:r>
            <a:endParaRPr lang="en-US" altLang="zh-CN" b="1" kern="0" dirty="0" smtClean="0">
              <a:solidFill>
                <a:schemeClr val="tx1"/>
              </a:solidFill>
              <a:effectLst/>
              <a:ea typeface="宋体" charset="-122"/>
            </a:endParaRPr>
          </a:p>
        </p:txBody>
      </p:sp>
      <p:pic>
        <p:nvPicPr>
          <p:cNvPr id="21" name="图片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95172" y="3521867"/>
            <a:ext cx="2128208" cy="2837610"/>
          </a:xfrm>
          <a:prstGeom prst="rect">
            <a:avLst/>
          </a:prstGeom>
        </p:spPr>
      </p:pic>
      <p:sp>
        <p:nvSpPr>
          <p:cNvPr id="22" name="文本框 21"/>
          <p:cNvSpPr txBox="1"/>
          <p:nvPr/>
        </p:nvSpPr>
        <p:spPr>
          <a:xfrm>
            <a:off x="3149380" y="3521867"/>
            <a:ext cx="697627" cy="369332"/>
          </a:xfrm>
          <a:prstGeom prst="rect">
            <a:avLst/>
          </a:prstGeom>
          <a:noFill/>
        </p:spPr>
        <p:txBody>
          <a:bodyPr wrap="none" rtlCol="0">
            <a:spAutoFit/>
          </a:bodyPr>
          <a:lstStyle/>
          <a:p>
            <a:r>
              <a:rPr lang="en-US" altLang="zh-CN" dirty="0" smtClean="0">
                <a:solidFill>
                  <a:srgbClr val="FF0000"/>
                </a:solidFill>
              </a:rPr>
              <a:t>2009</a:t>
            </a:r>
            <a:endParaRPr lang="zh-CN" altLang="en-US" dirty="0">
              <a:solidFill>
                <a:srgbClr val="FF0000"/>
              </a:solidFill>
            </a:endParaRPr>
          </a:p>
        </p:txBody>
      </p:sp>
    </p:spTree>
    <p:extLst>
      <p:ext uri="{BB962C8B-B14F-4D97-AF65-F5344CB8AC3E}">
        <p14:creationId xmlns:p14="http://schemas.microsoft.com/office/powerpoint/2010/main" val="3758127537"/>
      </p:ext>
    </p:extLst>
  </p:cSld>
  <p:clrMapOvr>
    <a:masterClrMapping/>
  </p:clrMapOvr>
  <p:transition advTm="23797"/>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defRPr/>
            </a:pPr>
            <a:r>
              <a:rPr lang="zh-CN" altLang="en-US" smtClean="0">
                <a:solidFill>
                  <a:srgbClr val="FFFFFF"/>
                </a:solidFill>
              </a:rPr>
              <a:t>复旦大学博士学位论文答辩</a:t>
            </a:r>
            <a:endParaRPr lang="zh-CN" altLang="en-US" dirty="0">
              <a:solidFill>
                <a:srgbClr val="FFFFFF"/>
              </a:solidFill>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smtClean="0">
                <a:solidFill>
                  <a:srgbClr val="FFFFFF"/>
                </a:solidFill>
              </a:rPr>
              <a:pPr>
                <a:defRPr/>
              </a:pPr>
              <a:t>66</a:t>
            </a:fld>
            <a:endParaRPr lang="zh-CN" altLang="en-US" dirty="0">
              <a:solidFill>
                <a:srgbClr val="FFFFFF"/>
              </a:solidFill>
            </a:endParaRPr>
          </a:p>
        </p:txBody>
      </p:sp>
      <p:sp>
        <p:nvSpPr>
          <p:cNvPr id="5" name="内容占位符 2"/>
          <p:cNvSpPr txBox="1">
            <a:spLocks/>
          </p:cNvSpPr>
          <p:nvPr/>
        </p:nvSpPr>
        <p:spPr bwMode="gray">
          <a:xfrm>
            <a:off x="1657312" y="2128981"/>
            <a:ext cx="6144343" cy="1714500"/>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algn="r" eaLnBrk="0" fontAlgn="base" hangingPunct="0">
              <a:spcBef>
                <a:spcPct val="20000"/>
              </a:spcBef>
              <a:spcAft>
                <a:spcPct val="0"/>
              </a:spcAft>
              <a:defRPr/>
            </a:pPr>
            <a:r>
              <a:rPr lang="en-US" altLang="zh-CN" sz="6000" b="1" i="1" kern="0" dirty="0" smtClean="0">
                <a:latin typeface="Microsoft YaHei UI" panose="020B0503020204020204" pitchFamily="34" charset="-122"/>
                <a:ea typeface="Microsoft YaHei UI" panose="020B0503020204020204" pitchFamily="34" charset="-122"/>
                <a:cs typeface="Times New Roman" pitchFamily="18" charset="0"/>
              </a:rPr>
              <a:t>Supplementary</a:t>
            </a:r>
            <a:endParaRPr lang="zh-CN" altLang="en-US" sz="6000" b="1" i="1" kern="0" dirty="0">
              <a:latin typeface="Microsoft YaHei UI" panose="020B0503020204020204" pitchFamily="34" charset="-122"/>
              <a:ea typeface="Microsoft YaHei UI" panose="020B0503020204020204" pitchFamily="34" charset="-122"/>
              <a:cs typeface="Times New Roman" pitchFamily="18" charset="0"/>
            </a:endParaRPr>
          </a:p>
        </p:txBody>
      </p:sp>
    </p:spTree>
    <p:extLst>
      <p:ext uri="{BB962C8B-B14F-4D97-AF65-F5344CB8AC3E}">
        <p14:creationId xmlns:p14="http://schemas.microsoft.com/office/powerpoint/2010/main" val="1714402913"/>
      </p:ext>
    </p:extLst>
  </p:cSld>
  <p:clrMapOvr>
    <a:masterClrMapping/>
  </p:clrMapOvr>
  <p:transition advTm="23797"/>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pPr>
              <a:defRPr/>
            </a:pPr>
            <a:r>
              <a:rPr lang="zh-CN" altLang="en-US" smtClean="0">
                <a:solidFill>
                  <a:srgbClr val="FFFFFF"/>
                </a:solidFill>
              </a:rPr>
              <a:t>复旦大学博士学位论文答辩</a:t>
            </a:r>
            <a:endParaRPr lang="zh-CN" altLang="en-US" dirty="0">
              <a:solidFill>
                <a:srgbClr val="FFFFFF"/>
              </a:solidFill>
            </a:endParaRPr>
          </a:p>
        </p:txBody>
      </p:sp>
      <p:sp>
        <p:nvSpPr>
          <p:cNvPr id="3" name="灯片编号占位符 2"/>
          <p:cNvSpPr>
            <a:spLocks noGrp="1"/>
          </p:cNvSpPr>
          <p:nvPr>
            <p:ph type="sldNum" sz="quarter" idx="12"/>
          </p:nvPr>
        </p:nvSpPr>
        <p:spPr/>
        <p:txBody>
          <a:bodyPr/>
          <a:lstStyle/>
          <a:p>
            <a:pPr>
              <a:defRPr/>
            </a:pPr>
            <a:fld id="{E2537B8F-2854-4B55-A1FD-0692A8642363}" type="slidenum">
              <a:rPr lang="zh-CN" altLang="en-US" smtClean="0">
                <a:solidFill>
                  <a:srgbClr val="FFFFFF"/>
                </a:solidFill>
              </a:rPr>
              <a:pPr>
                <a:defRPr/>
              </a:pPr>
              <a:t>67</a:t>
            </a:fld>
            <a:endParaRPr lang="zh-CN" altLang="en-US" dirty="0">
              <a:solidFill>
                <a:srgbClr val="FFFFFF"/>
              </a:solidFill>
            </a:endParaRPr>
          </a:p>
        </p:txBody>
      </p:sp>
      <p:grpSp>
        <p:nvGrpSpPr>
          <p:cNvPr id="4" name="组合 3"/>
          <p:cNvGrpSpPr/>
          <p:nvPr/>
        </p:nvGrpSpPr>
        <p:grpSpPr>
          <a:xfrm>
            <a:off x="20320" y="806198"/>
            <a:ext cx="7082537" cy="5487332"/>
            <a:chOff x="-2228431" y="3518918"/>
            <a:chExt cx="7082537" cy="5487332"/>
          </a:xfrm>
        </p:grpSpPr>
        <p:grpSp>
          <p:nvGrpSpPr>
            <p:cNvPr id="5" name="组合 4"/>
            <p:cNvGrpSpPr/>
            <p:nvPr/>
          </p:nvGrpSpPr>
          <p:grpSpPr>
            <a:xfrm>
              <a:off x="-2228431" y="3518918"/>
              <a:ext cx="7082537" cy="5487332"/>
              <a:chOff x="56185" y="762444"/>
              <a:chExt cx="7082537" cy="5487332"/>
            </a:xfrm>
          </p:grpSpPr>
          <p:pic>
            <p:nvPicPr>
              <p:cNvPr id="14" name="图片 13" descr="C:\Users\Shicheng Guo\Dropbox\Project\methylation\APCmeta\manuscript\clinical_epigenetics\Figure 2. Subgrouply Combined estimates for OR in Random and Fixed Effect model.png"/>
              <p:cNvPicPr/>
              <p:nvPr/>
            </p:nvPicPr>
            <p:blipFill rotWithShape="1">
              <a:blip r:embed="rId2" cstate="print">
                <a:extLst>
                  <a:ext uri="{28A0092B-C50C-407E-A947-70E740481C1C}">
                    <a14:useLocalDpi xmlns:a14="http://schemas.microsoft.com/office/drawing/2010/main" val="0"/>
                  </a:ext>
                </a:extLst>
              </a:blip>
              <a:srcRect l="6642" t="3571" r="7451" b="36908"/>
              <a:stretch/>
            </p:blipFill>
            <p:spPr bwMode="auto">
              <a:xfrm>
                <a:off x="56185" y="762444"/>
                <a:ext cx="6679234" cy="5487332"/>
              </a:xfrm>
              <a:prstGeom prst="rect">
                <a:avLst/>
              </a:prstGeom>
              <a:noFill/>
              <a:ln>
                <a:noFill/>
              </a:ln>
              <a:extLst>
                <a:ext uri="{53640926-AAD7-44D8-BBD7-CCE9431645EC}">
                  <a14:shadowObscured xmlns:a14="http://schemas.microsoft.com/office/drawing/2010/main"/>
                </a:ext>
              </a:extLst>
            </p:spPr>
          </p:pic>
          <p:sp>
            <p:nvSpPr>
              <p:cNvPr id="15" name="左箭头 14"/>
              <p:cNvSpPr/>
              <p:nvPr/>
            </p:nvSpPr>
            <p:spPr>
              <a:xfrm>
                <a:off x="6853714" y="3790315"/>
                <a:ext cx="285008" cy="1611486"/>
              </a:xfrm>
              <a:prstGeom prst="leftArrow">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6" name="椭圆 5"/>
            <p:cNvSpPr/>
            <p:nvPr/>
          </p:nvSpPr>
          <p:spPr>
            <a:xfrm>
              <a:off x="123328" y="4565361"/>
              <a:ext cx="778598" cy="172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 name="椭圆 6"/>
            <p:cNvSpPr/>
            <p:nvPr/>
          </p:nvSpPr>
          <p:spPr>
            <a:xfrm>
              <a:off x="123328" y="5528349"/>
              <a:ext cx="778598" cy="172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 name="椭圆 7"/>
            <p:cNvSpPr/>
            <p:nvPr/>
          </p:nvSpPr>
          <p:spPr>
            <a:xfrm>
              <a:off x="3383413" y="4289967"/>
              <a:ext cx="778598" cy="172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 name="椭圆 8"/>
            <p:cNvSpPr/>
            <p:nvPr/>
          </p:nvSpPr>
          <p:spPr>
            <a:xfrm>
              <a:off x="3387328" y="5896563"/>
              <a:ext cx="778598" cy="172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 name="椭圆 9"/>
            <p:cNvSpPr/>
            <p:nvPr/>
          </p:nvSpPr>
          <p:spPr>
            <a:xfrm>
              <a:off x="114275" y="7248355"/>
              <a:ext cx="778598" cy="172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椭圆 10"/>
            <p:cNvSpPr/>
            <p:nvPr/>
          </p:nvSpPr>
          <p:spPr>
            <a:xfrm>
              <a:off x="57629" y="7881398"/>
              <a:ext cx="778598" cy="172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 name="椭圆 11"/>
            <p:cNvSpPr/>
            <p:nvPr/>
          </p:nvSpPr>
          <p:spPr>
            <a:xfrm>
              <a:off x="3435409" y="7243351"/>
              <a:ext cx="778598" cy="172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3" name="椭圆 12"/>
            <p:cNvSpPr/>
            <p:nvPr/>
          </p:nvSpPr>
          <p:spPr>
            <a:xfrm>
              <a:off x="3435409" y="8403434"/>
              <a:ext cx="778598" cy="172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Tree>
    <p:extLst>
      <p:ext uri="{BB962C8B-B14F-4D97-AF65-F5344CB8AC3E}">
        <p14:creationId xmlns:p14="http://schemas.microsoft.com/office/powerpoint/2010/main" val="1441714173"/>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rPr>
              <a:t>复旦大学博士学位论文答辩</a:t>
            </a:r>
            <a:endParaRPr lang="zh-CN" altLang="en-US" b="1" dirty="0">
              <a:solidFill>
                <a:srgbClr val="FFFFFF"/>
              </a:solidFill>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rPr>
              <a:pPr>
                <a:defRPr/>
              </a:pPr>
              <a:t>68</a:t>
            </a:fld>
            <a:endParaRPr lang="zh-CN" altLang="en-US" b="1" dirty="0">
              <a:solidFill>
                <a:srgbClr val="FFFFFF"/>
              </a:solidFill>
            </a:endParaRPr>
          </a:p>
        </p:txBody>
      </p:sp>
      <p:pic>
        <p:nvPicPr>
          <p:cNvPr id="5" name="图片 4" descr="C:\Users\Shicheng Guo\Dropbox\Project\PanCancer\manhattan.tiff"/>
          <p:cNvPicPr/>
          <p:nvPr/>
        </p:nvPicPr>
        <p:blipFill rotWithShape="1">
          <a:blip r:embed="rId3" cstate="print">
            <a:extLst>
              <a:ext uri="{28A0092B-C50C-407E-A947-70E740481C1C}">
                <a14:useLocalDpi xmlns:a14="http://schemas.microsoft.com/office/drawing/2010/main" val="0"/>
              </a:ext>
            </a:extLst>
          </a:blip>
          <a:srcRect t="3131" b="59369"/>
          <a:stretch/>
        </p:blipFill>
        <p:spPr bwMode="auto">
          <a:xfrm>
            <a:off x="160663" y="768245"/>
            <a:ext cx="5674529" cy="2445058"/>
          </a:xfrm>
          <a:prstGeom prst="rect">
            <a:avLst/>
          </a:prstGeom>
          <a:noFill/>
          <a:ln>
            <a:noFill/>
          </a:ln>
          <a:extLst>
            <a:ext uri="{53640926-AAD7-44D8-BBD7-CCE9431645EC}">
              <a14:shadowObscured xmlns:a14="http://schemas.microsoft.com/office/drawing/2010/main"/>
            </a:ext>
          </a:extLst>
        </p:spPr>
      </p:pic>
      <p:pic>
        <p:nvPicPr>
          <p:cNvPr id="6" name="图片 5" descr="C:\Users\Shicheng Guo\Dropbox\Project\PanCancer\manhattan.tiff"/>
          <p:cNvPicPr/>
          <p:nvPr/>
        </p:nvPicPr>
        <p:blipFill rotWithShape="1">
          <a:blip r:embed="rId3" cstate="print">
            <a:extLst>
              <a:ext uri="{28A0092B-C50C-407E-A947-70E740481C1C}">
                <a14:useLocalDpi xmlns:a14="http://schemas.microsoft.com/office/drawing/2010/main" val="0"/>
              </a:ext>
            </a:extLst>
          </a:blip>
          <a:srcRect t="54558" b="3120"/>
          <a:stretch/>
        </p:blipFill>
        <p:spPr bwMode="auto">
          <a:xfrm>
            <a:off x="160663" y="3418538"/>
            <a:ext cx="5674529" cy="2499151"/>
          </a:xfrm>
          <a:prstGeom prst="rect">
            <a:avLst/>
          </a:prstGeom>
          <a:noFill/>
          <a:ln>
            <a:noFill/>
          </a:ln>
          <a:extLst>
            <a:ext uri="{53640926-AAD7-44D8-BBD7-CCE9431645EC}">
              <a14:shadowObscured xmlns:a14="http://schemas.microsoft.com/office/drawing/2010/main"/>
            </a:ext>
          </a:extLst>
        </p:spPr>
      </p:pic>
      <p:sp>
        <p:nvSpPr>
          <p:cNvPr id="7" name="文本框 6"/>
          <p:cNvSpPr txBox="1"/>
          <p:nvPr/>
        </p:nvSpPr>
        <p:spPr>
          <a:xfrm>
            <a:off x="160663" y="768245"/>
            <a:ext cx="1185880" cy="369332"/>
          </a:xfrm>
          <a:prstGeom prst="rect">
            <a:avLst/>
          </a:prstGeom>
          <a:noFill/>
        </p:spPr>
        <p:txBody>
          <a:bodyPr wrap="square" rtlCol="0">
            <a:spAutoFit/>
          </a:bodyPr>
          <a:lstStyle/>
          <a:p>
            <a:r>
              <a:rPr lang="zh-CN" altLang="en-US" b="1" dirty="0">
                <a:solidFill>
                  <a:srgbClr val="FF0000"/>
                </a:solidFill>
              </a:rPr>
              <a:t>肺腺癌</a:t>
            </a:r>
          </a:p>
        </p:txBody>
      </p:sp>
      <p:sp>
        <p:nvSpPr>
          <p:cNvPr id="8" name="文本框 7"/>
          <p:cNvSpPr txBox="1"/>
          <p:nvPr/>
        </p:nvSpPr>
        <p:spPr>
          <a:xfrm>
            <a:off x="160663" y="3439421"/>
            <a:ext cx="1185880" cy="369332"/>
          </a:xfrm>
          <a:prstGeom prst="rect">
            <a:avLst/>
          </a:prstGeom>
          <a:noFill/>
        </p:spPr>
        <p:txBody>
          <a:bodyPr wrap="square" rtlCol="0">
            <a:spAutoFit/>
          </a:bodyPr>
          <a:lstStyle/>
          <a:p>
            <a:r>
              <a:rPr lang="zh-CN" altLang="en-US" b="1" dirty="0">
                <a:solidFill>
                  <a:srgbClr val="FF0000"/>
                </a:solidFill>
              </a:rPr>
              <a:t>肺鳞癌</a:t>
            </a:r>
          </a:p>
        </p:txBody>
      </p:sp>
      <p:sp>
        <p:nvSpPr>
          <p:cNvPr id="9" name="文本框 8"/>
          <p:cNvSpPr txBox="1"/>
          <p:nvPr/>
        </p:nvSpPr>
        <p:spPr>
          <a:xfrm>
            <a:off x="-22731" y="70900"/>
            <a:ext cx="5484194" cy="461665"/>
          </a:xfrm>
          <a:prstGeom prst="rect">
            <a:avLst/>
          </a:prstGeom>
          <a:noFill/>
        </p:spPr>
        <p:txBody>
          <a:bodyPr wrap="none" rtlCol="0">
            <a:spAutoFit/>
          </a:bodyPr>
          <a:lstStyle/>
          <a:p>
            <a:r>
              <a:rPr lang="zh-CN" altLang="en-US" sz="2400" b="1" dirty="0" smtClean="0">
                <a:latin typeface="华文楷体" panose="02010600040101010101" pitchFamily="2" charset="-122"/>
                <a:ea typeface="华文楷体" panose="02010600040101010101" pitchFamily="2" charset="-122"/>
              </a:rPr>
              <a:t>结果：肺癌</a:t>
            </a:r>
            <a:r>
              <a:rPr lang="zh-CN" altLang="en-US" sz="2400" b="1" dirty="0">
                <a:latin typeface="华文楷体" panose="02010600040101010101" pitchFamily="2" charset="-122"/>
                <a:ea typeface="华文楷体" panose="02010600040101010101" pitchFamily="2" charset="-122"/>
              </a:rPr>
              <a:t>显著相关的</a:t>
            </a:r>
            <a:r>
              <a:rPr lang="en-US" altLang="zh-CN" sz="2400" b="1" dirty="0">
                <a:latin typeface="华文楷体" panose="02010600040101010101" pitchFamily="2" charset="-122"/>
                <a:ea typeface="华文楷体" panose="02010600040101010101" pitchFamily="2" charset="-122"/>
              </a:rPr>
              <a:t>DNA</a:t>
            </a:r>
            <a:r>
              <a:rPr lang="zh-CN" altLang="en-US" sz="2400" b="1" dirty="0">
                <a:latin typeface="华文楷体" panose="02010600040101010101" pitchFamily="2" charset="-122"/>
                <a:ea typeface="华文楷体" panose="02010600040101010101" pitchFamily="2" charset="-122"/>
              </a:rPr>
              <a:t>甲基化位点</a:t>
            </a:r>
          </a:p>
        </p:txBody>
      </p:sp>
      <p:sp>
        <p:nvSpPr>
          <p:cNvPr id="10" name="右箭头 9"/>
          <p:cNvSpPr/>
          <p:nvPr/>
        </p:nvSpPr>
        <p:spPr>
          <a:xfrm>
            <a:off x="5950893" y="4542188"/>
            <a:ext cx="185569" cy="1233690"/>
          </a:xfrm>
          <a:prstGeom prst="rightArrow">
            <a:avLst/>
          </a:prstGeom>
          <a:solidFill>
            <a:schemeClr val="bg2"/>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11" name="文本框 10"/>
          <p:cNvSpPr txBox="1"/>
          <p:nvPr/>
        </p:nvSpPr>
        <p:spPr>
          <a:xfrm>
            <a:off x="6136462" y="4594250"/>
            <a:ext cx="3007538" cy="1323439"/>
          </a:xfrm>
          <a:prstGeom prst="rect">
            <a:avLst/>
          </a:prstGeom>
          <a:noFill/>
        </p:spPr>
        <p:txBody>
          <a:bodyPr wrap="square" rtlCol="0">
            <a:spAutoFit/>
          </a:bodyPr>
          <a:lstStyle/>
          <a:p>
            <a:pPr algn="just"/>
            <a:r>
              <a:rPr lang="zh-CN" altLang="en-US" sz="2000" b="1" dirty="0" smtClean="0">
                <a:latin typeface="华文楷体" panose="02010600040101010101" pitchFamily="2" charset="-122"/>
                <a:ea typeface="华文楷体" panose="02010600040101010101" pitchFamily="2" charset="-122"/>
              </a:rPr>
              <a:t>与</a:t>
            </a:r>
            <a:r>
              <a:rPr lang="en-US" altLang="zh-CN" sz="2000" b="1" dirty="0" smtClean="0">
                <a:latin typeface="华文楷体" panose="02010600040101010101" pitchFamily="2" charset="-122"/>
                <a:ea typeface="华文楷体" panose="02010600040101010101" pitchFamily="2" charset="-122"/>
              </a:rPr>
              <a:t>SNP</a:t>
            </a:r>
            <a:r>
              <a:rPr lang="zh-CN" altLang="en-US" sz="2000" b="1" dirty="0" smtClean="0">
                <a:latin typeface="华文楷体" panose="02010600040101010101" pitchFamily="2" charset="-122"/>
                <a:ea typeface="华文楷体" panose="02010600040101010101" pitchFamily="2" charset="-122"/>
              </a:rPr>
              <a:t>相比，</a:t>
            </a:r>
            <a:r>
              <a:rPr lang="en-US" altLang="zh-CN" sz="2000" b="1" dirty="0" smtClean="0">
                <a:latin typeface="华文楷体" panose="02010600040101010101" pitchFamily="2" charset="-122"/>
                <a:ea typeface="华文楷体" panose="02010600040101010101" pitchFamily="2" charset="-122"/>
              </a:rPr>
              <a:t>DNA</a:t>
            </a:r>
            <a:r>
              <a:rPr lang="zh-CN" altLang="en-US" sz="2000" b="1" dirty="0" smtClean="0">
                <a:latin typeface="华文楷体" panose="02010600040101010101" pitchFamily="2" charset="-122"/>
                <a:ea typeface="华文楷体" panose="02010600040101010101" pitchFamily="2" charset="-122"/>
              </a:rPr>
              <a:t>甲基化具有更多的肺癌差异位点，为</a:t>
            </a:r>
            <a:r>
              <a:rPr lang="en-US" altLang="zh-CN" sz="2000" b="1" dirty="0" smtClean="0">
                <a:latin typeface="华文楷体" panose="02010600040101010101" pitchFamily="2" charset="-122"/>
                <a:ea typeface="华文楷体" panose="02010600040101010101" pitchFamily="2" charset="-122"/>
              </a:rPr>
              <a:t>DNA</a:t>
            </a:r>
            <a:r>
              <a:rPr lang="zh-CN" altLang="en-US" sz="2000" b="1" dirty="0" smtClean="0">
                <a:latin typeface="华文楷体" panose="02010600040101010101" pitchFamily="2" charset="-122"/>
                <a:ea typeface="华文楷体" panose="02010600040101010101" pitchFamily="2" charset="-122"/>
              </a:rPr>
              <a:t>甲基化应用于肿瘤诊断提供了基础</a:t>
            </a:r>
            <a:endParaRPr lang="zh-CN" altLang="en-US" sz="2000" b="1" dirty="0">
              <a:latin typeface="华文楷体" panose="02010600040101010101" pitchFamily="2" charset="-122"/>
              <a:ea typeface="华文楷体" panose="02010600040101010101" pitchFamily="2" charset="-122"/>
            </a:endParaRPr>
          </a:p>
        </p:txBody>
      </p:sp>
      <p:sp>
        <p:nvSpPr>
          <p:cNvPr id="12" name="文本框 11"/>
          <p:cNvSpPr txBox="1"/>
          <p:nvPr/>
        </p:nvSpPr>
        <p:spPr>
          <a:xfrm>
            <a:off x="5916729" y="1257051"/>
            <a:ext cx="3007538" cy="400110"/>
          </a:xfrm>
          <a:prstGeom prst="rect">
            <a:avLst/>
          </a:prstGeom>
          <a:noFill/>
        </p:spPr>
        <p:txBody>
          <a:bodyPr wrap="square" rtlCol="0">
            <a:spAutoFit/>
          </a:bodyPr>
          <a:lstStyle/>
          <a:p>
            <a:pPr algn="just"/>
            <a:r>
              <a:rPr lang="en-US" altLang="zh-CN" sz="2000" b="1" dirty="0" smtClean="0">
                <a:latin typeface="华文楷体" panose="02010600040101010101" pitchFamily="2" charset="-122"/>
                <a:ea typeface="华文楷体" panose="02010600040101010101" pitchFamily="2" charset="-122"/>
              </a:rPr>
              <a:t>209434</a:t>
            </a:r>
            <a:r>
              <a:rPr lang="zh-CN" altLang="en-US" sz="2000" b="1" dirty="0" smtClean="0">
                <a:latin typeface="华文楷体" panose="02010600040101010101" pitchFamily="2" charset="-122"/>
                <a:ea typeface="华文楷体" panose="02010600040101010101" pitchFamily="2" charset="-122"/>
              </a:rPr>
              <a:t>差异位点（</a:t>
            </a:r>
            <a:r>
              <a:rPr lang="en-US" altLang="zh-CN" sz="2000" b="1" dirty="0" smtClean="0">
                <a:latin typeface="华文楷体" panose="02010600040101010101" pitchFamily="2" charset="-122"/>
                <a:ea typeface="华文楷体" panose="02010600040101010101" pitchFamily="2" charset="-122"/>
              </a:rPr>
              <a:t>P&lt;10</a:t>
            </a:r>
            <a:r>
              <a:rPr lang="en-US" altLang="zh-CN" sz="2000" b="1" baseline="30000" dirty="0" smtClean="0">
                <a:latin typeface="华文楷体" panose="02010600040101010101" pitchFamily="2" charset="-122"/>
                <a:ea typeface="华文楷体" panose="02010600040101010101" pitchFamily="2" charset="-122"/>
              </a:rPr>
              <a:t>-7</a:t>
            </a:r>
            <a:r>
              <a:rPr lang="zh-CN" altLang="en-US" sz="2000" b="1" dirty="0" smtClean="0">
                <a:latin typeface="华文楷体" panose="02010600040101010101" pitchFamily="2" charset="-122"/>
                <a:ea typeface="华文楷体" panose="02010600040101010101" pitchFamily="2" charset="-122"/>
              </a:rPr>
              <a:t>）</a:t>
            </a:r>
            <a:endParaRPr lang="zh-CN" altLang="en-US" sz="2000" b="1" dirty="0">
              <a:latin typeface="华文楷体" panose="02010600040101010101" pitchFamily="2" charset="-122"/>
              <a:ea typeface="华文楷体" panose="02010600040101010101" pitchFamily="2" charset="-122"/>
            </a:endParaRPr>
          </a:p>
        </p:txBody>
      </p:sp>
      <p:sp>
        <p:nvSpPr>
          <p:cNvPr id="13" name="下箭头 12"/>
          <p:cNvSpPr/>
          <p:nvPr/>
        </p:nvSpPr>
        <p:spPr>
          <a:xfrm>
            <a:off x="6552177" y="1748900"/>
            <a:ext cx="471340" cy="246815"/>
          </a:xfrm>
          <a:prstGeom prst="downArrow">
            <a:avLst/>
          </a:prstGeom>
          <a:solidFill>
            <a:schemeClr val="bg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 name="文本框 13"/>
          <p:cNvSpPr txBox="1"/>
          <p:nvPr/>
        </p:nvSpPr>
        <p:spPr>
          <a:xfrm>
            <a:off x="6043677" y="2173126"/>
            <a:ext cx="1959680" cy="400110"/>
          </a:xfrm>
          <a:prstGeom prst="rect">
            <a:avLst/>
          </a:prstGeom>
          <a:noFill/>
        </p:spPr>
        <p:txBody>
          <a:bodyPr wrap="square" rtlCol="0">
            <a:spAutoFit/>
          </a:bodyPr>
          <a:lstStyle/>
          <a:p>
            <a:pPr algn="just"/>
            <a:r>
              <a:rPr lang="en-US" altLang="zh-CN" sz="2000" b="1" dirty="0" smtClean="0">
                <a:latin typeface="华文楷体" panose="02010600040101010101" pitchFamily="2" charset="-122"/>
                <a:ea typeface="华文楷体" panose="02010600040101010101" pitchFamily="2" charset="-122"/>
              </a:rPr>
              <a:t>1072</a:t>
            </a:r>
            <a:r>
              <a:rPr lang="zh-CN" altLang="en-US" sz="2000" b="1" dirty="0" smtClean="0">
                <a:latin typeface="华文楷体" panose="02010600040101010101" pitchFamily="2" charset="-122"/>
                <a:ea typeface="华文楷体" panose="02010600040101010101" pitchFamily="2" charset="-122"/>
              </a:rPr>
              <a:t>个显著位点</a:t>
            </a:r>
            <a:endParaRPr lang="zh-CN" altLang="en-US" sz="2000" b="1" dirty="0">
              <a:latin typeface="华文楷体" panose="02010600040101010101" pitchFamily="2" charset="-122"/>
              <a:ea typeface="华文楷体" panose="02010600040101010101" pitchFamily="2" charset="-122"/>
            </a:endParaRPr>
          </a:p>
        </p:txBody>
      </p:sp>
      <p:sp>
        <p:nvSpPr>
          <p:cNvPr id="15" name="文本框 14"/>
          <p:cNvSpPr txBox="1"/>
          <p:nvPr/>
        </p:nvSpPr>
        <p:spPr>
          <a:xfrm>
            <a:off x="7024613" y="1748900"/>
            <a:ext cx="1959680" cy="338554"/>
          </a:xfrm>
          <a:prstGeom prst="rect">
            <a:avLst/>
          </a:prstGeom>
          <a:noFill/>
        </p:spPr>
        <p:txBody>
          <a:bodyPr wrap="square" rtlCol="0">
            <a:spAutoFit/>
          </a:bodyPr>
          <a:lstStyle/>
          <a:p>
            <a:pPr algn="just"/>
            <a:r>
              <a:rPr lang="en-US" altLang="zh-CN" sz="1600" b="1" dirty="0" smtClean="0">
                <a:latin typeface="华文楷体" panose="02010600040101010101" pitchFamily="2" charset="-122"/>
                <a:ea typeface="华文楷体" panose="02010600040101010101" pitchFamily="2" charset="-122"/>
              </a:rPr>
              <a:t>Delta beta &gt;  0.3</a:t>
            </a:r>
            <a:endParaRPr lang="zh-CN" altLang="en-US" sz="1600" b="1" dirty="0">
              <a:latin typeface="华文楷体" panose="02010600040101010101" pitchFamily="2" charset="-122"/>
              <a:ea typeface="华文楷体" panose="02010600040101010101" pitchFamily="2" charset="-122"/>
            </a:endParaRPr>
          </a:p>
        </p:txBody>
      </p:sp>
      <p:sp>
        <p:nvSpPr>
          <p:cNvPr id="16" name="文本框 15"/>
          <p:cNvSpPr txBox="1"/>
          <p:nvPr/>
        </p:nvSpPr>
        <p:spPr>
          <a:xfrm>
            <a:off x="5916729" y="2903496"/>
            <a:ext cx="3007538" cy="400110"/>
          </a:xfrm>
          <a:prstGeom prst="rect">
            <a:avLst/>
          </a:prstGeom>
          <a:noFill/>
        </p:spPr>
        <p:txBody>
          <a:bodyPr wrap="square" rtlCol="0">
            <a:spAutoFit/>
          </a:bodyPr>
          <a:lstStyle/>
          <a:p>
            <a:pPr algn="just"/>
            <a:r>
              <a:rPr lang="en-US" altLang="zh-CN" sz="2000" b="1" dirty="0" smtClean="0">
                <a:latin typeface="华文楷体" panose="02010600040101010101" pitchFamily="2" charset="-122"/>
                <a:ea typeface="华文楷体" panose="02010600040101010101" pitchFamily="2" charset="-122"/>
              </a:rPr>
              <a:t>102,536</a:t>
            </a:r>
            <a:r>
              <a:rPr lang="zh-CN" altLang="en-US" sz="2000" b="1" dirty="0" smtClean="0">
                <a:latin typeface="华文楷体" panose="02010600040101010101" pitchFamily="2" charset="-122"/>
                <a:ea typeface="华文楷体" panose="02010600040101010101" pitchFamily="2" charset="-122"/>
              </a:rPr>
              <a:t>差异位点（</a:t>
            </a:r>
            <a:r>
              <a:rPr lang="en-US" altLang="zh-CN" sz="2000" b="1" dirty="0" smtClean="0">
                <a:latin typeface="华文楷体" panose="02010600040101010101" pitchFamily="2" charset="-122"/>
                <a:ea typeface="华文楷体" panose="02010600040101010101" pitchFamily="2" charset="-122"/>
              </a:rPr>
              <a:t>P&lt;10</a:t>
            </a:r>
            <a:r>
              <a:rPr lang="en-US" altLang="zh-CN" sz="2000" b="1" baseline="30000" dirty="0" smtClean="0">
                <a:latin typeface="华文楷体" panose="02010600040101010101" pitchFamily="2" charset="-122"/>
                <a:ea typeface="华文楷体" panose="02010600040101010101" pitchFamily="2" charset="-122"/>
              </a:rPr>
              <a:t>-7</a:t>
            </a:r>
            <a:r>
              <a:rPr lang="zh-CN" altLang="en-US" sz="2000" b="1" dirty="0" smtClean="0">
                <a:latin typeface="华文楷体" panose="02010600040101010101" pitchFamily="2" charset="-122"/>
                <a:ea typeface="华文楷体" panose="02010600040101010101" pitchFamily="2" charset="-122"/>
              </a:rPr>
              <a:t>）</a:t>
            </a:r>
            <a:endParaRPr lang="zh-CN" altLang="en-US" sz="2000" b="1" dirty="0">
              <a:latin typeface="华文楷体" panose="02010600040101010101" pitchFamily="2" charset="-122"/>
              <a:ea typeface="华文楷体" panose="02010600040101010101" pitchFamily="2" charset="-122"/>
            </a:endParaRPr>
          </a:p>
        </p:txBody>
      </p:sp>
      <p:sp>
        <p:nvSpPr>
          <p:cNvPr id="17" name="下箭头 16"/>
          <p:cNvSpPr/>
          <p:nvPr/>
        </p:nvSpPr>
        <p:spPr>
          <a:xfrm>
            <a:off x="6518013" y="3384527"/>
            <a:ext cx="471340" cy="246815"/>
          </a:xfrm>
          <a:prstGeom prst="downArrow">
            <a:avLst/>
          </a:prstGeom>
          <a:solidFill>
            <a:schemeClr val="bg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 name="文本框 17"/>
          <p:cNvSpPr txBox="1"/>
          <p:nvPr/>
        </p:nvSpPr>
        <p:spPr>
          <a:xfrm>
            <a:off x="6009513" y="3808753"/>
            <a:ext cx="1959680" cy="400110"/>
          </a:xfrm>
          <a:prstGeom prst="rect">
            <a:avLst/>
          </a:prstGeom>
          <a:noFill/>
        </p:spPr>
        <p:txBody>
          <a:bodyPr wrap="square" rtlCol="0">
            <a:spAutoFit/>
          </a:bodyPr>
          <a:lstStyle/>
          <a:p>
            <a:pPr algn="just"/>
            <a:r>
              <a:rPr lang="en-US" altLang="zh-CN" sz="2000" b="1" dirty="0" smtClean="0">
                <a:latin typeface="华文楷体" panose="02010600040101010101" pitchFamily="2" charset="-122"/>
                <a:ea typeface="华文楷体" panose="02010600040101010101" pitchFamily="2" charset="-122"/>
              </a:rPr>
              <a:t>8510</a:t>
            </a:r>
            <a:r>
              <a:rPr lang="zh-CN" altLang="en-US" sz="2000" b="1" dirty="0" smtClean="0">
                <a:latin typeface="华文楷体" panose="02010600040101010101" pitchFamily="2" charset="-122"/>
                <a:ea typeface="华文楷体" panose="02010600040101010101" pitchFamily="2" charset="-122"/>
              </a:rPr>
              <a:t>个显著位点</a:t>
            </a:r>
            <a:endParaRPr lang="zh-CN" altLang="en-US" sz="2000" b="1" dirty="0">
              <a:latin typeface="华文楷体" panose="02010600040101010101" pitchFamily="2" charset="-122"/>
              <a:ea typeface="华文楷体" panose="02010600040101010101" pitchFamily="2" charset="-122"/>
            </a:endParaRPr>
          </a:p>
        </p:txBody>
      </p:sp>
      <p:sp>
        <p:nvSpPr>
          <p:cNvPr id="19" name="文本框 18"/>
          <p:cNvSpPr txBox="1"/>
          <p:nvPr/>
        </p:nvSpPr>
        <p:spPr>
          <a:xfrm>
            <a:off x="6990449" y="3384527"/>
            <a:ext cx="1959680" cy="338554"/>
          </a:xfrm>
          <a:prstGeom prst="rect">
            <a:avLst/>
          </a:prstGeom>
          <a:noFill/>
        </p:spPr>
        <p:txBody>
          <a:bodyPr wrap="square" rtlCol="0">
            <a:spAutoFit/>
          </a:bodyPr>
          <a:lstStyle/>
          <a:p>
            <a:pPr algn="just"/>
            <a:r>
              <a:rPr lang="en-US" altLang="zh-CN" sz="1600" b="1" dirty="0" smtClean="0">
                <a:latin typeface="华文楷体" panose="02010600040101010101" pitchFamily="2" charset="-122"/>
                <a:ea typeface="华文楷体" panose="02010600040101010101" pitchFamily="2" charset="-122"/>
              </a:rPr>
              <a:t>Delta beta &gt;  0.3</a:t>
            </a:r>
            <a:endParaRPr lang="zh-CN" altLang="en-US" sz="1600" b="1" dirty="0">
              <a:latin typeface="华文楷体" panose="02010600040101010101" pitchFamily="2" charset="-122"/>
              <a:ea typeface="华文楷体" panose="02010600040101010101" pitchFamily="2" charset="-122"/>
            </a:endParaRPr>
          </a:p>
        </p:txBody>
      </p:sp>
      <p:sp>
        <p:nvSpPr>
          <p:cNvPr id="20" name="矩形 19"/>
          <p:cNvSpPr/>
          <p:nvPr/>
        </p:nvSpPr>
        <p:spPr>
          <a:xfrm>
            <a:off x="-47576" y="6477789"/>
            <a:ext cx="3416320" cy="307777"/>
          </a:xfrm>
          <a:prstGeom prst="rect">
            <a:avLst/>
          </a:prstGeom>
        </p:spPr>
        <p:txBody>
          <a:bodyPr wrap="none">
            <a:spAutoFit/>
          </a:bodyPr>
          <a:lstStyle/>
          <a:p>
            <a:r>
              <a:rPr lang="zh-CN" altLang="en-US" sz="1400" b="1" dirty="0">
                <a:latin typeface="华文楷体" panose="02010600040101010101" pitchFamily="2" charset="-122"/>
                <a:ea typeface="华文楷体" panose="02010600040101010101" pitchFamily="2" charset="-122"/>
              </a:rPr>
              <a:t>全基因组甲基化图谱揭示泛癌甲基化特征</a:t>
            </a:r>
          </a:p>
        </p:txBody>
      </p:sp>
    </p:spTree>
    <p:extLst>
      <p:ext uri="{BB962C8B-B14F-4D97-AF65-F5344CB8AC3E}">
        <p14:creationId xmlns:p14="http://schemas.microsoft.com/office/powerpoint/2010/main" val="3003334491"/>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3" grpId="0" animBg="1"/>
      <p:bldP spid="14" grpId="0"/>
      <p:bldP spid="15" grpId="0"/>
      <p:bldP spid="16" grpId="0"/>
      <p:bldP spid="17" grpId="0" animBg="1"/>
      <p:bldP spid="18" grpId="0"/>
      <p:bldP spid="1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defRPr/>
            </a:pPr>
            <a:r>
              <a:rPr lang="zh-CN" altLang="en-US" smtClean="0">
                <a:solidFill>
                  <a:srgbClr val="FFFFFF"/>
                </a:solidFill>
              </a:rPr>
              <a:t>复旦大学博士学位论文答辩</a:t>
            </a:r>
            <a:endParaRPr lang="zh-CN" altLang="en-US" dirty="0">
              <a:solidFill>
                <a:srgbClr val="FFFFFF"/>
              </a:solidFill>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smtClean="0">
                <a:solidFill>
                  <a:srgbClr val="FFFFFF"/>
                </a:solidFill>
              </a:rPr>
              <a:pPr>
                <a:defRPr/>
              </a:pPr>
              <a:t>69</a:t>
            </a:fld>
            <a:endParaRPr lang="zh-CN" altLang="en-US" dirty="0">
              <a:solidFill>
                <a:srgbClr val="FFFFFF"/>
              </a:solidFill>
            </a:endParaRP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r="18235"/>
          <a:stretch/>
        </p:blipFill>
        <p:spPr>
          <a:xfrm>
            <a:off x="30141" y="708414"/>
            <a:ext cx="4797891" cy="1731915"/>
          </a:xfrm>
          <a:prstGeom prst="rect">
            <a:avLst/>
          </a:prstGeom>
        </p:spPr>
      </p:pic>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t="8693" b="16202"/>
          <a:stretch/>
        </p:blipFill>
        <p:spPr>
          <a:xfrm>
            <a:off x="4864608" y="708414"/>
            <a:ext cx="4219571" cy="1731914"/>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590" y="4772891"/>
            <a:ext cx="6783949" cy="1563901"/>
          </a:xfrm>
          <a:prstGeom prst="rect">
            <a:avLst/>
          </a:prstGeom>
        </p:spPr>
      </p:pic>
      <p:sp>
        <p:nvSpPr>
          <p:cNvPr id="8" name="矩形 7"/>
          <p:cNvSpPr/>
          <p:nvPr/>
        </p:nvSpPr>
        <p:spPr>
          <a:xfrm>
            <a:off x="318177" y="3810454"/>
            <a:ext cx="8311896" cy="892552"/>
          </a:xfrm>
          <a:prstGeom prst="rect">
            <a:avLst/>
          </a:prstGeom>
          <a:ln w="28575">
            <a:solidFill>
              <a:srgbClr val="FF0000"/>
            </a:solidFill>
          </a:ln>
        </p:spPr>
        <p:txBody>
          <a:bodyPr wrap="square">
            <a:spAutoFit/>
          </a:bodyPr>
          <a:lstStyle/>
          <a:p>
            <a:pPr algn="ctr"/>
            <a:r>
              <a:rPr lang="en-US" altLang="zh-CN" b="1" kern="100" dirty="0">
                <a:latin typeface="+mj-lt"/>
                <a:ea typeface="宋体" panose="02010600030101010101" pitchFamily="2" charset="-122"/>
                <a:cs typeface="Times New Roman" panose="02020603050405020304" pitchFamily="18" charset="0"/>
              </a:rPr>
              <a:t>Comparison of </a:t>
            </a:r>
            <a:r>
              <a:rPr lang="en-US" altLang="zh-CN" b="1" kern="100" dirty="0" err="1">
                <a:latin typeface="+mj-lt"/>
                <a:ea typeface="宋体" panose="02010600030101010101" pitchFamily="2" charset="-122"/>
                <a:cs typeface="Times New Roman" panose="02020603050405020304" pitchFamily="18" charset="0"/>
              </a:rPr>
              <a:t>performace</a:t>
            </a:r>
            <a:r>
              <a:rPr lang="en-US" altLang="zh-CN" b="1" kern="100" dirty="0">
                <a:latin typeface="+mj-lt"/>
                <a:ea typeface="宋体" panose="02010600030101010101" pitchFamily="2" charset="-122"/>
                <a:cs typeface="Times New Roman" panose="02020603050405020304" pitchFamily="18" charset="0"/>
              </a:rPr>
              <a:t> of Pan-cancer prediction based on genome-wide DNA methylation and miRNA dataset</a:t>
            </a:r>
            <a:endParaRPr lang="zh-CN" altLang="zh-CN" b="1" kern="100" dirty="0">
              <a:latin typeface="+mj-lt"/>
              <a:ea typeface="宋体" panose="02010600030101010101" pitchFamily="2" charset="-122"/>
              <a:cs typeface="Times New Roman" panose="02020603050405020304" pitchFamily="18" charset="0"/>
            </a:endParaRPr>
          </a:p>
          <a:p>
            <a:pPr algn="ctr"/>
            <a:r>
              <a:rPr lang="en-US" altLang="zh-CN" sz="1600" dirty="0">
                <a:latin typeface="+mj-lt"/>
                <a:ea typeface="宋体" panose="02010600030101010101" pitchFamily="2" charset="-122"/>
                <a:cs typeface="宋体" panose="02010600030101010101" pitchFamily="2" charset="-122"/>
              </a:rPr>
              <a:t>Shicheng Guo</a:t>
            </a:r>
            <a:r>
              <a:rPr lang="en-US" altLang="zh-CN" sz="1600" baseline="30000" dirty="0">
                <a:latin typeface="+mj-lt"/>
                <a:ea typeface="宋体" panose="02010600030101010101" pitchFamily="2" charset="-122"/>
                <a:cs typeface="宋体" panose="02010600030101010101" pitchFamily="2" charset="-122"/>
              </a:rPr>
              <a:t>1,2$</a:t>
            </a:r>
            <a:r>
              <a:rPr lang="en-US" altLang="zh-CN" sz="1600" dirty="0">
                <a:latin typeface="+mj-lt"/>
                <a:ea typeface="宋体" panose="02010600030101010101" pitchFamily="2" charset="-122"/>
                <a:cs typeface="宋体" panose="02010600030101010101" pitchFamily="2" charset="-122"/>
              </a:rPr>
              <a:t>, </a:t>
            </a:r>
            <a:r>
              <a:rPr lang="en-US" altLang="zh-CN" sz="1600" dirty="0" err="1">
                <a:latin typeface="+mj-lt"/>
                <a:ea typeface="宋体" panose="02010600030101010101" pitchFamily="2" charset="-122"/>
                <a:cs typeface="宋体" panose="02010600030101010101" pitchFamily="2" charset="-122"/>
              </a:rPr>
              <a:t>Weilin</a:t>
            </a:r>
            <a:r>
              <a:rPr lang="en-US" altLang="zh-CN" sz="1600" dirty="0">
                <a:latin typeface="+mj-lt"/>
                <a:ea typeface="宋体" panose="02010600030101010101" pitchFamily="2" charset="-122"/>
                <a:cs typeface="宋体" panose="02010600030101010101" pitchFamily="2" charset="-122"/>
              </a:rPr>
              <a:t> Pu</a:t>
            </a:r>
            <a:r>
              <a:rPr lang="en-US" altLang="zh-CN" sz="1600" baseline="30000" dirty="0">
                <a:latin typeface="+mj-lt"/>
                <a:ea typeface="宋体" panose="02010600030101010101" pitchFamily="2" charset="-122"/>
                <a:cs typeface="宋体" panose="02010600030101010101" pitchFamily="2" charset="-122"/>
              </a:rPr>
              <a:t>1*</a:t>
            </a:r>
            <a:r>
              <a:rPr lang="en-US" altLang="zh-CN" sz="1600" dirty="0">
                <a:latin typeface="+mj-lt"/>
                <a:ea typeface="宋体" panose="02010600030101010101" pitchFamily="2" charset="-122"/>
                <a:cs typeface="宋体" panose="02010600030101010101" pitchFamily="2" charset="-122"/>
              </a:rPr>
              <a:t>, </a:t>
            </a:r>
            <a:r>
              <a:rPr lang="en-US" altLang="zh-CN" sz="1600" dirty="0" err="1">
                <a:latin typeface="+mj-lt"/>
                <a:ea typeface="宋体" panose="02010600030101010101" pitchFamily="2" charset="-122"/>
                <a:cs typeface="宋体" panose="02010600030101010101" pitchFamily="2" charset="-122"/>
              </a:rPr>
              <a:t>Momiao</a:t>
            </a:r>
            <a:r>
              <a:rPr lang="en-US" altLang="zh-CN" sz="1600" dirty="0">
                <a:latin typeface="+mj-lt"/>
                <a:ea typeface="宋体" panose="02010600030101010101" pitchFamily="2" charset="-122"/>
                <a:cs typeface="宋体" panose="02010600030101010101" pitchFamily="2" charset="-122"/>
              </a:rPr>
              <a:t> Xiong</a:t>
            </a:r>
            <a:r>
              <a:rPr lang="en-US" altLang="zh-CN" sz="1600" baseline="30000" dirty="0">
                <a:latin typeface="+mj-lt"/>
                <a:ea typeface="宋体" panose="02010600030101010101" pitchFamily="2" charset="-122"/>
                <a:cs typeface="宋体" panose="02010600030101010101" pitchFamily="2" charset="-122"/>
              </a:rPr>
              <a:t>2</a:t>
            </a:r>
            <a:r>
              <a:rPr lang="en-US" altLang="zh-CN" sz="1600" dirty="0">
                <a:latin typeface="+mj-lt"/>
                <a:ea typeface="宋体" panose="02010600030101010101" pitchFamily="2" charset="-122"/>
                <a:cs typeface="宋体" panose="02010600030101010101" pitchFamily="2" charset="-122"/>
              </a:rPr>
              <a:t>, </a:t>
            </a:r>
            <a:r>
              <a:rPr lang="en-US" altLang="zh-CN" sz="1600" dirty="0" err="1">
                <a:latin typeface="+mj-lt"/>
                <a:ea typeface="宋体" panose="02010600030101010101" pitchFamily="2" charset="-122"/>
                <a:cs typeface="宋体" panose="02010600030101010101" pitchFamily="2" charset="-122"/>
              </a:rPr>
              <a:t>Jiucun</a:t>
            </a:r>
            <a:r>
              <a:rPr lang="en-US" altLang="zh-CN" sz="1600" dirty="0">
                <a:latin typeface="+mj-lt"/>
                <a:ea typeface="宋体" panose="02010600030101010101" pitchFamily="2" charset="-122"/>
                <a:cs typeface="宋体" panose="02010600030101010101" pitchFamily="2" charset="-122"/>
              </a:rPr>
              <a:t> Wang</a:t>
            </a:r>
            <a:r>
              <a:rPr lang="en-US" altLang="zh-CN" sz="1600" baseline="30000" dirty="0">
                <a:latin typeface="+mj-lt"/>
                <a:ea typeface="宋体" panose="02010600030101010101" pitchFamily="2" charset="-122"/>
                <a:cs typeface="宋体" panose="02010600030101010101" pitchFamily="2" charset="-122"/>
              </a:rPr>
              <a:t>1$</a:t>
            </a:r>
            <a:r>
              <a:rPr lang="en-US" altLang="zh-CN" sz="1600" dirty="0">
                <a:latin typeface="+mj-lt"/>
                <a:ea typeface="宋体" panose="02010600030101010101" pitchFamily="2" charset="-122"/>
                <a:cs typeface="宋体" panose="02010600030101010101" pitchFamily="2" charset="-122"/>
              </a:rPr>
              <a:t> and Li Jin</a:t>
            </a:r>
            <a:r>
              <a:rPr lang="en-US" altLang="zh-CN" sz="1600" baseline="30000" dirty="0">
                <a:latin typeface="+mj-lt"/>
                <a:ea typeface="宋体" panose="02010600030101010101" pitchFamily="2" charset="-122"/>
                <a:cs typeface="宋体" panose="02010600030101010101" pitchFamily="2" charset="-122"/>
              </a:rPr>
              <a:t>1$</a:t>
            </a:r>
            <a:endParaRPr lang="zh-CN" altLang="zh-CN" sz="1600" dirty="0">
              <a:effectLst/>
              <a:latin typeface="+mj-lt"/>
              <a:ea typeface="宋体" panose="02010600030101010101" pitchFamily="2" charset="-122"/>
              <a:cs typeface="宋体" panose="02010600030101010101" pitchFamily="2" charset="-122"/>
            </a:endParaRPr>
          </a:p>
        </p:txBody>
      </p:sp>
      <p:sp>
        <p:nvSpPr>
          <p:cNvPr id="9" name="矩形 8"/>
          <p:cNvSpPr/>
          <p:nvPr/>
        </p:nvSpPr>
        <p:spPr>
          <a:xfrm>
            <a:off x="155132" y="2487829"/>
            <a:ext cx="8766002" cy="1261884"/>
          </a:xfrm>
          <a:prstGeom prst="rect">
            <a:avLst/>
          </a:prstGeom>
          <a:ln w="28575">
            <a:solidFill>
              <a:srgbClr val="FF0000"/>
            </a:solidFill>
          </a:ln>
        </p:spPr>
        <p:txBody>
          <a:bodyPr wrap="square">
            <a:spAutoFit/>
          </a:bodyPr>
          <a:lstStyle/>
          <a:p>
            <a:pPr algn="ctr">
              <a:spcAft>
                <a:spcPts val="0"/>
              </a:spcAft>
            </a:pPr>
            <a:r>
              <a:rPr lang="en-US" altLang="zh-CN" sz="2000" b="1" dirty="0">
                <a:latin typeface="Times New Roman" panose="02020603050405020304" pitchFamily="18" charset="0"/>
                <a:ea typeface="宋体" panose="02010600030101010101" pitchFamily="2" charset="-122"/>
                <a:cs typeface="宋体" panose="02010600030101010101" pitchFamily="2" charset="-122"/>
              </a:rPr>
              <a:t>Identification and validation of the methylation biomarkers of Non-small cell lung cancer (NSCLC)</a:t>
            </a:r>
            <a:endParaRPr lang="zh-CN" altLang="zh-CN" dirty="0">
              <a:latin typeface="宋体" panose="02010600030101010101" pitchFamily="2" charset="-122"/>
              <a:ea typeface="宋体" panose="02010600030101010101" pitchFamily="2" charset="-122"/>
              <a:cs typeface="宋体" panose="02010600030101010101" pitchFamily="2" charset="-122"/>
            </a:endParaRPr>
          </a:p>
          <a:p>
            <a:r>
              <a:rPr lang="en-US" altLang="zh-CN" kern="0" dirty="0">
                <a:latin typeface="Times New Roman" panose="02020603050405020304" pitchFamily="18" charset="0"/>
                <a:ea typeface="宋体" panose="02010600030101010101" pitchFamily="2" charset="-122"/>
                <a:cs typeface="Times New Roman" panose="02020603050405020304" pitchFamily="18" charset="0"/>
              </a:rPr>
              <a:t>Shicheng Guo</a:t>
            </a:r>
            <a:r>
              <a:rPr lang="en-US" altLang="zh-CN" kern="0" baseline="30000" dirty="0">
                <a:latin typeface="Times New Roman" panose="02020603050405020304" pitchFamily="18" charset="0"/>
                <a:ea typeface="宋体" panose="02010600030101010101" pitchFamily="2" charset="-122"/>
                <a:cs typeface="Times New Roman" panose="02020603050405020304" pitchFamily="18" charset="0"/>
              </a:rPr>
              <a:t>1,5</a:t>
            </a: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0" dirty="0" err="1">
                <a:latin typeface="Times New Roman" panose="02020603050405020304" pitchFamily="18" charset="0"/>
                <a:ea typeface="宋体" panose="02010600030101010101" pitchFamily="2" charset="-122"/>
                <a:cs typeface="Times New Roman" panose="02020603050405020304" pitchFamily="18" charset="0"/>
              </a:rPr>
              <a:t>Fengyang</a:t>
            </a: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 Yan</a:t>
            </a:r>
            <a:r>
              <a:rPr lang="en-US" altLang="zh-CN" kern="0" baseline="30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0" dirty="0" err="1">
                <a:latin typeface="Times New Roman" panose="02020603050405020304" pitchFamily="18" charset="0"/>
                <a:ea typeface="宋体" panose="02010600030101010101" pitchFamily="2" charset="-122"/>
                <a:cs typeface="Times New Roman" panose="02020603050405020304" pitchFamily="18" charset="0"/>
              </a:rPr>
              <a:t>Jibin</a:t>
            </a: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 Xu</a:t>
            </a:r>
            <a:r>
              <a:rPr lang="en-US" altLang="zh-CN" kern="0" baseline="30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 Yang Bao</a:t>
            </a:r>
            <a:r>
              <a:rPr lang="en-US" altLang="zh-CN" kern="0" baseline="30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0" dirty="0" err="1">
                <a:latin typeface="Times New Roman" panose="02020603050405020304" pitchFamily="18" charset="0"/>
                <a:ea typeface="宋体" panose="02010600030101010101" pitchFamily="2" charset="-122"/>
                <a:cs typeface="Times New Roman" panose="02020603050405020304" pitchFamily="18" charset="0"/>
              </a:rPr>
              <a:t>Ji</a:t>
            </a: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 Zhu</a:t>
            </a:r>
            <a:r>
              <a:rPr lang="en-US" altLang="zh-CN" kern="0" baseline="30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0" dirty="0" err="1">
                <a:latin typeface="Times New Roman" panose="02020603050405020304" pitchFamily="18" charset="0"/>
                <a:ea typeface="宋体" panose="02010600030101010101" pitchFamily="2" charset="-122"/>
                <a:cs typeface="Times New Roman" panose="02020603050405020304" pitchFamily="18" charset="0"/>
              </a:rPr>
              <a:t>Xiaotian</a:t>
            </a: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 Wang</a:t>
            </a:r>
            <a:r>
              <a:rPr lang="en-US" altLang="zh-CN" kern="0" baseline="30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0" dirty="0" err="1">
                <a:latin typeface="Times New Roman" panose="02020603050405020304" pitchFamily="18" charset="0"/>
                <a:ea typeface="宋体" panose="02010600030101010101" pitchFamily="2" charset="-122"/>
                <a:cs typeface="Times New Roman" panose="02020603050405020304" pitchFamily="18" charset="0"/>
              </a:rPr>
              <a:t>Junjie</a:t>
            </a: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 Wu</a:t>
            </a:r>
            <a:r>
              <a:rPr lang="en-US" altLang="zh-CN" kern="0" baseline="30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 Yi Li</a:t>
            </a:r>
            <a:r>
              <a:rPr lang="en-US" altLang="zh-CN" kern="0" baseline="30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0" dirty="0" err="1">
                <a:latin typeface="Times New Roman" panose="02020603050405020304" pitchFamily="18" charset="0"/>
                <a:ea typeface="宋体" panose="02010600030101010101" pitchFamily="2" charset="-122"/>
                <a:cs typeface="Times New Roman" panose="02020603050405020304" pitchFamily="18" charset="0"/>
              </a:rPr>
              <a:t>Weilin</a:t>
            </a: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 Pu</a:t>
            </a:r>
            <a:r>
              <a:rPr lang="en-US" altLang="zh-CN" kern="0" baseline="30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 Yan Liu</a:t>
            </a:r>
            <a:r>
              <a:rPr lang="en-US" altLang="zh-CN" kern="0" baseline="30000" dirty="0">
                <a:latin typeface="Times New Roman" panose="02020603050405020304" pitchFamily="18" charset="0"/>
                <a:ea typeface="宋体" panose="02010600030101010101" pitchFamily="2" charset="-122"/>
                <a:cs typeface="Times New Roman" panose="02020603050405020304" pitchFamily="18" charset="0"/>
              </a:rPr>
              <a:t>4</a:t>
            </a: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0" dirty="0" err="1">
                <a:latin typeface="Times New Roman" panose="02020603050405020304" pitchFamily="18" charset="0"/>
                <a:ea typeface="宋体" panose="02010600030101010101" pitchFamily="2" charset="-122"/>
                <a:cs typeface="Times New Roman" panose="02020603050405020304" pitchFamily="18" charset="0"/>
              </a:rPr>
              <a:t>Zhengwen</a:t>
            </a: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 Jiang</a:t>
            </a:r>
            <a:r>
              <a:rPr lang="en-US" altLang="zh-CN" kern="0" baseline="30000" dirty="0">
                <a:latin typeface="Times New Roman" panose="02020603050405020304" pitchFamily="18" charset="0"/>
                <a:ea typeface="宋体" panose="02010600030101010101" pitchFamily="2" charset="-122"/>
                <a:cs typeface="Times New Roman" panose="02020603050405020304" pitchFamily="18" charset="0"/>
              </a:rPr>
              <a:t>4</a:t>
            </a: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0" dirty="0" err="1">
                <a:latin typeface="Times New Roman" panose="02020603050405020304" pitchFamily="18" charset="0"/>
                <a:ea typeface="宋体" panose="02010600030101010101" pitchFamily="2" charset="-122"/>
                <a:cs typeface="Times New Roman" panose="02020603050405020304" pitchFamily="18" charset="0"/>
              </a:rPr>
              <a:t>Momiao</a:t>
            </a: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 Xiong</a:t>
            </a:r>
            <a:r>
              <a:rPr lang="en-US" altLang="zh-CN" kern="0" baseline="30000" dirty="0">
                <a:latin typeface="Times New Roman" panose="02020603050405020304" pitchFamily="18" charset="0"/>
                <a:ea typeface="宋体" panose="02010600030101010101" pitchFamily="2" charset="-122"/>
                <a:cs typeface="Times New Roman" panose="02020603050405020304" pitchFamily="18" charset="0"/>
              </a:rPr>
              <a:t>5</a:t>
            </a: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 Li Jin</a:t>
            </a:r>
            <a:r>
              <a:rPr lang="en-US" altLang="zh-CN" kern="0" baseline="30000" dirty="0">
                <a:latin typeface="Times New Roman" panose="02020603050405020304" pitchFamily="18" charset="0"/>
                <a:ea typeface="宋体" panose="02010600030101010101" pitchFamily="2" charset="-122"/>
                <a:cs typeface="Times New Roman" panose="02020603050405020304" pitchFamily="18" charset="0"/>
              </a:rPr>
              <a:t>1,6</a:t>
            </a: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0" dirty="0" err="1">
                <a:latin typeface="Times New Roman" panose="02020603050405020304" pitchFamily="18" charset="0"/>
                <a:ea typeface="宋体" panose="02010600030101010101" pitchFamily="2" charset="-122"/>
                <a:cs typeface="Times New Roman" panose="02020603050405020304" pitchFamily="18" charset="0"/>
              </a:rPr>
              <a:t>Jiucun</a:t>
            </a: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 Wang</a:t>
            </a:r>
            <a:r>
              <a:rPr lang="en-US" altLang="zh-CN" kern="0" baseline="30000" dirty="0">
                <a:latin typeface="Times New Roman" panose="02020603050405020304" pitchFamily="18" charset="0"/>
                <a:ea typeface="宋体" panose="02010600030101010101" pitchFamily="2" charset="-122"/>
                <a:cs typeface="Times New Roman" panose="02020603050405020304" pitchFamily="18" charset="0"/>
              </a:rPr>
              <a:t>1,6</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0" name="文本框 9"/>
          <p:cNvSpPr txBox="1"/>
          <p:nvPr/>
        </p:nvSpPr>
        <p:spPr>
          <a:xfrm>
            <a:off x="0" y="76545"/>
            <a:ext cx="3057247" cy="523220"/>
          </a:xfrm>
          <a:prstGeom prst="rect">
            <a:avLst/>
          </a:prstGeom>
          <a:noFill/>
        </p:spPr>
        <p:txBody>
          <a:bodyPr wrap="none" rtlCol="0">
            <a:spAutoFit/>
          </a:bodyPr>
          <a:lstStyle/>
          <a:p>
            <a:pPr algn="ctr"/>
            <a:r>
              <a:rPr lang="zh-CN" altLang="en-US" sz="2800" dirty="0" smtClean="0">
                <a:latin typeface="华文楷体" panose="02010600040101010101" pitchFamily="2" charset="-122"/>
                <a:ea typeface="华文楷体" panose="02010600040101010101" pitchFamily="2" charset="-122"/>
              </a:rPr>
              <a:t>各章节对应的文章</a:t>
            </a:r>
            <a:endParaRPr lang="zh-CN" altLang="en-US" sz="2800" dirty="0">
              <a:latin typeface="华文楷体" panose="02010600040101010101" pitchFamily="2" charset="-122"/>
              <a:ea typeface="华文楷体" panose="02010600040101010101" pitchFamily="2" charset="-122"/>
            </a:endParaRPr>
          </a:p>
        </p:txBody>
      </p:sp>
      <p:sp>
        <p:nvSpPr>
          <p:cNvPr id="11" name="椭圆 10"/>
          <p:cNvSpPr/>
          <p:nvPr/>
        </p:nvSpPr>
        <p:spPr>
          <a:xfrm>
            <a:off x="6360708" y="4765330"/>
            <a:ext cx="578069" cy="5138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0910774"/>
      </p:ext>
    </p:extLst>
  </p:cSld>
  <p:clrMapOvr>
    <a:masterClrMapping/>
  </p:clrMapOvr>
  <p:transition advTm="23797"/>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smtClean="0">
                <a:solidFill>
                  <a:srgbClr val="FFFFFF"/>
                </a:solidFill>
              </a:rPr>
              <a:t>复旦大学博士学位论文答辩</a:t>
            </a:r>
            <a:endParaRPr lang="zh-CN" altLang="en-US" dirty="0">
              <a:solidFill>
                <a:srgbClr val="FFFFFF"/>
              </a:solidFill>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smtClean="0">
                <a:solidFill>
                  <a:srgbClr val="FFFFFF"/>
                </a:solidFill>
              </a:rPr>
              <a:pPr>
                <a:defRPr/>
              </a:pPr>
              <a:t>7</a:t>
            </a:fld>
            <a:endParaRPr lang="zh-CN" altLang="en-US" dirty="0">
              <a:solidFill>
                <a:srgbClr val="FFFFFF"/>
              </a:solidFill>
            </a:endParaRPr>
          </a:p>
        </p:txBody>
      </p:sp>
      <p:sp>
        <p:nvSpPr>
          <p:cNvPr id="5" name="文本框 4"/>
          <p:cNvSpPr txBox="1"/>
          <p:nvPr/>
        </p:nvSpPr>
        <p:spPr>
          <a:xfrm>
            <a:off x="0" y="112982"/>
            <a:ext cx="7446269" cy="954107"/>
          </a:xfrm>
          <a:prstGeom prst="rect">
            <a:avLst/>
          </a:prstGeom>
          <a:noFill/>
        </p:spPr>
        <p:txBody>
          <a:bodyPr wrap="none" rtlCol="0">
            <a:spAutoFit/>
          </a:bodyPr>
          <a:lstStyle/>
          <a:p>
            <a:pPr algn="ctr"/>
            <a:r>
              <a:rPr lang="en-US" altLang="zh-CN" sz="2800" b="1" dirty="0" smtClean="0">
                <a:latin typeface="华文楷体" panose="02010600040101010101" pitchFamily="2" charset="-122"/>
                <a:ea typeface="华文楷体" panose="02010600040101010101" pitchFamily="2" charset="-122"/>
              </a:rPr>
              <a:t>DNA</a:t>
            </a:r>
            <a:r>
              <a:rPr lang="zh-CN" altLang="zh-CN" sz="2800" b="1" dirty="0">
                <a:latin typeface="华文楷体" panose="02010600040101010101" pitchFamily="2" charset="-122"/>
                <a:ea typeface="华文楷体" panose="02010600040101010101" pitchFamily="2" charset="-122"/>
              </a:rPr>
              <a:t>甲基化标记物在肺癌诊断中的机遇和挑战</a:t>
            </a:r>
            <a:endParaRPr lang="zh-CN" altLang="en-US" sz="2800" b="1" dirty="0">
              <a:latin typeface="华文楷体" panose="02010600040101010101" pitchFamily="2" charset="-122"/>
              <a:ea typeface="华文楷体" panose="02010600040101010101" pitchFamily="2" charset="-122"/>
            </a:endParaRPr>
          </a:p>
          <a:p>
            <a:pPr algn="ctr"/>
            <a:endParaRPr lang="zh-CN" altLang="en-US" sz="2800" b="1" dirty="0">
              <a:latin typeface="华文楷体" panose="02010600040101010101" pitchFamily="2" charset="-122"/>
              <a:ea typeface="华文楷体" panose="02010600040101010101" pitchFamily="2" charset="-122"/>
            </a:endParaRPr>
          </a:p>
        </p:txBody>
      </p:sp>
      <p:sp>
        <p:nvSpPr>
          <p:cNvPr id="6" name="文本框 5"/>
          <p:cNvSpPr txBox="1"/>
          <p:nvPr/>
        </p:nvSpPr>
        <p:spPr>
          <a:xfrm>
            <a:off x="2156410" y="916043"/>
            <a:ext cx="2010807" cy="3970318"/>
          </a:xfrm>
          <a:prstGeom prst="rect">
            <a:avLst/>
          </a:prstGeom>
          <a:noFill/>
        </p:spPr>
        <p:txBody>
          <a:bodyPr wrap="none" rtlCol="0">
            <a:spAutoFit/>
          </a:bodyPr>
          <a:lstStyle/>
          <a:p>
            <a:pPr marL="385763" indent="-385763">
              <a:lnSpc>
                <a:spcPct val="150000"/>
              </a:lnSpc>
              <a:buAutoNum type="arabicPeriod"/>
            </a:pPr>
            <a:endParaRPr lang="en-US" altLang="zh-CN" sz="2800" b="1" dirty="0">
              <a:latin typeface="华文楷体" panose="02010600040101010101" pitchFamily="2" charset="-122"/>
              <a:ea typeface="华文楷体" panose="02010600040101010101" pitchFamily="2" charset="-122"/>
            </a:endParaRPr>
          </a:p>
          <a:p>
            <a:pPr marL="385763" indent="-385763">
              <a:lnSpc>
                <a:spcPct val="150000"/>
              </a:lnSpc>
              <a:buAutoNum type="arabicPeriod"/>
            </a:pPr>
            <a:r>
              <a:rPr lang="zh-CN" altLang="en-US" sz="2800" b="1" dirty="0" smtClean="0">
                <a:latin typeface="华文楷体" panose="02010600040101010101" pitchFamily="2" charset="-122"/>
                <a:ea typeface="华文楷体" panose="02010600040101010101" pitchFamily="2" charset="-122"/>
              </a:rPr>
              <a:t>研究背景</a:t>
            </a:r>
            <a:endParaRPr lang="en-US" altLang="zh-CN" sz="2800" b="1" dirty="0" smtClean="0">
              <a:latin typeface="华文楷体" panose="02010600040101010101" pitchFamily="2" charset="-122"/>
              <a:ea typeface="华文楷体" panose="02010600040101010101" pitchFamily="2" charset="-122"/>
            </a:endParaRPr>
          </a:p>
          <a:p>
            <a:pPr marL="385763" indent="-385763">
              <a:lnSpc>
                <a:spcPct val="150000"/>
              </a:lnSpc>
              <a:buAutoNum type="arabicPeriod"/>
            </a:pPr>
            <a:r>
              <a:rPr lang="zh-CN" altLang="en-US" sz="2800" b="1" dirty="0" smtClean="0">
                <a:latin typeface="华文楷体" panose="02010600040101010101" pitchFamily="2" charset="-122"/>
                <a:ea typeface="华文楷体" panose="02010600040101010101" pitchFamily="2" charset="-122"/>
              </a:rPr>
              <a:t>科学问题</a:t>
            </a:r>
            <a:endParaRPr lang="en-US" altLang="zh-CN" sz="2800" b="1" dirty="0" smtClean="0">
              <a:latin typeface="华文楷体" panose="02010600040101010101" pitchFamily="2" charset="-122"/>
              <a:ea typeface="华文楷体" panose="02010600040101010101" pitchFamily="2" charset="-122"/>
            </a:endParaRPr>
          </a:p>
          <a:p>
            <a:pPr marL="385763" indent="-385763">
              <a:lnSpc>
                <a:spcPct val="150000"/>
              </a:lnSpc>
              <a:buAutoNum type="arabicPeriod"/>
            </a:pPr>
            <a:r>
              <a:rPr lang="zh-CN" altLang="en-US" sz="2800" b="1" dirty="0" smtClean="0">
                <a:latin typeface="华文楷体" panose="02010600040101010101" pitchFamily="2" charset="-122"/>
                <a:ea typeface="华文楷体" panose="02010600040101010101" pitchFamily="2" charset="-122"/>
              </a:rPr>
              <a:t>研究策略</a:t>
            </a:r>
            <a:endParaRPr lang="en-US" altLang="zh-CN" sz="2800" b="1" dirty="0">
              <a:latin typeface="华文楷体" panose="02010600040101010101" pitchFamily="2" charset="-122"/>
              <a:ea typeface="华文楷体" panose="02010600040101010101" pitchFamily="2" charset="-122"/>
            </a:endParaRPr>
          </a:p>
          <a:p>
            <a:pPr marL="385763" indent="-385763">
              <a:lnSpc>
                <a:spcPct val="150000"/>
              </a:lnSpc>
              <a:buAutoNum type="arabicPeriod"/>
            </a:pPr>
            <a:r>
              <a:rPr lang="zh-CN" altLang="en-US" sz="2800" b="1" dirty="0" smtClean="0">
                <a:latin typeface="华文楷体" panose="02010600040101010101" pitchFamily="2" charset="-122"/>
                <a:ea typeface="华文楷体" panose="02010600040101010101" pitchFamily="2" charset="-122"/>
              </a:rPr>
              <a:t>技术路线</a:t>
            </a:r>
            <a:endParaRPr lang="en-US" altLang="zh-CN" sz="2800" b="1" dirty="0" smtClean="0">
              <a:latin typeface="华文楷体" panose="02010600040101010101" pitchFamily="2" charset="-122"/>
              <a:ea typeface="华文楷体" panose="02010600040101010101" pitchFamily="2" charset="-122"/>
            </a:endParaRPr>
          </a:p>
          <a:p>
            <a:pPr marL="385763" indent="-385763">
              <a:lnSpc>
                <a:spcPct val="150000"/>
              </a:lnSpc>
              <a:buAutoNum type="arabicPeriod"/>
            </a:pPr>
            <a:r>
              <a:rPr lang="zh-CN" altLang="en-US" sz="2800" b="1" dirty="0" smtClean="0">
                <a:latin typeface="华文楷体" panose="02010600040101010101" pitchFamily="2" charset="-122"/>
                <a:ea typeface="华文楷体" panose="02010600040101010101" pitchFamily="2" charset="-122"/>
              </a:rPr>
              <a:t>结果讨论</a:t>
            </a:r>
            <a:endParaRPr lang="en-US" altLang="zh-CN" sz="2800" b="1" dirty="0">
              <a:latin typeface="华文楷体" panose="02010600040101010101" pitchFamily="2" charset="-122"/>
              <a:ea typeface="华文楷体" panose="02010600040101010101" pitchFamily="2" charset="-122"/>
            </a:endParaRPr>
          </a:p>
        </p:txBody>
      </p:sp>
      <p:sp>
        <p:nvSpPr>
          <p:cNvPr id="8" name="Text Box 15"/>
          <p:cNvSpPr txBox="1">
            <a:spLocks noChangeArrowheads="1"/>
          </p:cNvSpPr>
          <p:nvPr/>
        </p:nvSpPr>
        <p:spPr bwMode="auto">
          <a:xfrm>
            <a:off x="0" y="6482853"/>
            <a:ext cx="3902351" cy="307777"/>
          </a:xfrm>
          <a:prstGeom prst="rect">
            <a:avLst/>
          </a:prstGeom>
          <a:noFill/>
          <a:ln w="9525" algn="ctr">
            <a:noFill/>
            <a:miter lim="800000"/>
            <a:headEnd/>
            <a:tailEnd/>
          </a:ln>
          <a:effectLst/>
        </p:spPr>
        <p:txBody>
          <a:bodyPr wrap="square">
            <a:spAutoFit/>
          </a:bodyPr>
          <a:lstStyle/>
          <a:p>
            <a:r>
              <a:rPr lang="en-US" altLang="zh-CN" sz="1400" b="1" dirty="0">
                <a:latin typeface="华文楷体" panose="02010600040101010101" pitchFamily="2" charset="-122"/>
                <a:ea typeface="华文楷体" panose="02010600040101010101" pitchFamily="2" charset="-122"/>
              </a:rPr>
              <a:t>DNA</a:t>
            </a:r>
            <a:r>
              <a:rPr lang="zh-CN" altLang="zh-CN" sz="1400" b="1" dirty="0">
                <a:latin typeface="华文楷体" panose="02010600040101010101" pitchFamily="2" charset="-122"/>
                <a:ea typeface="华文楷体" panose="02010600040101010101" pitchFamily="2" charset="-122"/>
              </a:rPr>
              <a:t>甲基化标记物在肺癌诊断中的机遇和挑战</a:t>
            </a:r>
            <a:endParaRPr lang="zh-CN" altLang="en-US" sz="14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314731513"/>
      </p:ext>
    </p:extLst>
  </p:cSld>
  <p:clrMapOvr>
    <a:masterClrMapping/>
  </p:clrMapOvr>
  <p:transition advTm="23797"/>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rPr>
              <a:t>复旦大学博士学位论文答辩</a:t>
            </a:r>
            <a:endParaRPr lang="zh-CN" altLang="en-US" b="1" dirty="0">
              <a:solidFill>
                <a:srgbClr val="FFFFFF"/>
              </a:solidFill>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rPr>
              <a:pPr>
                <a:defRPr/>
              </a:pPr>
              <a:t>70</a:t>
            </a:fld>
            <a:endParaRPr lang="zh-CN" altLang="en-US" b="1" dirty="0">
              <a:solidFill>
                <a:srgbClr val="FFFFFF"/>
              </a:solidFill>
            </a:endParaRPr>
          </a:p>
        </p:txBody>
      </p:sp>
      <p:graphicFrame>
        <p:nvGraphicFramePr>
          <p:cNvPr id="5" name="表格 4"/>
          <p:cNvGraphicFramePr>
            <a:graphicFrameLocks noGrp="1"/>
          </p:cNvGraphicFramePr>
          <p:nvPr>
            <p:extLst/>
          </p:nvPr>
        </p:nvGraphicFramePr>
        <p:xfrm>
          <a:off x="612352" y="744121"/>
          <a:ext cx="7816847" cy="4484904"/>
        </p:xfrm>
        <a:graphic>
          <a:graphicData uri="http://schemas.openxmlformats.org/drawingml/2006/table">
            <a:tbl>
              <a:tblPr firstRow="1" firstCol="1" bandRow="1">
                <a:tableStyleId>{93296810-A885-4BE3-A3E7-6D5BEEA58F35}</a:tableStyleId>
              </a:tblPr>
              <a:tblGrid>
                <a:gridCol w="1627939"/>
                <a:gridCol w="1627939"/>
                <a:gridCol w="1654502"/>
                <a:gridCol w="1601377"/>
                <a:gridCol w="1305090"/>
              </a:tblGrid>
              <a:tr h="292174">
                <a:tc>
                  <a:txBody>
                    <a:bodyPr/>
                    <a:lstStyle/>
                    <a:p>
                      <a:pPr indent="127000" algn="ctr">
                        <a:lnSpc>
                          <a:spcPts val="2000"/>
                        </a:lnSpc>
                        <a:spcAft>
                          <a:spcPts val="0"/>
                        </a:spcAft>
                      </a:pPr>
                      <a:r>
                        <a:rPr lang="en-US" sz="1400" kern="100" dirty="0">
                          <a:effectLst/>
                        </a:rPr>
                        <a:t>Cancer</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FDR-DMG (0.05)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dirty="0" err="1">
                          <a:effectLst/>
                        </a:rPr>
                        <a:t>Bonferroni</a:t>
                      </a:r>
                      <a:r>
                        <a:rPr lang="en-US" sz="1400" kern="100" dirty="0">
                          <a:effectLst/>
                        </a:rPr>
                        <a:t>-DMG</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CanS-DMG</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dirty="0">
                          <a:effectLst/>
                        </a:rPr>
                        <a:t>Sample size</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r>
              <a:tr h="393873">
                <a:tc>
                  <a:txBody>
                    <a:bodyPr/>
                    <a:lstStyle/>
                    <a:p>
                      <a:pPr indent="127000" algn="ctr">
                        <a:lnSpc>
                          <a:spcPts val="2000"/>
                        </a:lnSpc>
                        <a:spcAft>
                          <a:spcPts val="0"/>
                        </a:spcAft>
                      </a:pPr>
                      <a:r>
                        <a:rPr lang="en-US" sz="1400" kern="100" dirty="0">
                          <a:effectLst/>
                        </a:rPr>
                        <a:t>LUAD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141558 (29.2%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b="1" kern="100" dirty="0">
                          <a:solidFill>
                            <a:srgbClr val="FF0000"/>
                          </a:solidFill>
                          <a:effectLst/>
                        </a:rPr>
                        <a:t>7439 (1.5% )</a:t>
                      </a:r>
                      <a:endParaRPr lang="zh-CN" sz="18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b="1" kern="100" dirty="0">
                          <a:solidFill>
                            <a:srgbClr val="FF0000"/>
                          </a:solidFill>
                          <a:effectLst/>
                        </a:rPr>
                        <a:t>83 (0.0% )</a:t>
                      </a:r>
                      <a:endParaRPr lang="zh-CN" sz="18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dirty="0">
                          <a:effectLst/>
                        </a:rPr>
                        <a:t>26/26</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r>
              <a:tr h="393873">
                <a:tc>
                  <a:txBody>
                    <a:bodyPr/>
                    <a:lstStyle/>
                    <a:p>
                      <a:pPr indent="127000" algn="ctr">
                        <a:lnSpc>
                          <a:spcPts val="2000"/>
                        </a:lnSpc>
                        <a:spcAft>
                          <a:spcPts val="0"/>
                        </a:spcAft>
                      </a:pPr>
                      <a:r>
                        <a:rPr lang="en-US" sz="1400" kern="100">
                          <a:effectLst/>
                        </a:rPr>
                        <a:t>UCEC</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190612 (39.3%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dirty="0">
                          <a:effectLst/>
                        </a:rPr>
                        <a:t>36724 (7.6%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2,190 (0.5%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30/30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r>
              <a:tr h="393873">
                <a:tc>
                  <a:txBody>
                    <a:bodyPr/>
                    <a:lstStyle/>
                    <a:p>
                      <a:pPr indent="127000" algn="ctr">
                        <a:lnSpc>
                          <a:spcPts val="2000"/>
                        </a:lnSpc>
                        <a:spcAft>
                          <a:spcPts val="0"/>
                        </a:spcAft>
                      </a:pPr>
                      <a:r>
                        <a:rPr lang="en-US" sz="1400" kern="100">
                          <a:effectLst/>
                        </a:rPr>
                        <a:t>COAD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194345 (40.0%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49512 (10.2%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3,776 (0.8%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39/39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r>
              <a:tr h="393873">
                <a:tc>
                  <a:txBody>
                    <a:bodyPr/>
                    <a:lstStyle/>
                    <a:p>
                      <a:pPr indent="127000" algn="ctr">
                        <a:lnSpc>
                          <a:spcPts val="2000"/>
                        </a:lnSpc>
                        <a:spcAft>
                          <a:spcPts val="0"/>
                        </a:spcAft>
                      </a:pPr>
                      <a:r>
                        <a:rPr lang="en-US" sz="1400" kern="100">
                          <a:effectLst/>
                        </a:rPr>
                        <a:t>LUSC</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dirty="0">
                          <a:effectLst/>
                        </a:rPr>
                        <a:t>257358 (53.0%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78945 (16.3%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6,133 ( 1.3%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41/41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r>
              <a:tr h="393873">
                <a:tc>
                  <a:txBody>
                    <a:bodyPr/>
                    <a:lstStyle/>
                    <a:p>
                      <a:pPr indent="127000" algn="ctr">
                        <a:lnSpc>
                          <a:spcPts val="2000"/>
                        </a:lnSpc>
                        <a:spcAft>
                          <a:spcPts val="0"/>
                        </a:spcAft>
                      </a:pPr>
                      <a:r>
                        <a:rPr lang="en-US" sz="1400" kern="100">
                          <a:effectLst/>
                        </a:rPr>
                        <a:t>KIRP</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168320 (34.7%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40890 (8.4%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2,909 (0.6%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45/45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r>
              <a:tr h="393873">
                <a:tc>
                  <a:txBody>
                    <a:bodyPr/>
                    <a:lstStyle/>
                    <a:p>
                      <a:pPr indent="127000" algn="ctr">
                        <a:lnSpc>
                          <a:spcPts val="2000"/>
                        </a:lnSpc>
                        <a:spcAft>
                          <a:spcPts val="0"/>
                        </a:spcAft>
                      </a:pPr>
                      <a:r>
                        <a:rPr lang="en-US" sz="1400" kern="100">
                          <a:effectLst/>
                        </a:rPr>
                        <a:t>LIHC</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192997 (39.7%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47964 (9.9%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4,261 (0.9%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49/49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r>
              <a:tr h="393873">
                <a:tc>
                  <a:txBody>
                    <a:bodyPr/>
                    <a:lstStyle/>
                    <a:p>
                      <a:pPr indent="127000" algn="ctr">
                        <a:lnSpc>
                          <a:spcPts val="2000"/>
                        </a:lnSpc>
                        <a:spcAft>
                          <a:spcPts val="0"/>
                        </a:spcAft>
                      </a:pPr>
                      <a:r>
                        <a:rPr lang="en-US" sz="1400" kern="100">
                          <a:effectLst/>
                        </a:rPr>
                        <a:t>PRAD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175621 (36.2%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dirty="0">
                          <a:effectLst/>
                        </a:rPr>
                        <a:t>62256 (12.8%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5,295 (1.1%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49/49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r>
              <a:tr h="393873">
                <a:tc>
                  <a:txBody>
                    <a:bodyPr/>
                    <a:lstStyle/>
                    <a:p>
                      <a:pPr indent="127000" algn="ctr">
                        <a:lnSpc>
                          <a:spcPts val="2000"/>
                        </a:lnSpc>
                        <a:spcAft>
                          <a:spcPts val="0"/>
                        </a:spcAft>
                      </a:pPr>
                      <a:r>
                        <a:rPr lang="en-US" sz="1400" kern="100">
                          <a:effectLst/>
                        </a:rPr>
                        <a:t>HNSC</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dirty="0">
                          <a:effectLst/>
                        </a:rPr>
                        <a:t>217153 (44.7%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56533 (11.6%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2,003 (0.4%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50/50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r>
              <a:tr h="253371">
                <a:tc>
                  <a:txBody>
                    <a:bodyPr/>
                    <a:lstStyle/>
                    <a:p>
                      <a:pPr indent="127000" algn="ctr">
                        <a:lnSpc>
                          <a:spcPts val="2000"/>
                        </a:lnSpc>
                        <a:spcAft>
                          <a:spcPts val="0"/>
                        </a:spcAft>
                      </a:pPr>
                      <a:r>
                        <a:rPr lang="en-US" sz="1400" kern="100">
                          <a:effectLst/>
                        </a:rPr>
                        <a:t>THCA</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b="1" kern="100" dirty="0">
                          <a:solidFill>
                            <a:srgbClr val="FF0000"/>
                          </a:solidFill>
                          <a:effectLst/>
                        </a:rPr>
                        <a:t>92793 (19.1% )</a:t>
                      </a:r>
                      <a:endParaRPr lang="zh-CN" sz="18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dirty="0">
                          <a:effectLst/>
                        </a:rPr>
                        <a:t>9273 (1.9%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717 (0.1%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marR="133350" indent="127000" algn="ctr">
                        <a:lnSpc>
                          <a:spcPts val="2000"/>
                        </a:lnSpc>
                        <a:spcAft>
                          <a:spcPts val="0"/>
                        </a:spcAft>
                      </a:pPr>
                      <a:r>
                        <a:rPr lang="en-US" sz="1400" kern="100">
                          <a:effectLst/>
                        </a:rPr>
                        <a:t>56/56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r>
              <a:tr h="393873">
                <a:tc>
                  <a:txBody>
                    <a:bodyPr/>
                    <a:lstStyle/>
                    <a:p>
                      <a:pPr indent="127000" algn="ctr">
                        <a:lnSpc>
                          <a:spcPts val="2000"/>
                        </a:lnSpc>
                        <a:spcAft>
                          <a:spcPts val="0"/>
                        </a:spcAft>
                      </a:pPr>
                      <a:r>
                        <a:rPr lang="en-US" sz="1400" kern="100">
                          <a:effectLst/>
                        </a:rPr>
                        <a:t>BRCA</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238149 (49.0%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dirty="0">
                          <a:effectLst/>
                        </a:rPr>
                        <a:t>107127 (22.1%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13,068 (2.7%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a:effectLst/>
                        </a:rPr>
                        <a:t>94/94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r>
              <a:tr h="393873">
                <a:tc>
                  <a:txBody>
                    <a:bodyPr/>
                    <a:lstStyle/>
                    <a:p>
                      <a:pPr indent="127000" algn="ctr">
                        <a:lnSpc>
                          <a:spcPts val="2000"/>
                        </a:lnSpc>
                        <a:spcAft>
                          <a:spcPts val="0"/>
                        </a:spcAft>
                      </a:pPr>
                      <a:r>
                        <a:rPr lang="en-US" sz="1400" kern="100" dirty="0">
                          <a:effectLst/>
                        </a:rPr>
                        <a:t>KIRC</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b="1" kern="100" dirty="0">
                          <a:solidFill>
                            <a:srgbClr val="FF0000"/>
                          </a:solidFill>
                          <a:effectLst/>
                        </a:rPr>
                        <a:t>267168 (55.0% )</a:t>
                      </a:r>
                      <a:endParaRPr lang="zh-CN" sz="18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b="1" kern="100" dirty="0">
                          <a:solidFill>
                            <a:srgbClr val="FF0000"/>
                          </a:solidFill>
                          <a:effectLst/>
                        </a:rPr>
                        <a:t>157598 (32.5% )</a:t>
                      </a:r>
                      <a:endParaRPr lang="zh-CN" sz="18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b="1" kern="100" dirty="0">
                          <a:solidFill>
                            <a:srgbClr val="FF0000"/>
                          </a:solidFill>
                          <a:effectLst/>
                        </a:rPr>
                        <a:t>34,417 (7.1% )</a:t>
                      </a:r>
                      <a:endParaRPr lang="zh-CN" sz="18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400" kern="100" dirty="0">
                          <a:effectLst/>
                        </a:rPr>
                        <a:t>160/160</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tc>
              </a:tr>
            </a:tbl>
          </a:graphicData>
        </a:graphic>
      </p:graphicFrame>
      <p:sp>
        <p:nvSpPr>
          <p:cNvPr id="6" name="文本框 5"/>
          <p:cNvSpPr txBox="1"/>
          <p:nvPr/>
        </p:nvSpPr>
        <p:spPr>
          <a:xfrm>
            <a:off x="0" y="113585"/>
            <a:ext cx="4801314" cy="461665"/>
          </a:xfrm>
          <a:prstGeom prst="rect">
            <a:avLst/>
          </a:prstGeom>
          <a:noFill/>
        </p:spPr>
        <p:txBody>
          <a:bodyPr wrap="none" rtlCol="0">
            <a:spAutoFit/>
          </a:bodyPr>
          <a:lstStyle/>
          <a:p>
            <a:r>
              <a:rPr lang="zh-CN" altLang="en-US" sz="2400" b="1" dirty="0" smtClean="0">
                <a:latin typeface="华文楷体" panose="02010600040101010101" pitchFamily="2" charset="-122"/>
                <a:ea typeface="华文楷体" panose="02010600040101010101" pitchFamily="2" charset="-122"/>
              </a:rPr>
              <a:t>结果：泛癌数据的差异甲基化基因</a:t>
            </a:r>
            <a:endParaRPr lang="zh-CN" altLang="en-US" sz="2400" b="1" dirty="0">
              <a:latin typeface="华文楷体" panose="02010600040101010101" pitchFamily="2" charset="-122"/>
              <a:ea typeface="华文楷体" panose="02010600040101010101" pitchFamily="2" charset="-122"/>
            </a:endParaRPr>
          </a:p>
        </p:txBody>
      </p:sp>
      <p:sp>
        <p:nvSpPr>
          <p:cNvPr id="10" name="文本框 9"/>
          <p:cNvSpPr txBox="1"/>
          <p:nvPr/>
        </p:nvSpPr>
        <p:spPr>
          <a:xfrm>
            <a:off x="1103634" y="5413860"/>
            <a:ext cx="7620080" cy="830997"/>
          </a:xfrm>
          <a:prstGeom prst="rect">
            <a:avLst/>
          </a:prstGeom>
          <a:noFill/>
        </p:spPr>
        <p:txBody>
          <a:bodyPr wrap="square" rtlCol="0">
            <a:spAutoFit/>
          </a:bodyPr>
          <a:lstStyle/>
          <a:p>
            <a:pPr algn="just"/>
            <a:r>
              <a:rPr lang="zh-CN" altLang="en-US" sz="2400" b="1" dirty="0" smtClean="0">
                <a:solidFill>
                  <a:srgbClr val="FFFF00"/>
                </a:solidFill>
                <a:latin typeface="华文楷体" panose="02010600040101010101" pitchFamily="2" charset="-122"/>
                <a:ea typeface="华文楷体" panose="02010600040101010101" pitchFamily="2" charset="-122"/>
              </a:rPr>
              <a:t>所有肿瘤都存在大量的甲基化显著差异位点</a:t>
            </a:r>
            <a:endParaRPr lang="en-US" altLang="zh-CN" sz="2400" b="1" dirty="0" smtClean="0">
              <a:solidFill>
                <a:srgbClr val="FFFF00"/>
              </a:solidFill>
              <a:latin typeface="华文楷体" panose="02010600040101010101" pitchFamily="2" charset="-122"/>
              <a:ea typeface="华文楷体" panose="02010600040101010101" pitchFamily="2" charset="-122"/>
            </a:endParaRPr>
          </a:p>
          <a:p>
            <a:pPr algn="just"/>
            <a:r>
              <a:rPr lang="zh-CN" altLang="en-US" sz="2400" b="1" dirty="0" smtClean="0">
                <a:solidFill>
                  <a:srgbClr val="FFFF00"/>
                </a:solidFill>
                <a:latin typeface="华文楷体" panose="02010600040101010101" pitchFamily="2" charset="-122"/>
                <a:ea typeface="华文楷体" panose="02010600040101010101" pitchFamily="2" charset="-122"/>
              </a:rPr>
              <a:t>不同肿瘤差异甲基化位点数量存在较大差异</a:t>
            </a:r>
            <a:endParaRPr lang="zh-CN" altLang="en-US" sz="2400" b="1" dirty="0">
              <a:solidFill>
                <a:srgbClr val="FFFF00"/>
              </a:solidFill>
              <a:latin typeface="华文楷体" panose="02010600040101010101" pitchFamily="2" charset="-122"/>
              <a:ea typeface="华文楷体" panose="02010600040101010101" pitchFamily="2" charset="-122"/>
            </a:endParaRPr>
          </a:p>
        </p:txBody>
      </p:sp>
      <p:sp>
        <p:nvSpPr>
          <p:cNvPr id="11" name="矩形 10"/>
          <p:cNvSpPr/>
          <p:nvPr/>
        </p:nvSpPr>
        <p:spPr>
          <a:xfrm>
            <a:off x="-47576" y="6477789"/>
            <a:ext cx="3416320" cy="307777"/>
          </a:xfrm>
          <a:prstGeom prst="rect">
            <a:avLst/>
          </a:prstGeom>
        </p:spPr>
        <p:txBody>
          <a:bodyPr wrap="none">
            <a:spAutoFit/>
          </a:bodyPr>
          <a:lstStyle/>
          <a:p>
            <a:r>
              <a:rPr lang="zh-CN" altLang="en-US" sz="1400" b="1" dirty="0">
                <a:latin typeface="华文楷体" panose="02010600040101010101" pitchFamily="2" charset="-122"/>
                <a:ea typeface="华文楷体" panose="02010600040101010101" pitchFamily="2" charset="-122"/>
              </a:rPr>
              <a:t>全基因组甲基化图谱揭示泛癌甲基化特征</a:t>
            </a:r>
          </a:p>
        </p:txBody>
      </p:sp>
    </p:spTree>
    <p:extLst>
      <p:ext uri="{BB962C8B-B14F-4D97-AF65-F5344CB8AC3E}">
        <p14:creationId xmlns:p14="http://schemas.microsoft.com/office/powerpoint/2010/main" val="2887489066"/>
      </p:ext>
    </p:extLst>
  </p:cSld>
  <p:clrMapOvr>
    <a:masterClrMapping/>
  </p:clrMapOvr>
  <p:transition advTm="23797"/>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rPr>
              <a:t>复旦大学博士学位论文答辩</a:t>
            </a:r>
            <a:endParaRPr lang="zh-CN" altLang="en-US" b="1" dirty="0">
              <a:solidFill>
                <a:srgbClr val="FFFFFF"/>
              </a:solidFill>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rPr>
              <a:pPr>
                <a:defRPr/>
              </a:pPr>
              <a:t>71</a:t>
            </a:fld>
            <a:endParaRPr lang="zh-CN" altLang="en-US" b="1" dirty="0">
              <a:solidFill>
                <a:srgbClr val="FFFFFF"/>
              </a:solidFill>
            </a:endParaRPr>
          </a:p>
        </p:txBody>
      </p:sp>
      <p:pic>
        <p:nvPicPr>
          <p:cNvPr id="5" name="图片 4" descr="F:\Project\PanCancer\Pvalue.distribution.jpg"/>
          <p:cNvPicPr/>
          <p:nvPr/>
        </p:nvPicPr>
        <p:blipFill rotWithShape="1">
          <a:blip r:embed="rId2" cstate="print">
            <a:extLst>
              <a:ext uri="{28A0092B-C50C-407E-A947-70E740481C1C}">
                <a14:useLocalDpi xmlns:a14="http://schemas.microsoft.com/office/drawing/2010/main" val="0"/>
              </a:ext>
            </a:extLst>
          </a:blip>
          <a:srcRect t="7900" r="3950" b="2703"/>
          <a:stretch/>
        </p:blipFill>
        <p:spPr bwMode="auto">
          <a:xfrm>
            <a:off x="223109" y="855477"/>
            <a:ext cx="4115980" cy="3742285"/>
          </a:xfrm>
          <a:prstGeom prst="rect">
            <a:avLst/>
          </a:prstGeom>
          <a:noFill/>
          <a:ln>
            <a:noFill/>
          </a:ln>
          <a:extLst>
            <a:ext uri="{53640926-AAD7-44D8-BBD7-CCE9431645EC}">
              <a14:shadowObscured xmlns:a14="http://schemas.microsoft.com/office/drawing/2010/main"/>
            </a:ext>
          </a:extLst>
        </p:spPr>
      </p:pic>
      <p:graphicFrame>
        <p:nvGraphicFramePr>
          <p:cNvPr id="6" name="表格 5"/>
          <p:cNvGraphicFramePr>
            <a:graphicFrameLocks noGrp="1"/>
          </p:cNvGraphicFramePr>
          <p:nvPr>
            <p:extLst/>
          </p:nvPr>
        </p:nvGraphicFramePr>
        <p:xfrm>
          <a:off x="4617162" y="868652"/>
          <a:ext cx="4321869" cy="3705846"/>
        </p:xfrm>
        <a:graphic>
          <a:graphicData uri="http://schemas.openxmlformats.org/drawingml/2006/table">
            <a:tbl>
              <a:tblPr firstRow="1" firstCol="1" bandRow="1">
                <a:tableStyleId>{93296810-A885-4BE3-A3E7-6D5BEEA58F35}</a:tableStyleId>
              </a:tblPr>
              <a:tblGrid>
                <a:gridCol w="2390218"/>
                <a:gridCol w="983331"/>
                <a:gridCol w="948320"/>
              </a:tblGrid>
              <a:tr h="682822">
                <a:tc>
                  <a:txBody>
                    <a:bodyPr/>
                    <a:lstStyle/>
                    <a:p>
                      <a:pPr indent="127000" algn="ctr">
                        <a:lnSpc>
                          <a:spcPts val="2000"/>
                        </a:lnSpc>
                        <a:spcAft>
                          <a:spcPts val="0"/>
                        </a:spcAft>
                      </a:pPr>
                      <a:r>
                        <a:rPr lang="en-US" sz="1100" b="1" kern="100" dirty="0">
                          <a:effectLst/>
                        </a:rPr>
                        <a:t>Term</a:t>
                      </a:r>
                      <a:endParaRPr lang="zh-CN" sz="12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057" marR="44057" marT="0" marB="0" anchor="ctr"/>
                </a:tc>
                <a:tc>
                  <a:txBody>
                    <a:bodyPr/>
                    <a:lstStyle/>
                    <a:p>
                      <a:pPr indent="127000" algn="ctr">
                        <a:lnSpc>
                          <a:spcPts val="2000"/>
                        </a:lnSpc>
                        <a:spcAft>
                          <a:spcPts val="0"/>
                        </a:spcAft>
                      </a:pPr>
                      <a:r>
                        <a:rPr lang="en-US" sz="1100" b="1" kern="100" dirty="0" smtClean="0">
                          <a:effectLst/>
                        </a:rPr>
                        <a:t>P</a:t>
                      </a:r>
                      <a:r>
                        <a:rPr lang="en-US" altLang="zh-CN" sz="1100" b="1" kern="100" dirty="0" smtClean="0">
                          <a:effectLst/>
                        </a:rPr>
                        <a:t>-v</a:t>
                      </a:r>
                      <a:r>
                        <a:rPr lang="en-US" sz="1100" b="1" kern="100" dirty="0" smtClean="0">
                          <a:effectLst/>
                        </a:rPr>
                        <a:t>alue</a:t>
                      </a:r>
                      <a:endParaRPr lang="zh-CN" sz="12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057" marR="44057" marT="0" marB="0" anchor="ctr"/>
                </a:tc>
                <a:tc>
                  <a:txBody>
                    <a:bodyPr/>
                    <a:lstStyle/>
                    <a:p>
                      <a:pPr indent="127000" algn="ctr">
                        <a:lnSpc>
                          <a:spcPts val="2000"/>
                        </a:lnSpc>
                        <a:spcAft>
                          <a:spcPts val="0"/>
                        </a:spcAft>
                      </a:pPr>
                      <a:r>
                        <a:rPr lang="en-US" sz="1100" b="1" kern="100" dirty="0" err="1">
                          <a:effectLst/>
                        </a:rPr>
                        <a:t>Benjamini</a:t>
                      </a:r>
                      <a:endParaRPr lang="zh-CN" sz="12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057" marR="44057" marT="0" marB="0" anchor="ctr"/>
                </a:tc>
              </a:tr>
              <a:tr h="377878">
                <a:tc>
                  <a:txBody>
                    <a:bodyPr/>
                    <a:lstStyle/>
                    <a:p>
                      <a:pPr indent="127000" algn="ctr">
                        <a:lnSpc>
                          <a:spcPts val="2000"/>
                        </a:lnSpc>
                        <a:spcAft>
                          <a:spcPts val="0"/>
                        </a:spcAft>
                      </a:pPr>
                      <a:r>
                        <a:rPr lang="en-US" altLang="zh-CN" sz="1100" b="1" kern="100" dirty="0" smtClean="0">
                          <a:effectLst/>
                        </a:rPr>
                        <a:t>T</a:t>
                      </a:r>
                      <a:r>
                        <a:rPr lang="en-US" sz="1100" b="1" kern="100" dirty="0" smtClean="0">
                          <a:effectLst/>
                        </a:rPr>
                        <a:t>ranscription </a:t>
                      </a:r>
                      <a:r>
                        <a:rPr lang="en-US" sz="1100" b="1" kern="100" dirty="0">
                          <a:effectLst/>
                        </a:rPr>
                        <a:t>factor activity</a:t>
                      </a:r>
                      <a:endParaRPr lang="zh-CN" sz="12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057" marR="44057" marT="0" marB="0" anchor="ctr"/>
                </a:tc>
                <a:tc>
                  <a:txBody>
                    <a:bodyPr/>
                    <a:lstStyle/>
                    <a:p>
                      <a:pPr indent="127000" algn="ctr">
                        <a:lnSpc>
                          <a:spcPts val="2000"/>
                        </a:lnSpc>
                        <a:spcAft>
                          <a:spcPts val="0"/>
                        </a:spcAft>
                      </a:pPr>
                      <a:r>
                        <a:rPr lang="en-US" sz="1100" b="1" kern="100">
                          <a:effectLst/>
                        </a:rPr>
                        <a:t>2.16E-05</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44057" marR="44057" marT="0" marB="0" anchor="ctr"/>
                </a:tc>
                <a:tc>
                  <a:txBody>
                    <a:bodyPr/>
                    <a:lstStyle/>
                    <a:p>
                      <a:pPr indent="127000" algn="ctr">
                        <a:lnSpc>
                          <a:spcPts val="2000"/>
                        </a:lnSpc>
                        <a:spcAft>
                          <a:spcPts val="0"/>
                        </a:spcAft>
                      </a:pPr>
                      <a:r>
                        <a:rPr lang="en-US" sz="1100" b="1" kern="100">
                          <a:effectLst/>
                        </a:rPr>
                        <a:t>3.54E-03</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44057" marR="44057" marT="0" marB="0" anchor="ctr"/>
                </a:tc>
              </a:tr>
              <a:tr h="377878">
                <a:tc>
                  <a:txBody>
                    <a:bodyPr/>
                    <a:lstStyle/>
                    <a:p>
                      <a:pPr indent="127000" algn="ctr">
                        <a:lnSpc>
                          <a:spcPts val="2000"/>
                        </a:lnSpc>
                        <a:spcAft>
                          <a:spcPts val="0"/>
                        </a:spcAft>
                      </a:pPr>
                      <a:r>
                        <a:rPr lang="en-US" altLang="zh-CN" sz="1100" b="1" kern="100" dirty="0" smtClean="0">
                          <a:effectLst/>
                        </a:rPr>
                        <a:t>S</a:t>
                      </a:r>
                      <a:r>
                        <a:rPr lang="en-US" sz="1100" b="1" kern="100" dirty="0" smtClean="0">
                          <a:effectLst/>
                        </a:rPr>
                        <a:t>equence-specific </a:t>
                      </a:r>
                      <a:r>
                        <a:rPr lang="en-US" sz="1100" b="1" kern="100" dirty="0">
                          <a:effectLst/>
                        </a:rPr>
                        <a:t>DNA binding</a:t>
                      </a:r>
                      <a:endParaRPr lang="zh-CN" sz="12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057" marR="44057" marT="0" marB="0" anchor="ctr"/>
                </a:tc>
                <a:tc>
                  <a:txBody>
                    <a:bodyPr/>
                    <a:lstStyle/>
                    <a:p>
                      <a:pPr indent="127000" algn="ctr">
                        <a:lnSpc>
                          <a:spcPts val="2000"/>
                        </a:lnSpc>
                        <a:spcAft>
                          <a:spcPts val="0"/>
                        </a:spcAft>
                      </a:pPr>
                      <a:r>
                        <a:rPr lang="en-US" sz="1100" b="1" kern="100">
                          <a:effectLst/>
                        </a:rPr>
                        <a:t>4.74E-05</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44057" marR="44057" marT="0" marB="0" anchor="ctr"/>
                </a:tc>
                <a:tc>
                  <a:txBody>
                    <a:bodyPr/>
                    <a:lstStyle/>
                    <a:p>
                      <a:pPr indent="127000" algn="ctr">
                        <a:lnSpc>
                          <a:spcPts val="2000"/>
                        </a:lnSpc>
                        <a:spcAft>
                          <a:spcPts val="0"/>
                        </a:spcAft>
                      </a:pPr>
                      <a:r>
                        <a:rPr lang="en-US" sz="1100" b="1" kern="100">
                          <a:effectLst/>
                        </a:rPr>
                        <a:t>3.88E-03</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44057" marR="44057" marT="0" marB="0" anchor="ctr"/>
                </a:tc>
              </a:tr>
              <a:tr h="377878">
                <a:tc>
                  <a:txBody>
                    <a:bodyPr/>
                    <a:lstStyle/>
                    <a:p>
                      <a:pPr indent="127000" algn="ctr">
                        <a:lnSpc>
                          <a:spcPts val="2000"/>
                        </a:lnSpc>
                        <a:spcAft>
                          <a:spcPts val="0"/>
                        </a:spcAft>
                      </a:pPr>
                      <a:r>
                        <a:rPr lang="en-US" altLang="zh-CN" sz="1100" b="1" kern="100" dirty="0" smtClean="0">
                          <a:effectLst/>
                        </a:rPr>
                        <a:t>P</a:t>
                      </a:r>
                      <a:r>
                        <a:rPr lang="en-US" sz="1100" b="1" kern="100" dirty="0" smtClean="0">
                          <a:effectLst/>
                        </a:rPr>
                        <a:t>lasma </a:t>
                      </a:r>
                      <a:r>
                        <a:rPr lang="en-US" sz="1100" b="1" kern="100" dirty="0">
                          <a:effectLst/>
                        </a:rPr>
                        <a:t>membrane</a:t>
                      </a:r>
                      <a:endParaRPr lang="zh-CN" sz="12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057" marR="44057" marT="0" marB="0" anchor="ctr"/>
                </a:tc>
                <a:tc>
                  <a:txBody>
                    <a:bodyPr/>
                    <a:lstStyle/>
                    <a:p>
                      <a:pPr indent="127000" algn="ctr">
                        <a:lnSpc>
                          <a:spcPts val="2000"/>
                        </a:lnSpc>
                        <a:spcAft>
                          <a:spcPts val="0"/>
                        </a:spcAft>
                      </a:pPr>
                      <a:r>
                        <a:rPr lang="en-US" sz="1100" b="1" kern="100">
                          <a:effectLst/>
                        </a:rPr>
                        <a:t>0.0001449</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44057" marR="44057" marT="0" marB="0" anchor="ctr"/>
                </a:tc>
                <a:tc>
                  <a:txBody>
                    <a:bodyPr/>
                    <a:lstStyle/>
                    <a:p>
                      <a:pPr indent="127000" algn="ctr">
                        <a:lnSpc>
                          <a:spcPts val="2000"/>
                        </a:lnSpc>
                        <a:spcAft>
                          <a:spcPts val="0"/>
                        </a:spcAft>
                      </a:pPr>
                      <a:r>
                        <a:rPr lang="en-US" sz="1100" b="1" kern="100">
                          <a:effectLst/>
                        </a:rPr>
                        <a:t>2.16E-02</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44057" marR="44057" marT="0" marB="0" anchor="ctr"/>
                </a:tc>
              </a:tr>
              <a:tr h="377878">
                <a:tc>
                  <a:txBody>
                    <a:bodyPr/>
                    <a:lstStyle/>
                    <a:p>
                      <a:pPr indent="127000" algn="ctr">
                        <a:lnSpc>
                          <a:spcPts val="2000"/>
                        </a:lnSpc>
                        <a:spcAft>
                          <a:spcPts val="0"/>
                        </a:spcAft>
                      </a:pPr>
                      <a:r>
                        <a:rPr lang="en-US" altLang="zh-CN" sz="1100" b="1" kern="100" dirty="0" smtClean="0">
                          <a:effectLst/>
                        </a:rPr>
                        <a:t>G</a:t>
                      </a:r>
                      <a:r>
                        <a:rPr lang="en-US" sz="1100" b="1" kern="100" dirty="0" smtClean="0">
                          <a:effectLst/>
                        </a:rPr>
                        <a:t>lycoprotein</a:t>
                      </a:r>
                      <a:endParaRPr lang="zh-CN" sz="12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057" marR="44057" marT="0" marB="0" anchor="ctr"/>
                </a:tc>
                <a:tc>
                  <a:txBody>
                    <a:bodyPr/>
                    <a:lstStyle/>
                    <a:p>
                      <a:pPr indent="127000" algn="ctr">
                        <a:lnSpc>
                          <a:spcPts val="2000"/>
                        </a:lnSpc>
                        <a:spcAft>
                          <a:spcPts val="0"/>
                        </a:spcAft>
                      </a:pPr>
                      <a:r>
                        <a:rPr lang="en-US" sz="1100" b="1" kern="100">
                          <a:effectLst/>
                        </a:rPr>
                        <a:t>0.0001629</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44057" marR="44057" marT="0" marB="0" anchor="ctr"/>
                </a:tc>
                <a:tc>
                  <a:txBody>
                    <a:bodyPr/>
                    <a:lstStyle/>
                    <a:p>
                      <a:pPr indent="127000" algn="ctr">
                        <a:lnSpc>
                          <a:spcPts val="2000"/>
                        </a:lnSpc>
                        <a:spcAft>
                          <a:spcPts val="0"/>
                        </a:spcAft>
                      </a:pPr>
                      <a:r>
                        <a:rPr lang="en-US" sz="1100" b="1" kern="100" dirty="0">
                          <a:effectLst/>
                        </a:rPr>
                        <a:t>2.59E-02</a:t>
                      </a:r>
                      <a:endParaRPr lang="zh-CN" sz="12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057" marR="44057" marT="0" marB="0" anchor="ctr"/>
                </a:tc>
              </a:tr>
              <a:tr h="377878">
                <a:tc>
                  <a:txBody>
                    <a:bodyPr/>
                    <a:lstStyle/>
                    <a:p>
                      <a:pPr indent="127000" algn="ctr">
                        <a:lnSpc>
                          <a:spcPts val="2000"/>
                        </a:lnSpc>
                        <a:spcAft>
                          <a:spcPts val="0"/>
                        </a:spcAft>
                      </a:pPr>
                      <a:r>
                        <a:rPr lang="en-US" altLang="zh-CN" sz="1100" b="1" kern="100" dirty="0" smtClean="0">
                          <a:effectLst/>
                        </a:rPr>
                        <a:t>C</a:t>
                      </a:r>
                      <a:r>
                        <a:rPr lang="en-US" sz="1100" b="1" kern="100" dirty="0" smtClean="0">
                          <a:effectLst/>
                        </a:rPr>
                        <a:t>alcium</a:t>
                      </a:r>
                      <a:endParaRPr lang="zh-CN" sz="12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057" marR="44057" marT="0" marB="0" anchor="ctr"/>
                </a:tc>
                <a:tc>
                  <a:txBody>
                    <a:bodyPr/>
                    <a:lstStyle/>
                    <a:p>
                      <a:pPr indent="127000" algn="ctr">
                        <a:lnSpc>
                          <a:spcPts val="2000"/>
                        </a:lnSpc>
                        <a:spcAft>
                          <a:spcPts val="0"/>
                        </a:spcAft>
                      </a:pPr>
                      <a:r>
                        <a:rPr lang="en-US" sz="1100" b="1" kern="100">
                          <a:effectLst/>
                        </a:rPr>
                        <a:t>0.0005318</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44057" marR="44057" marT="0" marB="0" anchor="ctr"/>
                </a:tc>
                <a:tc>
                  <a:txBody>
                    <a:bodyPr/>
                    <a:lstStyle/>
                    <a:p>
                      <a:pPr indent="127000" algn="ctr">
                        <a:lnSpc>
                          <a:spcPts val="2000"/>
                        </a:lnSpc>
                        <a:spcAft>
                          <a:spcPts val="0"/>
                        </a:spcAft>
                      </a:pPr>
                      <a:r>
                        <a:rPr lang="en-US" sz="1100" b="1" kern="100">
                          <a:effectLst/>
                        </a:rPr>
                        <a:t>2.81E-02</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44057" marR="44057" marT="0" marB="0" anchor="ctr"/>
                </a:tc>
              </a:tr>
              <a:tr h="377878">
                <a:tc>
                  <a:txBody>
                    <a:bodyPr/>
                    <a:lstStyle/>
                    <a:p>
                      <a:pPr indent="127000" algn="ctr">
                        <a:lnSpc>
                          <a:spcPts val="2000"/>
                        </a:lnSpc>
                        <a:spcAft>
                          <a:spcPts val="0"/>
                        </a:spcAft>
                      </a:pPr>
                      <a:r>
                        <a:rPr lang="en-US" altLang="zh-CN" sz="1100" b="1" kern="100" dirty="0" smtClean="0">
                          <a:effectLst/>
                        </a:rPr>
                        <a:t>D</a:t>
                      </a:r>
                      <a:r>
                        <a:rPr lang="en-US" sz="1100" b="1" kern="100" dirty="0" smtClean="0">
                          <a:effectLst/>
                        </a:rPr>
                        <a:t>evelopmental </a:t>
                      </a:r>
                      <a:r>
                        <a:rPr lang="en-US" sz="1100" b="1" kern="100" dirty="0">
                          <a:effectLst/>
                        </a:rPr>
                        <a:t>protein</a:t>
                      </a:r>
                      <a:endParaRPr lang="zh-CN" sz="12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057" marR="44057" marT="0" marB="0" anchor="ctr"/>
                </a:tc>
                <a:tc>
                  <a:txBody>
                    <a:bodyPr/>
                    <a:lstStyle/>
                    <a:p>
                      <a:pPr indent="127000" algn="ctr">
                        <a:lnSpc>
                          <a:spcPts val="2000"/>
                        </a:lnSpc>
                        <a:spcAft>
                          <a:spcPts val="0"/>
                        </a:spcAft>
                      </a:pPr>
                      <a:r>
                        <a:rPr lang="en-US" sz="1100" b="1" kern="100">
                          <a:effectLst/>
                        </a:rPr>
                        <a:t>0.0004057</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44057" marR="44057" marT="0" marB="0" anchor="ctr"/>
                </a:tc>
                <a:tc>
                  <a:txBody>
                    <a:bodyPr/>
                    <a:lstStyle/>
                    <a:p>
                      <a:pPr indent="127000" algn="ctr">
                        <a:lnSpc>
                          <a:spcPts val="2000"/>
                        </a:lnSpc>
                        <a:spcAft>
                          <a:spcPts val="0"/>
                        </a:spcAft>
                      </a:pPr>
                      <a:r>
                        <a:rPr lang="en-US" sz="1100" b="1" kern="100">
                          <a:effectLst/>
                        </a:rPr>
                        <a:t>3.21E-02</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44057" marR="44057" marT="0" marB="0" anchor="ctr"/>
                </a:tc>
              </a:tr>
              <a:tr h="377878">
                <a:tc>
                  <a:txBody>
                    <a:bodyPr/>
                    <a:lstStyle/>
                    <a:p>
                      <a:pPr indent="127000" algn="ctr">
                        <a:lnSpc>
                          <a:spcPts val="2000"/>
                        </a:lnSpc>
                        <a:spcAft>
                          <a:spcPts val="0"/>
                        </a:spcAft>
                      </a:pPr>
                      <a:r>
                        <a:rPr lang="en-US" altLang="zh-CN" sz="1100" b="1" kern="100" dirty="0" smtClean="0">
                          <a:effectLst/>
                        </a:rPr>
                        <a:t>N</a:t>
                      </a:r>
                      <a:r>
                        <a:rPr lang="en-US" sz="1100" b="1" kern="100" dirty="0" smtClean="0">
                          <a:effectLst/>
                        </a:rPr>
                        <a:t>euron </a:t>
                      </a:r>
                      <a:r>
                        <a:rPr lang="en-US" sz="1100" b="1" kern="100" dirty="0">
                          <a:effectLst/>
                        </a:rPr>
                        <a:t>development</a:t>
                      </a:r>
                      <a:endParaRPr lang="zh-CN" sz="12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057" marR="44057" marT="0" marB="0" anchor="ctr"/>
                </a:tc>
                <a:tc>
                  <a:txBody>
                    <a:bodyPr/>
                    <a:lstStyle/>
                    <a:p>
                      <a:pPr indent="127000" algn="ctr">
                        <a:lnSpc>
                          <a:spcPts val="2000"/>
                        </a:lnSpc>
                        <a:spcAft>
                          <a:spcPts val="0"/>
                        </a:spcAft>
                      </a:pPr>
                      <a:r>
                        <a:rPr lang="en-US" sz="1100" b="1" kern="100">
                          <a:effectLst/>
                        </a:rPr>
                        <a:t>5.28E-05</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44057" marR="44057" marT="0" marB="0" anchor="ctr"/>
                </a:tc>
                <a:tc>
                  <a:txBody>
                    <a:bodyPr/>
                    <a:lstStyle/>
                    <a:p>
                      <a:pPr indent="127000" algn="ctr">
                        <a:lnSpc>
                          <a:spcPts val="2000"/>
                        </a:lnSpc>
                        <a:spcAft>
                          <a:spcPts val="0"/>
                        </a:spcAft>
                      </a:pPr>
                      <a:r>
                        <a:rPr lang="en-US" sz="1100" b="1" kern="100">
                          <a:effectLst/>
                        </a:rPr>
                        <a:t>3.58E-02</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44057" marR="44057" marT="0" marB="0" anchor="ctr"/>
                </a:tc>
              </a:tr>
              <a:tr h="377878">
                <a:tc>
                  <a:txBody>
                    <a:bodyPr/>
                    <a:lstStyle/>
                    <a:p>
                      <a:pPr indent="127000" algn="ctr">
                        <a:lnSpc>
                          <a:spcPts val="2000"/>
                        </a:lnSpc>
                        <a:spcAft>
                          <a:spcPts val="0"/>
                        </a:spcAft>
                      </a:pPr>
                      <a:r>
                        <a:rPr lang="en-US" sz="1100" b="1" kern="100" dirty="0" smtClean="0">
                          <a:effectLst/>
                        </a:rPr>
                        <a:t>Cell </a:t>
                      </a:r>
                      <a:r>
                        <a:rPr lang="en-US" sz="1100" b="1" kern="100" dirty="0">
                          <a:effectLst/>
                        </a:rPr>
                        <a:t>adhesion</a:t>
                      </a:r>
                      <a:endParaRPr lang="zh-CN" sz="12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057" marR="44057" marT="0" marB="0" anchor="ctr"/>
                </a:tc>
                <a:tc>
                  <a:txBody>
                    <a:bodyPr/>
                    <a:lstStyle/>
                    <a:p>
                      <a:pPr indent="127000" algn="ctr">
                        <a:lnSpc>
                          <a:spcPts val="2000"/>
                        </a:lnSpc>
                        <a:spcAft>
                          <a:spcPts val="0"/>
                        </a:spcAft>
                      </a:pPr>
                      <a:r>
                        <a:rPr lang="en-US" sz="1100" b="1" kern="100">
                          <a:effectLst/>
                        </a:rPr>
                        <a:t>0.0010791</a:t>
                      </a:r>
                      <a:endParaRPr lang="zh-CN" sz="1200" b="1" kern="100">
                        <a:effectLst/>
                        <a:latin typeface="Calibri" panose="020F0502020204030204" pitchFamily="34" charset="0"/>
                        <a:ea typeface="宋体" panose="02010600030101010101" pitchFamily="2" charset="-122"/>
                        <a:cs typeface="Times New Roman" panose="02020603050405020304" pitchFamily="18" charset="0"/>
                      </a:endParaRPr>
                    </a:p>
                  </a:txBody>
                  <a:tcPr marL="44057" marR="44057" marT="0" marB="0" anchor="ctr"/>
                </a:tc>
                <a:tc>
                  <a:txBody>
                    <a:bodyPr/>
                    <a:lstStyle/>
                    <a:p>
                      <a:pPr indent="127000" algn="ctr">
                        <a:lnSpc>
                          <a:spcPts val="2000"/>
                        </a:lnSpc>
                        <a:spcAft>
                          <a:spcPts val="0"/>
                        </a:spcAft>
                      </a:pPr>
                      <a:r>
                        <a:rPr lang="en-US" sz="1100" b="1" kern="100" dirty="0">
                          <a:effectLst/>
                        </a:rPr>
                        <a:t>4.25E-02</a:t>
                      </a:r>
                      <a:endParaRPr lang="zh-CN" sz="12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057" marR="44057" marT="0" marB="0" anchor="ctr"/>
                </a:tc>
              </a:tr>
            </a:tbl>
          </a:graphicData>
        </a:graphic>
      </p:graphicFrame>
      <p:sp>
        <p:nvSpPr>
          <p:cNvPr id="7" name="文本框 6"/>
          <p:cNvSpPr txBox="1"/>
          <p:nvPr/>
        </p:nvSpPr>
        <p:spPr>
          <a:xfrm>
            <a:off x="42329" y="107941"/>
            <a:ext cx="8206093" cy="461665"/>
          </a:xfrm>
          <a:prstGeom prst="rect">
            <a:avLst/>
          </a:prstGeom>
          <a:noFill/>
        </p:spPr>
        <p:txBody>
          <a:bodyPr wrap="none" rtlCol="0">
            <a:spAutoFit/>
          </a:bodyPr>
          <a:lstStyle/>
          <a:p>
            <a:r>
              <a:rPr lang="zh-CN" altLang="en-US" sz="2400" b="1" dirty="0" smtClean="0">
                <a:latin typeface="华文楷体" panose="02010600040101010101" pitchFamily="2" charset="-122"/>
                <a:ea typeface="华文楷体" panose="02010600040101010101" pitchFamily="2" charset="-122"/>
              </a:rPr>
              <a:t>结果：高</a:t>
            </a:r>
            <a:r>
              <a:rPr lang="zh-CN" altLang="en-US" sz="2400" b="1" dirty="0">
                <a:latin typeface="华文楷体" panose="02010600040101010101" pitchFamily="2" charset="-122"/>
                <a:ea typeface="华文楷体" panose="02010600040101010101" pitchFamily="2" charset="-122"/>
              </a:rPr>
              <a:t>泛癌相关基因位点及其功能聚类（</a:t>
            </a:r>
            <a:r>
              <a:rPr lang="en-US" altLang="zh-CN" sz="2400" b="1" dirty="0">
                <a:latin typeface="华文楷体" panose="02010600040101010101" pitchFamily="2" charset="-122"/>
                <a:ea typeface="华文楷体" panose="02010600040101010101" pitchFamily="2" charset="-122"/>
              </a:rPr>
              <a:t>Gene Ontology</a:t>
            </a:r>
            <a:r>
              <a:rPr lang="zh-CN" altLang="en-US" sz="2400" b="1" dirty="0">
                <a:latin typeface="华文楷体" panose="02010600040101010101" pitchFamily="2" charset="-122"/>
                <a:ea typeface="华文楷体" panose="02010600040101010101" pitchFamily="2" charset="-122"/>
              </a:rPr>
              <a:t>）</a:t>
            </a:r>
          </a:p>
        </p:txBody>
      </p:sp>
      <p:sp>
        <p:nvSpPr>
          <p:cNvPr id="8" name="右箭头 7"/>
          <p:cNvSpPr/>
          <p:nvPr/>
        </p:nvSpPr>
        <p:spPr>
          <a:xfrm>
            <a:off x="4418118" y="2052453"/>
            <a:ext cx="120015" cy="1200150"/>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p>
        </p:txBody>
      </p:sp>
      <p:sp>
        <p:nvSpPr>
          <p:cNvPr id="10" name="文本框 9"/>
          <p:cNvSpPr txBox="1"/>
          <p:nvPr/>
        </p:nvSpPr>
        <p:spPr>
          <a:xfrm>
            <a:off x="1805736" y="4767873"/>
            <a:ext cx="6777547" cy="1384995"/>
          </a:xfrm>
          <a:prstGeom prst="rect">
            <a:avLst/>
          </a:prstGeom>
          <a:noFill/>
        </p:spPr>
        <p:txBody>
          <a:bodyPr wrap="square" rtlCol="0">
            <a:spAutoFit/>
          </a:bodyPr>
          <a:lstStyle/>
          <a:p>
            <a:r>
              <a:rPr lang="zh-CN" altLang="en-US" sz="2400" b="1"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共同异常甲基化基因参与了肿瘤发生的基本功能</a:t>
            </a:r>
            <a:endParaRPr lang="en-US" altLang="zh-CN" sz="2400" b="1"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buFont typeface="Wingdings" panose="05000000000000000000" pitchFamily="2" charset="2"/>
              <a:buChar char="ü"/>
            </a:pPr>
            <a:r>
              <a:rPr lang="zh-CN" altLang="en-US" sz="2000" b="1" dirty="0" smtClean="0">
                <a:latin typeface="华文楷体" panose="02010600040101010101" pitchFamily="2" charset="-122"/>
                <a:ea typeface="华文楷体" panose="02010600040101010101" pitchFamily="2" charset="-122"/>
              </a:rPr>
              <a:t>转录因子紊乱</a:t>
            </a:r>
            <a:endParaRPr lang="en-US" altLang="zh-CN" sz="2000" b="1" dirty="0" smtClean="0">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ü"/>
            </a:pPr>
            <a:r>
              <a:rPr lang="zh-CN" altLang="en-US" sz="2000" b="1" dirty="0" smtClean="0">
                <a:latin typeface="华文楷体" panose="02010600040101010101" pitchFamily="2" charset="-122"/>
                <a:ea typeface="华文楷体" panose="02010600040101010101" pitchFamily="2" charset="-122"/>
              </a:rPr>
              <a:t>细胞黏附</a:t>
            </a:r>
            <a:endParaRPr lang="en-US" altLang="zh-CN" sz="2000" b="1" dirty="0" smtClean="0">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ü"/>
            </a:pPr>
            <a:r>
              <a:rPr lang="zh-CN" altLang="en-US" sz="2000" b="1" dirty="0" smtClean="0">
                <a:latin typeface="华文楷体" panose="02010600040101010101" pitchFamily="2" charset="-122"/>
                <a:ea typeface="华文楷体" panose="02010600040101010101" pitchFamily="2" charset="-122"/>
              </a:rPr>
              <a:t>发育相关蛋白紊乱</a:t>
            </a:r>
            <a:endParaRPr lang="zh-CN" altLang="en-US" sz="2000" b="1" dirty="0">
              <a:latin typeface="华文楷体" panose="02010600040101010101" pitchFamily="2" charset="-122"/>
              <a:ea typeface="华文楷体" panose="02010600040101010101" pitchFamily="2" charset="-122"/>
            </a:endParaRPr>
          </a:p>
        </p:txBody>
      </p:sp>
      <p:sp>
        <p:nvSpPr>
          <p:cNvPr id="11" name="矩形 10"/>
          <p:cNvSpPr/>
          <p:nvPr/>
        </p:nvSpPr>
        <p:spPr>
          <a:xfrm>
            <a:off x="-47576" y="6477789"/>
            <a:ext cx="3416320" cy="307777"/>
          </a:xfrm>
          <a:prstGeom prst="rect">
            <a:avLst/>
          </a:prstGeom>
        </p:spPr>
        <p:txBody>
          <a:bodyPr wrap="none">
            <a:spAutoFit/>
          </a:bodyPr>
          <a:lstStyle/>
          <a:p>
            <a:r>
              <a:rPr lang="zh-CN" altLang="en-US" sz="1400" b="1" dirty="0">
                <a:latin typeface="华文楷体" panose="02010600040101010101" pitchFamily="2" charset="-122"/>
                <a:ea typeface="华文楷体" panose="02010600040101010101" pitchFamily="2" charset="-122"/>
              </a:rPr>
              <a:t>全基因组甲基化图谱揭示泛癌甲基化特征</a:t>
            </a:r>
          </a:p>
        </p:txBody>
      </p:sp>
    </p:spTree>
    <p:extLst>
      <p:ext uri="{BB962C8B-B14F-4D97-AF65-F5344CB8AC3E}">
        <p14:creationId xmlns:p14="http://schemas.microsoft.com/office/powerpoint/2010/main" val="3669781988"/>
      </p:ext>
    </p:extLst>
  </p:cSld>
  <p:clrMapOvr>
    <a:masterClrMapping/>
  </p:clrMapOvr>
  <p:transition advTm="23797"/>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pPr>
              <a:defRPr/>
            </a:pPr>
            <a:r>
              <a:rPr lang="zh-CN" altLang="en-US" smtClean="0">
                <a:solidFill>
                  <a:srgbClr val="FFFFFF"/>
                </a:solidFill>
              </a:rPr>
              <a:t>复旦大学博士学位论文答辩</a:t>
            </a:r>
            <a:endParaRPr lang="zh-CN" altLang="en-US" dirty="0">
              <a:solidFill>
                <a:srgbClr val="FFFFFF"/>
              </a:solidFill>
            </a:endParaRPr>
          </a:p>
        </p:txBody>
      </p:sp>
      <p:sp>
        <p:nvSpPr>
          <p:cNvPr id="3" name="灯片编号占位符 2"/>
          <p:cNvSpPr>
            <a:spLocks noGrp="1"/>
          </p:cNvSpPr>
          <p:nvPr>
            <p:ph type="sldNum" sz="quarter" idx="12"/>
          </p:nvPr>
        </p:nvSpPr>
        <p:spPr/>
        <p:txBody>
          <a:bodyPr/>
          <a:lstStyle/>
          <a:p>
            <a:pPr>
              <a:defRPr/>
            </a:pPr>
            <a:fld id="{E2537B8F-2854-4B55-A1FD-0692A8642363}" type="slidenum">
              <a:rPr lang="zh-CN" altLang="en-US" smtClean="0">
                <a:solidFill>
                  <a:srgbClr val="FFFFFF"/>
                </a:solidFill>
              </a:rPr>
              <a:pPr>
                <a:defRPr/>
              </a:pPr>
              <a:t>72</a:t>
            </a:fld>
            <a:endParaRPr lang="zh-CN" altLang="en-US" dirty="0">
              <a:solidFill>
                <a:srgbClr val="FFFFFF"/>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29" y="702048"/>
            <a:ext cx="5682790" cy="4712558"/>
          </a:xfrm>
          <a:prstGeom prst="rect">
            <a:avLst/>
          </a:prstGeom>
        </p:spPr>
      </p:pic>
      <p:sp>
        <p:nvSpPr>
          <p:cNvPr id="5" name="文本框 4"/>
          <p:cNvSpPr txBox="1"/>
          <p:nvPr/>
        </p:nvSpPr>
        <p:spPr>
          <a:xfrm>
            <a:off x="42329" y="107941"/>
            <a:ext cx="7345665" cy="461665"/>
          </a:xfrm>
          <a:prstGeom prst="rect">
            <a:avLst/>
          </a:prstGeom>
          <a:noFill/>
        </p:spPr>
        <p:txBody>
          <a:bodyPr wrap="none" rtlCol="0">
            <a:spAutoFit/>
          </a:bodyPr>
          <a:lstStyle/>
          <a:p>
            <a:r>
              <a:rPr lang="zh-CN" altLang="en-US" sz="2400" b="1" dirty="0" smtClean="0">
                <a:latin typeface="Arial Black" panose="020B0A04020102020204" pitchFamily="34" charset="0"/>
                <a:ea typeface="黑体" panose="02010609060101010101" pitchFamily="49" charset="-122"/>
              </a:rPr>
              <a:t>结果：</a:t>
            </a:r>
            <a:r>
              <a:rPr lang="en-US" altLang="zh-CN" sz="2400" b="1" dirty="0" smtClean="0">
                <a:latin typeface="Arial Black" panose="020B0A04020102020204" pitchFamily="34" charset="0"/>
                <a:ea typeface="黑体" panose="02010609060101010101" pitchFamily="49" charset="-122"/>
              </a:rPr>
              <a:t>Power and Sample size estimation (I)</a:t>
            </a:r>
            <a:endParaRPr lang="zh-CN" altLang="en-US" sz="2400" b="1" dirty="0">
              <a:latin typeface="Arial Black" panose="020B0A04020102020204" pitchFamily="34" charset="0"/>
              <a:ea typeface="黑体" panose="02010609060101010101" pitchFamily="49" charset="-122"/>
            </a:endParaRPr>
          </a:p>
        </p:txBody>
      </p:sp>
      <p:sp>
        <p:nvSpPr>
          <p:cNvPr id="6" name="文本框 5"/>
          <p:cNvSpPr txBox="1"/>
          <p:nvPr/>
        </p:nvSpPr>
        <p:spPr>
          <a:xfrm>
            <a:off x="-232383" y="5414606"/>
            <a:ext cx="9574688" cy="707886"/>
          </a:xfrm>
          <a:prstGeom prst="rect">
            <a:avLst/>
          </a:prstGeom>
          <a:noFill/>
        </p:spPr>
        <p:txBody>
          <a:bodyPr wrap="square" rtlCol="0">
            <a:spAutoFit/>
          </a:bodyPr>
          <a:lstStyle/>
          <a:p>
            <a:pPr algn="ctr"/>
            <a:r>
              <a:rPr lang="zh-CN" altLang="en-US" sz="20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考虑到实验成本，本研究选用</a:t>
            </a:r>
            <a:r>
              <a:rPr lang="en-US" altLang="zh-CN" sz="20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1</a:t>
            </a:r>
            <a:r>
              <a:rPr lang="zh-CN" altLang="en-US" sz="20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a:t>
            </a:r>
            <a:r>
              <a:rPr lang="en-US" altLang="zh-CN" sz="20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1</a:t>
            </a:r>
            <a:r>
              <a:rPr lang="zh-CN" altLang="en-US" sz="20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匹配的</a:t>
            </a:r>
            <a:r>
              <a:rPr lang="en-US" altLang="zh-CN" sz="20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150</a:t>
            </a:r>
            <a:r>
              <a:rPr lang="zh-CN" altLang="en-US" sz="2000" b="1" dirty="0">
                <a:solidFill>
                  <a:srgbClr val="FFFF00"/>
                </a:solidFill>
                <a:latin typeface="Arial Black" panose="020B0A04020102020204" pitchFamily="34" charset="0"/>
                <a:ea typeface="黑体" panose="02010609060101010101" pitchFamily="49" charset="-122"/>
                <a:cs typeface="Times New Roman" panose="02020603050405020304" pitchFamily="18" charset="0"/>
              </a:rPr>
              <a:t> </a:t>
            </a:r>
            <a:r>
              <a:rPr lang="en-US" altLang="zh-CN" sz="20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NSCLC</a:t>
            </a:r>
            <a:r>
              <a:rPr lang="zh-CN" altLang="en-US" sz="20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的</a:t>
            </a:r>
            <a:r>
              <a:rPr lang="en-US" altLang="zh-CN" sz="20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Study Design</a:t>
            </a:r>
          </a:p>
          <a:p>
            <a:pPr algn="ctr"/>
            <a:r>
              <a:rPr lang="en-US" altLang="zh-CN" sz="2000" b="1" dirty="0" smtClean="0">
                <a:solidFill>
                  <a:srgbClr val="FFFF00"/>
                </a:solidFill>
                <a:latin typeface="Arial Black" panose="020B0A04020102020204" pitchFamily="34" charset="0"/>
                <a:ea typeface="黑体" panose="02010609060101010101" pitchFamily="49" charset="-122"/>
                <a:cs typeface="Times New Roman" panose="02020603050405020304" pitchFamily="18" charset="0"/>
              </a:rPr>
              <a:t>71% power for a 5% false-positive rate at 95% confidence level</a:t>
            </a:r>
          </a:p>
        </p:txBody>
      </p:sp>
      <p:cxnSp>
        <p:nvCxnSpPr>
          <p:cNvPr id="8" name="直接连接符 7"/>
          <p:cNvCxnSpPr/>
          <p:nvPr/>
        </p:nvCxnSpPr>
        <p:spPr>
          <a:xfrm>
            <a:off x="239675" y="4957591"/>
            <a:ext cx="528809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384595" y="6185740"/>
            <a:ext cx="4045843" cy="246221"/>
          </a:xfrm>
          <a:prstGeom prst="rect">
            <a:avLst/>
          </a:prstGeom>
          <a:noFill/>
        </p:spPr>
        <p:txBody>
          <a:bodyPr wrap="square" rtlCol="0">
            <a:spAutoFit/>
          </a:bodyPr>
          <a:lstStyle/>
          <a:p>
            <a:r>
              <a:rPr lang="en-US" altLang="zh-CN" sz="1000" dirty="0" smtClean="0">
                <a:latin typeface="Arial Black" panose="020B0A04020102020204" pitchFamily="34" charset="0"/>
                <a:cs typeface="Times New Roman" panose="02020603050405020304" pitchFamily="18" charset="0"/>
              </a:rPr>
              <a:t>Method: Holly </a:t>
            </a:r>
            <a:r>
              <a:rPr lang="en-US" altLang="zh-CN" sz="1000" dirty="0" err="1" smtClean="0">
                <a:latin typeface="Arial Black" panose="020B0A04020102020204" pitchFamily="34" charset="0"/>
                <a:cs typeface="Times New Roman" panose="02020603050405020304" pitchFamily="18" charset="0"/>
              </a:rPr>
              <a:t>Janes</a:t>
            </a:r>
            <a:r>
              <a:rPr lang="en-US" altLang="zh-CN" sz="1000" dirty="0" smtClean="0">
                <a:latin typeface="Arial Black" panose="020B0A04020102020204" pitchFamily="34" charset="0"/>
                <a:cs typeface="Times New Roman" panose="02020603050405020304" pitchFamily="18" charset="0"/>
              </a:rPr>
              <a:t>, </a:t>
            </a:r>
            <a:r>
              <a:rPr lang="en-US" altLang="zh-CN" sz="1000" dirty="0" err="1" smtClean="0">
                <a:latin typeface="Arial Black" panose="020B0A04020102020204" pitchFamily="34" charset="0"/>
                <a:cs typeface="Times New Roman" panose="02020603050405020304" pitchFamily="18" charset="0"/>
              </a:rPr>
              <a:t>Biostatistic</a:t>
            </a:r>
            <a:r>
              <a:rPr lang="en-US" altLang="zh-CN" sz="1000" dirty="0" smtClean="0">
                <a:latin typeface="Arial Black" panose="020B0A04020102020204" pitchFamily="34" charset="0"/>
                <a:cs typeface="Times New Roman" panose="02020603050405020304" pitchFamily="18" charset="0"/>
              </a:rPr>
              <a:t>(2006),7,3, 456-468</a:t>
            </a:r>
            <a:endParaRPr lang="zh-CN" altLang="en-US" sz="1000" dirty="0">
              <a:latin typeface="Arial Black" panose="020B0A04020102020204" pitchFamily="34" charset="0"/>
              <a:cs typeface="Times New Roman" panose="02020603050405020304" pitchFamily="18" charset="0"/>
            </a:endParaRPr>
          </a:p>
        </p:txBody>
      </p:sp>
      <p:sp>
        <p:nvSpPr>
          <p:cNvPr id="12" name="文本框 11"/>
          <p:cNvSpPr txBox="1"/>
          <p:nvPr/>
        </p:nvSpPr>
        <p:spPr>
          <a:xfrm>
            <a:off x="5943501" y="632854"/>
            <a:ext cx="3101555" cy="1077218"/>
          </a:xfrm>
          <a:prstGeom prst="rect">
            <a:avLst/>
          </a:prstGeom>
          <a:noFill/>
        </p:spPr>
        <p:txBody>
          <a:bodyPr wrap="none" rtlCol="0">
            <a:spAutoFit/>
          </a:bodyPr>
          <a:lstStyle/>
          <a:p>
            <a:r>
              <a:rPr lang="en-US" altLang="zh-CN" sz="1600" dirty="0" smtClean="0">
                <a:latin typeface="Arial Black" panose="020B0A04020102020204" pitchFamily="34" charset="0"/>
              </a:rPr>
              <a:t>Power Estimation: </a:t>
            </a:r>
          </a:p>
          <a:p>
            <a:endParaRPr lang="en-US" altLang="zh-CN" sz="1600" dirty="0" smtClean="0">
              <a:latin typeface="Arial Black" panose="020B0A04020102020204" pitchFamily="34" charset="0"/>
            </a:endParaRPr>
          </a:p>
          <a:p>
            <a:r>
              <a:rPr lang="en-US" altLang="zh-CN" sz="1600" dirty="0" smtClean="0">
                <a:latin typeface="Arial Black" panose="020B0A04020102020204" pitchFamily="34" charset="0"/>
              </a:rPr>
              <a:t>Holly </a:t>
            </a:r>
            <a:r>
              <a:rPr lang="en-US" altLang="zh-CN" sz="1600" dirty="0" err="1" smtClean="0">
                <a:latin typeface="Arial Black" panose="020B0A04020102020204" pitchFamily="34" charset="0"/>
              </a:rPr>
              <a:t>Janes</a:t>
            </a:r>
            <a:r>
              <a:rPr lang="en-US" altLang="zh-CN" sz="1600" dirty="0" smtClean="0">
                <a:latin typeface="Arial Black" panose="020B0A04020102020204" pitchFamily="34" charset="0"/>
              </a:rPr>
              <a:t> (2006)</a:t>
            </a:r>
          </a:p>
          <a:p>
            <a:r>
              <a:rPr lang="en-US" altLang="zh-CN" sz="1600" dirty="0" smtClean="0">
                <a:latin typeface="Arial Black" panose="020B0A04020102020204" pitchFamily="34" charset="0"/>
              </a:rPr>
              <a:t>Eugene </a:t>
            </a:r>
            <a:r>
              <a:rPr lang="en-US" altLang="zh-CN" sz="1600" dirty="0" err="1" smtClean="0">
                <a:latin typeface="Arial Black" panose="020B0A04020102020204" pitchFamily="34" charset="0"/>
              </a:rPr>
              <a:t>Demidenko</a:t>
            </a:r>
            <a:r>
              <a:rPr lang="en-US" altLang="zh-CN" sz="1600" dirty="0" smtClean="0">
                <a:latin typeface="Arial Black" panose="020B0A04020102020204" pitchFamily="34" charset="0"/>
              </a:rPr>
              <a:t> (2007)</a:t>
            </a:r>
            <a:endParaRPr lang="en-US" altLang="zh-CN" sz="1600" dirty="0">
              <a:latin typeface="Arial Black" panose="020B0A04020102020204" pitchFamily="34" charset="0"/>
            </a:endParaRPr>
          </a:p>
        </p:txBody>
      </p:sp>
      <p:sp>
        <p:nvSpPr>
          <p:cNvPr id="13" name="矩形 12"/>
          <p:cNvSpPr/>
          <p:nvPr/>
        </p:nvSpPr>
        <p:spPr>
          <a:xfrm>
            <a:off x="-53728" y="6495210"/>
            <a:ext cx="4134465" cy="523220"/>
          </a:xfrm>
          <a:prstGeom prst="rect">
            <a:avLst/>
          </a:prstGeom>
        </p:spPr>
        <p:txBody>
          <a:bodyPr wrap="none">
            <a:spAutoFit/>
          </a:bodyPr>
          <a:lstStyle/>
          <a:p>
            <a:r>
              <a:rPr lang="zh-CN" altLang="zh-CN" sz="1400" b="1" dirty="0" smtClean="0">
                <a:latin typeface="华文楷体" panose="02010600040101010101" pitchFamily="2" charset="-122"/>
                <a:ea typeface="华文楷体" panose="02010600040101010101" pitchFamily="2" charset="-122"/>
              </a:rPr>
              <a:t>基于</a:t>
            </a:r>
            <a:r>
              <a:rPr lang="zh-CN" altLang="zh-CN" sz="1400" b="1" dirty="0">
                <a:latin typeface="华文楷体" panose="02010600040101010101" pitchFamily="2" charset="-122"/>
                <a:ea typeface="华文楷体" panose="02010600040101010101" pitchFamily="2" charset="-122"/>
              </a:rPr>
              <a:t>跨平台甲基化芯片数据建立肺癌早期诊断模型</a:t>
            </a:r>
            <a:endParaRPr lang="zh-CN" altLang="en-US" sz="1400" b="1" dirty="0">
              <a:latin typeface="华文楷体" panose="02010600040101010101" pitchFamily="2" charset="-122"/>
              <a:ea typeface="华文楷体" panose="02010600040101010101" pitchFamily="2" charset="-122"/>
            </a:endParaRPr>
          </a:p>
          <a:p>
            <a:endParaRPr lang="zh-CN" altLang="en-US" sz="1400" b="1" dirty="0">
              <a:latin typeface="华文楷体" panose="02010600040101010101" pitchFamily="2" charset="-122"/>
              <a:ea typeface="华文楷体" panose="02010600040101010101" pitchFamily="2" charset="-122"/>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0679" y="2127628"/>
            <a:ext cx="4907614" cy="3330167"/>
          </a:xfrm>
          <a:prstGeom prst="rect">
            <a:avLst/>
          </a:prstGeom>
          <a:ln w="88900" cap="sq" cmpd="thickThin">
            <a:noFill/>
            <a:prstDash val="solid"/>
            <a:miter lim="800000"/>
          </a:ln>
          <a:effectLst>
            <a:innerShdw blurRad="76200">
              <a:srgbClr val="000000"/>
            </a:innerShdw>
          </a:effectLst>
        </p:spPr>
      </p:pic>
      <p:sp>
        <p:nvSpPr>
          <p:cNvPr id="15" name="矩形 14"/>
          <p:cNvSpPr/>
          <p:nvPr/>
        </p:nvSpPr>
        <p:spPr>
          <a:xfrm>
            <a:off x="5943501" y="1710072"/>
            <a:ext cx="3005951" cy="369332"/>
          </a:xfrm>
          <a:prstGeom prst="rect">
            <a:avLst/>
          </a:prstGeom>
        </p:spPr>
        <p:txBody>
          <a:bodyPr wrap="none">
            <a:spAutoFit/>
          </a:bodyPr>
          <a:lstStyle/>
          <a:p>
            <a:r>
              <a:rPr lang="en-US" altLang="zh-CN" dirty="0" err="1">
                <a:solidFill>
                  <a:srgbClr val="FF0000"/>
                </a:solidFill>
                <a:latin typeface="Arial Black" panose="020B0A04020102020204" pitchFamily="34" charset="0"/>
              </a:rPr>
              <a:t>Melania</a:t>
            </a:r>
            <a:r>
              <a:rPr lang="en-US" altLang="zh-CN" dirty="0">
                <a:solidFill>
                  <a:srgbClr val="FF0000"/>
                </a:solidFill>
                <a:latin typeface="Arial Black" panose="020B0A04020102020204" pitchFamily="34" charset="0"/>
              </a:rPr>
              <a:t> </a:t>
            </a:r>
            <a:r>
              <a:rPr lang="en-US" altLang="zh-CN" dirty="0" err="1">
                <a:solidFill>
                  <a:srgbClr val="FF0000"/>
                </a:solidFill>
                <a:latin typeface="Arial Black" panose="020B0A04020102020204" pitchFamily="34" charset="0"/>
              </a:rPr>
              <a:t>Pintilie</a:t>
            </a:r>
            <a:r>
              <a:rPr lang="en-US" altLang="zh-CN" dirty="0">
                <a:solidFill>
                  <a:srgbClr val="FF0000"/>
                </a:solidFill>
                <a:latin typeface="Arial Black" panose="020B0A04020102020204" pitchFamily="34" charset="0"/>
              </a:rPr>
              <a:t> (2009)</a:t>
            </a:r>
            <a:endParaRPr lang="zh-CN" altLang="en-US" dirty="0">
              <a:solidFill>
                <a:srgbClr val="FF0000"/>
              </a:solidFill>
              <a:latin typeface="Arial Black" panose="020B0A04020102020204" pitchFamily="34" charset="0"/>
            </a:endParaRPr>
          </a:p>
        </p:txBody>
      </p:sp>
    </p:spTree>
    <p:extLst>
      <p:ext uri="{BB962C8B-B14F-4D97-AF65-F5344CB8AC3E}">
        <p14:creationId xmlns:p14="http://schemas.microsoft.com/office/powerpoint/2010/main" val="774447981"/>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pPr>
              <a:defRPr/>
            </a:pPr>
            <a:r>
              <a:rPr lang="zh-CN" altLang="en-US" smtClean="0">
                <a:solidFill>
                  <a:srgbClr val="FFFFFF"/>
                </a:solidFill>
              </a:rPr>
              <a:t>复旦大学博士学位论文答辩</a:t>
            </a:r>
            <a:endParaRPr lang="zh-CN" altLang="en-US" dirty="0">
              <a:solidFill>
                <a:srgbClr val="FFFFFF"/>
              </a:solidFill>
            </a:endParaRPr>
          </a:p>
        </p:txBody>
      </p:sp>
      <p:sp>
        <p:nvSpPr>
          <p:cNvPr id="3" name="灯片编号占位符 2"/>
          <p:cNvSpPr>
            <a:spLocks noGrp="1"/>
          </p:cNvSpPr>
          <p:nvPr>
            <p:ph type="sldNum" sz="quarter" idx="12"/>
          </p:nvPr>
        </p:nvSpPr>
        <p:spPr/>
        <p:txBody>
          <a:bodyPr/>
          <a:lstStyle/>
          <a:p>
            <a:pPr>
              <a:defRPr/>
            </a:pPr>
            <a:fld id="{E2537B8F-2854-4B55-A1FD-0692A8642363}" type="slidenum">
              <a:rPr lang="zh-CN" altLang="en-US" smtClean="0">
                <a:solidFill>
                  <a:srgbClr val="FFFFFF"/>
                </a:solidFill>
              </a:rPr>
              <a:pPr>
                <a:defRPr/>
              </a:pPr>
              <a:t>73</a:t>
            </a:fld>
            <a:endParaRPr lang="zh-CN" altLang="en-US" dirty="0">
              <a:solidFill>
                <a:srgbClr val="FFFFFF"/>
              </a:solidFill>
            </a:endParaRPr>
          </a:p>
        </p:txBody>
      </p:sp>
      <p:sp>
        <p:nvSpPr>
          <p:cNvPr id="4" name="矩形 3"/>
          <p:cNvSpPr/>
          <p:nvPr/>
        </p:nvSpPr>
        <p:spPr>
          <a:xfrm>
            <a:off x="36769" y="733246"/>
            <a:ext cx="9002728" cy="6124754"/>
          </a:xfrm>
          <a:prstGeom prst="rect">
            <a:avLst/>
          </a:prstGeom>
        </p:spPr>
        <p:txBody>
          <a:bodyPr wrap="square">
            <a:spAutoFit/>
          </a:bodyPr>
          <a:lstStyle/>
          <a:p>
            <a:r>
              <a:rPr lang="zh-CN" altLang="en-US" sz="2800" dirty="0">
                <a:latin typeface="Arial Black" panose="020B0A04020102020204" pitchFamily="34" charset="0"/>
                <a:ea typeface="黑体" panose="02010609060101010101" pitchFamily="49" charset="-122"/>
              </a:rPr>
              <a:t>对于诊断试验而言，主要是基于</a:t>
            </a:r>
            <a:r>
              <a:rPr lang="en-US" altLang="zh-CN" sz="2800" dirty="0">
                <a:latin typeface="Arial Black" panose="020B0A04020102020204" pitchFamily="34" charset="0"/>
                <a:ea typeface="黑体" panose="02010609060101010101" pitchFamily="49" charset="-122"/>
              </a:rPr>
              <a:t>sensitivity</a:t>
            </a:r>
            <a:r>
              <a:rPr lang="zh-CN" altLang="en-US" sz="2800" dirty="0">
                <a:latin typeface="Arial Black" panose="020B0A04020102020204" pitchFamily="34" charset="0"/>
                <a:ea typeface="黑体" panose="02010609060101010101" pitchFamily="49" charset="-122"/>
              </a:rPr>
              <a:t>和</a:t>
            </a:r>
            <a:r>
              <a:rPr lang="en-US" altLang="zh-CN" sz="2800" dirty="0">
                <a:latin typeface="Arial Black" panose="020B0A04020102020204" pitchFamily="34" charset="0"/>
                <a:ea typeface="黑体" panose="02010609060101010101" pitchFamily="49" charset="-122"/>
              </a:rPr>
              <a:t>specificity</a:t>
            </a:r>
            <a:r>
              <a:rPr lang="zh-CN" altLang="en-US" sz="2800" dirty="0">
                <a:latin typeface="Arial Black" panose="020B0A04020102020204" pitchFamily="34" charset="0"/>
                <a:ea typeface="黑体" panose="02010609060101010101" pitchFamily="49" charset="-122"/>
              </a:rPr>
              <a:t>的</a:t>
            </a:r>
            <a:r>
              <a:rPr lang="en-US" altLang="zh-CN" sz="2800" dirty="0" smtClean="0">
                <a:latin typeface="Arial Black" panose="020B0A04020102020204" pitchFamily="34" charset="0"/>
                <a:ea typeface="黑体" panose="02010609060101010101" pitchFamily="49" charset="-122"/>
              </a:rPr>
              <a:t>95%CI</a:t>
            </a:r>
            <a:r>
              <a:rPr lang="zh-CN" altLang="en-US" sz="2800" dirty="0" smtClean="0">
                <a:latin typeface="Arial Black" panose="020B0A04020102020204" pitchFamily="34" charset="0"/>
                <a:ea typeface="黑体" panose="02010609060101010101" pitchFamily="49" charset="-122"/>
              </a:rPr>
              <a:t>的</a:t>
            </a:r>
            <a:r>
              <a:rPr lang="zh-CN" altLang="en-US" sz="2800" dirty="0">
                <a:latin typeface="Arial Black" panose="020B0A04020102020204" pitchFamily="34" charset="0"/>
                <a:ea typeface="黑体" panose="02010609060101010101" pitchFamily="49" charset="-122"/>
              </a:rPr>
              <a:t>宽度要求估计</a:t>
            </a:r>
            <a:r>
              <a:rPr lang="zh-CN" altLang="en-US" sz="2800" dirty="0" smtClean="0">
                <a:latin typeface="Arial Black" panose="020B0A04020102020204" pitchFamily="34" charset="0"/>
                <a:ea typeface="黑体" panose="02010609060101010101" pitchFamily="49" charset="-122"/>
              </a:rPr>
              <a:t>样本量</a:t>
            </a:r>
            <a:endParaRPr lang="en-US" altLang="zh-CN" sz="2800" dirty="0" smtClean="0">
              <a:latin typeface="Arial Black" panose="020B0A04020102020204" pitchFamily="34" charset="0"/>
              <a:ea typeface="黑体" panose="02010609060101010101" pitchFamily="49" charset="-122"/>
            </a:endParaRPr>
          </a:p>
          <a:p>
            <a:endParaRPr lang="en-US" altLang="zh-CN" sz="2800" dirty="0" smtClean="0">
              <a:latin typeface="Arial Black" panose="020B0A04020102020204" pitchFamily="34" charset="0"/>
              <a:ea typeface="黑体" panose="02010609060101010101" pitchFamily="49" charset="-122"/>
            </a:endParaRPr>
          </a:p>
          <a:p>
            <a:r>
              <a:rPr lang="en-US" altLang="zh-CN" sz="2800" dirty="0" smtClean="0">
                <a:latin typeface="Arial Black" panose="020B0A04020102020204" pitchFamily="34" charset="0"/>
                <a:ea typeface="黑体" panose="02010609060101010101" pitchFamily="49" charset="-122"/>
              </a:rPr>
              <a:t>n=3.84*se(1-se</a:t>
            </a:r>
            <a:r>
              <a:rPr lang="en-US" altLang="zh-CN" sz="2800" dirty="0">
                <a:latin typeface="Arial Black" panose="020B0A04020102020204" pitchFamily="34" charset="0"/>
                <a:ea typeface="黑体" panose="02010609060101010101" pitchFamily="49" charset="-122"/>
              </a:rPr>
              <a:t>)/(w*w)</a:t>
            </a:r>
          </a:p>
          <a:p>
            <a:r>
              <a:rPr lang="en-US" altLang="zh-CN" sz="2800" dirty="0">
                <a:latin typeface="Arial Black" panose="020B0A04020102020204" pitchFamily="34" charset="0"/>
                <a:ea typeface="黑体" panose="02010609060101010101" pitchFamily="49" charset="-122"/>
              </a:rPr>
              <a:t>n=3.84*</a:t>
            </a:r>
            <a:r>
              <a:rPr lang="en-US" altLang="zh-CN" sz="2800" dirty="0" err="1">
                <a:latin typeface="Arial Black" panose="020B0A04020102020204" pitchFamily="34" charset="0"/>
                <a:ea typeface="黑体" panose="02010609060101010101" pitchFamily="49" charset="-122"/>
              </a:rPr>
              <a:t>sp</a:t>
            </a:r>
            <a:r>
              <a:rPr lang="en-US" altLang="zh-CN" sz="2800" dirty="0">
                <a:latin typeface="Arial Black" panose="020B0A04020102020204" pitchFamily="34" charset="0"/>
                <a:ea typeface="黑体" panose="02010609060101010101" pitchFamily="49" charset="-122"/>
              </a:rPr>
              <a:t>(1-sp)/(w*w)</a:t>
            </a:r>
          </a:p>
          <a:p>
            <a:r>
              <a:rPr lang="en-US" altLang="zh-CN" sz="2800" dirty="0">
                <a:latin typeface="Arial Black" panose="020B0A04020102020204" pitchFamily="34" charset="0"/>
                <a:ea typeface="黑体" panose="02010609060101010101" pitchFamily="49" charset="-122"/>
              </a:rPr>
              <a:t/>
            </a:r>
            <a:br>
              <a:rPr lang="en-US" altLang="zh-CN" sz="2800" dirty="0">
                <a:latin typeface="Arial Black" panose="020B0A04020102020204" pitchFamily="34" charset="0"/>
                <a:ea typeface="黑体" panose="02010609060101010101" pitchFamily="49" charset="-122"/>
              </a:rPr>
            </a:br>
            <a:endParaRPr lang="en-US" altLang="zh-CN" sz="2800" dirty="0">
              <a:latin typeface="Arial Black" panose="020B0A04020102020204" pitchFamily="34" charset="0"/>
              <a:ea typeface="黑体" panose="02010609060101010101" pitchFamily="49" charset="-122"/>
            </a:endParaRPr>
          </a:p>
          <a:p>
            <a:r>
              <a:rPr lang="en-US" altLang="zh-CN" sz="2800" dirty="0">
                <a:latin typeface="Arial Black" panose="020B0A04020102020204" pitchFamily="34" charset="0"/>
                <a:ea typeface="黑体" panose="02010609060101010101" pitchFamily="49" charset="-122"/>
              </a:rPr>
              <a:t>se</a:t>
            </a:r>
            <a:r>
              <a:rPr lang="zh-CN" altLang="en-US" sz="2800" dirty="0">
                <a:latin typeface="Arial Black" panose="020B0A04020102020204" pitchFamily="34" charset="0"/>
                <a:ea typeface="黑体" panose="02010609060101010101" pitchFamily="49" charset="-122"/>
              </a:rPr>
              <a:t>为灵敏度，</a:t>
            </a:r>
            <a:r>
              <a:rPr lang="en-US" altLang="zh-CN" sz="2800" dirty="0" err="1">
                <a:latin typeface="Arial Black" panose="020B0A04020102020204" pitchFamily="34" charset="0"/>
                <a:ea typeface="黑体" panose="02010609060101010101" pitchFamily="49" charset="-122"/>
              </a:rPr>
              <a:t>sp</a:t>
            </a:r>
            <a:r>
              <a:rPr lang="zh-CN" altLang="en-US" sz="2800" dirty="0">
                <a:latin typeface="Arial Black" panose="020B0A04020102020204" pitchFamily="34" charset="0"/>
                <a:ea typeface="黑体" panose="02010609060101010101" pitchFamily="49" charset="-122"/>
              </a:rPr>
              <a:t>为特异度</a:t>
            </a:r>
          </a:p>
          <a:p>
            <a:r>
              <a:rPr lang="en-US" altLang="zh-CN" sz="2800" dirty="0">
                <a:latin typeface="Arial Black" panose="020B0A04020102020204" pitchFamily="34" charset="0"/>
                <a:ea typeface="黑体" panose="02010609060101010101" pitchFamily="49" charset="-122"/>
              </a:rPr>
              <a:t>w</a:t>
            </a:r>
            <a:r>
              <a:rPr lang="zh-CN" altLang="en-US" sz="2800" dirty="0">
                <a:latin typeface="Arial Black" panose="020B0A04020102020204" pitchFamily="34" charset="0"/>
                <a:ea typeface="黑体" panose="02010609060101010101" pitchFamily="49" charset="-122"/>
              </a:rPr>
              <a:t>为区间宽度的一半</a:t>
            </a:r>
          </a:p>
          <a:p>
            <a:endParaRPr lang="en-US" altLang="zh-CN" sz="2800" dirty="0" smtClean="0">
              <a:latin typeface="Arial Black" panose="020B0A04020102020204" pitchFamily="34" charset="0"/>
              <a:ea typeface="黑体" panose="02010609060101010101" pitchFamily="49" charset="-122"/>
            </a:endParaRPr>
          </a:p>
          <a:p>
            <a:endParaRPr lang="en-US" altLang="zh-CN" sz="2800" dirty="0">
              <a:latin typeface="Arial Black" panose="020B0A04020102020204" pitchFamily="34" charset="0"/>
              <a:ea typeface="黑体" panose="02010609060101010101" pitchFamily="49" charset="-122"/>
            </a:endParaRPr>
          </a:p>
          <a:p>
            <a:r>
              <a:rPr lang="zh-CN" altLang="en-US" sz="2800" dirty="0" smtClean="0">
                <a:latin typeface="Arial Black" panose="020B0A04020102020204" pitchFamily="34" charset="0"/>
                <a:ea typeface="黑体" panose="02010609060101010101" pitchFamily="49" charset="-122"/>
              </a:rPr>
              <a:t>赵</a:t>
            </a:r>
            <a:r>
              <a:rPr lang="zh-CN" altLang="en-US" sz="2800" dirty="0">
                <a:latin typeface="Arial Black" panose="020B0A04020102020204" pitchFamily="34" charset="0"/>
                <a:ea typeface="黑体" panose="02010609060101010101" pitchFamily="49" charset="-122"/>
              </a:rPr>
              <a:t>耐</a:t>
            </a:r>
            <a:r>
              <a:rPr lang="zh-CN" altLang="en-US" sz="2800" dirty="0" smtClean="0">
                <a:latin typeface="Arial Black" panose="020B0A04020102020204" pitchFamily="34" charset="0"/>
                <a:ea typeface="黑体" panose="02010609060101010101" pitchFamily="49" charset="-122"/>
              </a:rPr>
              <a:t>青</a:t>
            </a:r>
            <a:endParaRPr lang="en-US" altLang="zh-CN" sz="2800" dirty="0" smtClean="0">
              <a:latin typeface="Arial Black" panose="020B0A04020102020204" pitchFamily="34" charset="0"/>
              <a:ea typeface="黑体" panose="02010609060101010101" pitchFamily="49" charset="-122"/>
            </a:endParaRPr>
          </a:p>
          <a:p>
            <a:r>
              <a:rPr lang="en-US" altLang="zh-CN" sz="2800" dirty="0" smtClean="0">
                <a:latin typeface="Arial Black" panose="020B0A04020102020204" pitchFamily="34" charset="0"/>
                <a:ea typeface="黑体" panose="02010609060101010101" pitchFamily="49" charset="-122"/>
              </a:rPr>
              <a:t>2014-9-1</a:t>
            </a:r>
            <a:r>
              <a:rPr lang="zh-CN" altLang="en-US" sz="2800" dirty="0">
                <a:latin typeface="Arial Black" panose="020B0A04020102020204" pitchFamily="34" charset="0"/>
                <a:ea typeface="黑体" panose="02010609060101010101" pitchFamily="49" charset="-122"/>
              </a:rPr>
              <a:t/>
            </a:r>
            <a:br>
              <a:rPr lang="zh-CN" altLang="en-US" sz="2800" dirty="0">
                <a:latin typeface="Arial Black" panose="020B0A04020102020204" pitchFamily="34" charset="0"/>
                <a:ea typeface="黑体" panose="02010609060101010101" pitchFamily="49" charset="-122"/>
              </a:rPr>
            </a:br>
            <a:endParaRPr lang="zh-CN" altLang="en-US" sz="2800" b="0" i="0" dirty="0">
              <a:effectLst/>
              <a:latin typeface="Arial Black" panose="020B0A04020102020204" pitchFamily="34" charset="0"/>
              <a:ea typeface="黑体" panose="02010609060101010101" pitchFamily="49" charset="-122"/>
            </a:endParaRPr>
          </a:p>
        </p:txBody>
      </p:sp>
      <p:sp>
        <p:nvSpPr>
          <p:cNvPr id="5" name="文本框 4"/>
          <p:cNvSpPr txBox="1"/>
          <p:nvPr/>
        </p:nvSpPr>
        <p:spPr>
          <a:xfrm>
            <a:off x="42329" y="107941"/>
            <a:ext cx="7465890" cy="461665"/>
          </a:xfrm>
          <a:prstGeom prst="rect">
            <a:avLst/>
          </a:prstGeom>
          <a:noFill/>
        </p:spPr>
        <p:txBody>
          <a:bodyPr wrap="none" rtlCol="0">
            <a:spAutoFit/>
          </a:bodyPr>
          <a:lstStyle/>
          <a:p>
            <a:r>
              <a:rPr lang="zh-CN" altLang="en-US" sz="2400" b="1" dirty="0" smtClean="0">
                <a:latin typeface="Arial Black" panose="020B0A04020102020204" pitchFamily="34" charset="0"/>
                <a:ea typeface="黑体" panose="02010609060101010101" pitchFamily="49" charset="-122"/>
              </a:rPr>
              <a:t>结果：</a:t>
            </a:r>
            <a:r>
              <a:rPr lang="en-US" altLang="zh-CN" sz="2400" b="1" dirty="0" smtClean="0">
                <a:latin typeface="Arial Black" panose="020B0A04020102020204" pitchFamily="34" charset="0"/>
                <a:ea typeface="黑体" panose="02010609060101010101" pitchFamily="49" charset="-122"/>
              </a:rPr>
              <a:t>Power and Sample size estimation (II)</a:t>
            </a:r>
            <a:endParaRPr lang="zh-CN" altLang="en-US" sz="2400" b="1" dirty="0">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344749261"/>
      </p:ext>
    </p:extLst>
  </p:cSld>
  <p:clrMapOvr>
    <a:masterClrMapping/>
  </p:clrMapOvr>
  <p:transition advTm="23797"/>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dirty="0" smtClean="0">
                <a:solidFill>
                  <a:srgbClr val="FFFFFF"/>
                </a:solidFill>
              </a:rPr>
              <a:t>复旦大学博士学位论文答辩</a:t>
            </a:r>
            <a:endParaRPr lang="zh-CN" altLang="en-US" dirty="0">
              <a:solidFill>
                <a:srgbClr val="FFFFFF"/>
              </a:solidFill>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smtClean="0">
                <a:solidFill>
                  <a:srgbClr val="FFFFFF"/>
                </a:solidFill>
              </a:rPr>
              <a:pPr>
                <a:defRPr/>
              </a:pPr>
              <a:t>8</a:t>
            </a:fld>
            <a:endParaRPr lang="zh-CN" altLang="en-US" dirty="0">
              <a:solidFill>
                <a:srgbClr val="FFFFFF"/>
              </a:solidFill>
            </a:endParaRPr>
          </a:p>
        </p:txBody>
      </p:sp>
      <p:sp>
        <p:nvSpPr>
          <p:cNvPr id="32" name="文本框 31"/>
          <p:cNvSpPr txBox="1"/>
          <p:nvPr/>
        </p:nvSpPr>
        <p:spPr>
          <a:xfrm>
            <a:off x="-54225" y="103629"/>
            <a:ext cx="5929828" cy="523220"/>
          </a:xfrm>
          <a:prstGeom prst="rect">
            <a:avLst/>
          </a:prstGeom>
          <a:noFill/>
        </p:spPr>
        <p:txBody>
          <a:bodyPr wrap="none" rtlCol="0">
            <a:spAutoFit/>
          </a:bodyPr>
          <a:lstStyle/>
          <a:p>
            <a:r>
              <a:rPr lang="zh-CN" altLang="en-US" sz="2800" b="1" dirty="0" smtClean="0">
                <a:latin typeface="华文楷体" panose="02010600040101010101" pitchFamily="2" charset="-122"/>
                <a:ea typeface="华文楷体" panose="02010600040101010101" pitchFamily="2" charset="-122"/>
              </a:rPr>
              <a:t>背景：肺癌是首位恶性肿瘤死亡原因</a:t>
            </a:r>
          </a:p>
        </p:txBody>
      </p:sp>
      <p:sp>
        <p:nvSpPr>
          <p:cNvPr id="7" name="矩形 6"/>
          <p:cNvSpPr/>
          <p:nvPr/>
        </p:nvSpPr>
        <p:spPr>
          <a:xfrm>
            <a:off x="542845" y="2751700"/>
            <a:ext cx="1957400" cy="707886"/>
          </a:xfrm>
          <a:prstGeom prst="rect">
            <a:avLst/>
          </a:prstGeom>
        </p:spPr>
        <p:txBody>
          <a:bodyPr wrap="square">
            <a:spAutoFit/>
          </a:bodyPr>
          <a:lstStyle/>
          <a:p>
            <a:pPr marL="257175" indent="-257175">
              <a:buFont typeface="Wingdings" panose="05000000000000000000" pitchFamily="2" charset="2"/>
              <a:buChar char="Ø"/>
            </a:pPr>
            <a:r>
              <a:rPr lang="zh-CN" altLang="en-US" sz="2000" kern="0" dirty="0" smtClean="0">
                <a:latin typeface="宋体" panose="02010600030101010101" pitchFamily="2" charset="-122"/>
                <a:ea typeface="宋体" panose="02010600030101010101" pitchFamily="2" charset="-122"/>
                <a:cs typeface="Times New Roman" panose="02020603050405020304" pitchFamily="18" charset="0"/>
              </a:rPr>
              <a:t>发病率第二</a:t>
            </a:r>
            <a:endParaRPr lang="en-US" altLang="zh-CN" sz="2000" kern="0" dirty="0" smtClean="0">
              <a:latin typeface="宋体" panose="02010600030101010101" pitchFamily="2" charset="-122"/>
              <a:ea typeface="宋体" panose="02010600030101010101" pitchFamily="2" charset="-122"/>
              <a:cs typeface="Times New Roman" panose="02020603050405020304" pitchFamily="18" charset="0"/>
            </a:endParaRPr>
          </a:p>
          <a:p>
            <a:pPr marL="257175" indent="-257175">
              <a:buFont typeface="Wingdings" panose="05000000000000000000" pitchFamily="2" charset="2"/>
              <a:buChar char="Ø"/>
            </a:pPr>
            <a:r>
              <a:rPr lang="zh-CN" altLang="en-US" sz="2000" kern="0" dirty="0" smtClean="0">
                <a:latin typeface="宋体" panose="02010600030101010101" pitchFamily="2" charset="-122"/>
                <a:ea typeface="宋体" panose="02010600030101010101" pitchFamily="2" charset="-122"/>
                <a:cs typeface="Times New Roman" panose="02020603050405020304" pitchFamily="18" charset="0"/>
              </a:rPr>
              <a:t>死亡率第一</a:t>
            </a:r>
            <a:endParaRPr lang="en-US" altLang="zh-CN" sz="2000" kern="0" dirty="0">
              <a:latin typeface="宋体" panose="02010600030101010101" pitchFamily="2" charset="-122"/>
              <a:ea typeface="宋体" panose="02010600030101010101" pitchFamily="2" charset="-122"/>
              <a:cs typeface="Times New Roman" panose="02020603050405020304" pitchFamily="18" charset="0"/>
            </a:endParaRPr>
          </a:p>
        </p:txBody>
      </p:sp>
      <p:sp>
        <p:nvSpPr>
          <p:cNvPr id="40" name="矩形 39"/>
          <p:cNvSpPr/>
          <p:nvPr/>
        </p:nvSpPr>
        <p:spPr>
          <a:xfrm>
            <a:off x="0" y="1332602"/>
            <a:ext cx="2350323" cy="461665"/>
          </a:xfrm>
          <a:prstGeom prst="rect">
            <a:avLst/>
          </a:prstGeom>
        </p:spPr>
        <p:txBody>
          <a:bodyPr wrap="none">
            <a:spAutoFit/>
          </a:bodyPr>
          <a:lstStyle/>
          <a:p>
            <a:r>
              <a:rPr lang="zh-CN" altLang="en-US" sz="2400" b="1" dirty="0" smtClean="0">
                <a:solidFill>
                  <a:srgbClr val="FFFF00"/>
                </a:solidFill>
                <a:latin typeface="宋体" panose="02010600030101010101" pitchFamily="2" charset="-122"/>
                <a:ea typeface="宋体" panose="02010600030101010101" pitchFamily="2" charset="-122"/>
                <a:cs typeface="Times New Roman" panose="02020603050405020304" pitchFamily="18" charset="0"/>
              </a:rPr>
              <a:t>非小细胞肺癌：</a:t>
            </a:r>
            <a:endParaRPr lang="zh-CN" altLang="en-US" sz="2400" b="1" dirty="0">
              <a:solidFill>
                <a:srgbClr val="FFFF00"/>
              </a:solidFill>
            </a:endParaRPr>
          </a:p>
        </p:txBody>
      </p:sp>
      <p:sp>
        <p:nvSpPr>
          <p:cNvPr id="34" name="矩形 33"/>
          <p:cNvSpPr/>
          <p:nvPr/>
        </p:nvSpPr>
        <p:spPr>
          <a:xfrm>
            <a:off x="542845" y="2308616"/>
            <a:ext cx="1781257" cy="400110"/>
          </a:xfrm>
          <a:prstGeom prst="rect">
            <a:avLst/>
          </a:prstGeom>
        </p:spPr>
        <p:txBody>
          <a:bodyPr wrap="none">
            <a:spAutoFit/>
          </a:bodyPr>
          <a:lstStyle/>
          <a:p>
            <a:r>
              <a:rPr lang="zh-CN" altLang="en-US" sz="2000" b="1" dirty="0" smtClean="0">
                <a:solidFill>
                  <a:srgbClr val="FFFF00"/>
                </a:solidFill>
              </a:rPr>
              <a:t>美国（</a:t>
            </a:r>
            <a:r>
              <a:rPr lang="en-US" altLang="zh-CN" sz="2000" b="1" dirty="0" smtClean="0">
                <a:solidFill>
                  <a:srgbClr val="FFFF00"/>
                </a:solidFill>
              </a:rPr>
              <a:t>2014</a:t>
            </a:r>
            <a:r>
              <a:rPr lang="zh-CN" altLang="en-US" sz="2000" b="1" dirty="0" smtClean="0">
                <a:solidFill>
                  <a:srgbClr val="FFFF00"/>
                </a:solidFill>
              </a:rPr>
              <a:t>）</a:t>
            </a:r>
            <a:endParaRPr lang="zh-CN" altLang="en-US" sz="2000" b="1" dirty="0">
              <a:solidFill>
                <a:srgbClr val="FFFF00"/>
              </a:solidFill>
            </a:endParaRPr>
          </a:p>
        </p:txBody>
      </p:sp>
      <p:sp>
        <p:nvSpPr>
          <p:cNvPr id="35" name="矩形 34"/>
          <p:cNvSpPr/>
          <p:nvPr/>
        </p:nvSpPr>
        <p:spPr>
          <a:xfrm>
            <a:off x="542846" y="4078719"/>
            <a:ext cx="2426030" cy="1323439"/>
          </a:xfrm>
          <a:prstGeom prst="rect">
            <a:avLst/>
          </a:prstGeom>
        </p:spPr>
        <p:txBody>
          <a:bodyPr wrap="square">
            <a:spAutoFit/>
          </a:bodyPr>
          <a:lstStyle/>
          <a:p>
            <a:pPr marL="257175" indent="-257175">
              <a:buFont typeface="Wingdings" panose="05000000000000000000" pitchFamily="2" charset="2"/>
              <a:buChar char="Ø"/>
            </a:pPr>
            <a:r>
              <a:rPr lang="zh-CN" altLang="en-US" sz="2000" kern="0" dirty="0" smtClean="0">
                <a:latin typeface="宋体" panose="02010600030101010101" pitchFamily="2" charset="-122"/>
                <a:ea typeface="宋体" panose="02010600030101010101" pitchFamily="2" charset="-122"/>
                <a:cs typeface="Times New Roman" panose="02020603050405020304" pitchFamily="18" charset="0"/>
              </a:rPr>
              <a:t>发病率</a:t>
            </a:r>
            <a:endParaRPr lang="en-US" altLang="zh-CN" sz="2000" kern="0" dirty="0" smtClean="0">
              <a:latin typeface="宋体" panose="02010600030101010101" pitchFamily="2" charset="-122"/>
              <a:ea typeface="宋体" panose="02010600030101010101" pitchFamily="2" charset="-122"/>
              <a:cs typeface="Times New Roman" panose="02020603050405020304" pitchFamily="18" charset="0"/>
            </a:endParaRPr>
          </a:p>
          <a:p>
            <a:pPr marL="257175" indent="-257175"/>
            <a:r>
              <a:rPr lang="en-US" altLang="zh-CN" sz="2000" kern="0" dirty="0" smtClean="0">
                <a:latin typeface="宋体" panose="02010600030101010101" pitchFamily="2" charset="-122"/>
                <a:ea typeface="宋体" panose="02010600030101010101" pitchFamily="2" charset="-122"/>
                <a:cs typeface="Times New Roman" panose="02020603050405020304" pitchFamily="18" charset="0"/>
              </a:rPr>
              <a:t>   </a:t>
            </a:r>
            <a:r>
              <a:rPr lang="zh-CN" altLang="en-US" sz="2000" kern="0" dirty="0" smtClean="0">
                <a:latin typeface="宋体" panose="02010600030101010101" pitchFamily="2" charset="-122"/>
                <a:ea typeface="宋体" panose="02010600030101010101" pitchFamily="2" charset="-122"/>
                <a:cs typeface="Times New Roman" panose="02020603050405020304" pitchFamily="18" charset="0"/>
              </a:rPr>
              <a:t>男性： 第一位</a:t>
            </a:r>
            <a:endParaRPr lang="en-US" altLang="zh-CN" sz="2000" kern="0" dirty="0" smtClean="0">
              <a:latin typeface="宋体" panose="02010600030101010101" pitchFamily="2" charset="-122"/>
              <a:ea typeface="宋体" panose="02010600030101010101" pitchFamily="2" charset="-122"/>
              <a:cs typeface="Times New Roman" panose="02020603050405020304" pitchFamily="18" charset="0"/>
            </a:endParaRPr>
          </a:p>
          <a:p>
            <a:pPr marL="257175" indent="-257175"/>
            <a:r>
              <a:rPr lang="en-US" altLang="zh-CN" sz="2000" kern="0" dirty="0" smtClean="0">
                <a:latin typeface="宋体" panose="02010600030101010101" pitchFamily="2" charset="-122"/>
                <a:ea typeface="宋体" panose="02010600030101010101" pitchFamily="2" charset="-122"/>
                <a:cs typeface="Times New Roman" panose="02020603050405020304" pitchFamily="18" charset="0"/>
              </a:rPr>
              <a:t>   </a:t>
            </a:r>
            <a:r>
              <a:rPr lang="zh-CN" altLang="en-US" sz="2000" kern="0" dirty="0" smtClean="0">
                <a:latin typeface="宋体" panose="02010600030101010101" pitchFamily="2" charset="-122"/>
                <a:ea typeface="宋体" panose="02010600030101010101" pitchFamily="2" charset="-122"/>
                <a:cs typeface="Times New Roman" panose="02020603050405020304" pitchFamily="18" charset="0"/>
              </a:rPr>
              <a:t>女性： 第二位</a:t>
            </a:r>
            <a:endParaRPr lang="en-US" altLang="zh-CN" sz="2000" kern="0" dirty="0" smtClean="0">
              <a:latin typeface="宋体" panose="02010600030101010101" pitchFamily="2" charset="-122"/>
              <a:ea typeface="宋体" panose="02010600030101010101" pitchFamily="2" charset="-122"/>
              <a:cs typeface="Times New Roman" panose="02020603050405020304" pitchFamily="18" charset="0"/>
            </a:endParaRPr>
          </a:p>
          <a:p>
            <a:pPr marL="257175" indent="-257175">
              <a:buFont typeface="Wingdings" panose="05000000000000000000" pitchFamily="2" charset="2"/>
              <a:buChar char="Ø"/>
            </a:pPr>
            <a:r>
              <a:rPr lang="zh-CN" altLang="en-US" sz="2000" kern="0" dirty="0" smtClean="0">
                <a:latin typeface="宋体" panose="02010600030101010101" pitchFamily="2" charset="-122"/>
                <a:ea typeface="宋体" panose="02010600030101010101" pitchFamily="2" charset="-122"/>
                <a:cs typeface="Times New Roman" panose="02020603050405020304" pitchFamily="18" charset="0"/>
              </a:rPr>
              <a:t>死亡率第一</a:t>
            </a:r>
            <a:endParaRPr lang="en-US" altLang="zh-CN" sz="2000" kern="0" dirty="0">
              <a:latin typeface="宋体" panose="02010600030101010101" pitchFamily="2" charset="-122"/>
              <a:ea typeface="宋体" panose="02010600030101010101" pitchFamily="2" charset="-122"/>
              <a:cs typeface="Times New Roman" panose="02020603050405020304" pitchFamily="18" charset="0"/>
            </a:endParaRPr>
          </a:p>
        </p:txBody>
      </p:sp>
      <p:sp>
        <p:nvSpPr>
          <p:cNvPr id="36" name="矩形 35"/>
          <p:cNvSpPr/>
          <p:nvPr/>
        </p:nvSpPr>
        <p:spPr>
          <a:xfrm>
            <a:off x="542845" y="3635635"/>
            <a:ext cx="1781257" cy="400110"/>
          </a:xfrm>
          <a:prstGeom prst="rect">
            <a:avLst/>
          </a:prstGeom>
        </p:spPr>
        <p:txBody>
          <a:bodyPr wrap="none">
            <a:spAutoFit/>
          </a:bodyPr>
          <a:lstStyle/>
          <a:p>
            <a:r>
              <a:rPr lang="zh-CN" altLang="en-US" sz="2000" b="1" dirty="0">
                <a:solidFill>
                  <a:srgbClr val="FFFF00"/>
                </a:solidFill>
              </a:rPr>
              <a:t>中国</a:t>
            </a:r>
            <a:r>
              <a:rPr lang="zh-CN" altLang="en-US" sz="2000" b="1" dirty="0" smtClean="0">
                <a:solidFill>
                  <a:srgbClr val="FFFF00"/>
                </a:solidFill>
              </a:rPr>
              <a:t>（</a:t>
            </a:r>
            <a:r>
              <a:rPr lang="en-US" altLang="zh-CN" sz="2000" b="1" dirty="0" smtClean="0">
                <a:solidFill>
                  <a:srgbClr val="FFFF00"/>
                </a:solidFill>
              </a:rPr>
              <a:t>2013</a:t>
            </a:r>
            <a:r>
              <a:rPr lang="zh-CN" altLang="en-US" sz="2000" b="1" dirty="0" smtClean="0">
                <a:solidFill>
                  <a:srgbClr val="FFFF00"/>
                </a:solidFill>
              </a:rPr>
              <a:t>）</a:t>
            </a:r>
            <a:endParaRPr lang="zh-CN" altLang="en-US" sz="2000" b="1" dirty="0">
              <a:solidFill>
                <a:srgbClr val="FFFF00"/>
              </a:solidFill>
            </a:endParaRPr>
          </a:p>
        </p:txBody>
      </p:sp>
      <p:sp>
        <p:nvSpPr>
          <p:cNvPr id="46" name="Text Box 15"/>
          <p:cNvSpPr txBox="1">
            <a:spLocks noChangeArrowheads="1"/>
          </p:cNvSpPr>
          <p:nvPr/>
        </p:nvSpPr>
        <p:spPr bwMode="auto">
          <a:xfrm>
            <a:off x="0" y="6482853"/>
            <a:ext cx="3902351" cy="307777"/>
          </a:xfrm>
          <a:prstGeom prst="rect">
            <a:avLst/>
          </a:prstGeom>
          <a:noFill/>
          <a:ln w="9525" algn="ctr">
            <a:noFill/>
            <a:miter lim="800000"/>
            <a:headEnd/>
            <a:tailEnd/>
          </a:ln>
          <a:effectLst/>
        </p:spPr>
        <p:txBody>
          <a:bodyPr wrap="square">
            <a:spAutoFit/>
          </a:bodyPr>
          <a:lstStyle/>
          <a:p>
            <a:r>
              <a:rPr lang="en-US" altLang="zh-CN" sz="1400" b="1" dirty="0">
                <a:latin typeface="华文楷体" panose="02010600040101010101" pitchFamily="2" charset="-122"/>
                <a:ea typeface="华文楷体" panose="02010600040101010101" pitchFamily="2" charset="-122"/>
              </a:rPr>
              <a:t>DNA</a:t>
            </a:r>
            <a:r>
              <a:rPr lang="zh-CN" altLang="zh-CN" sz="1400" b="1" dirty="0">
                <a:latin typeface="华文楷体" panose="02010600040101010101" pitchFamily="2" charset="-122"/>
                <a:ea typeface="华文楷体" panose="02010600040101010101" pitchFamily="2" charset="-122"/>
              </a:rPr>
              <a:t>甲基化标记物在肺癌诊断中的机遇和挑战</a:t>
            </a:r>
            <a:endParaRPr lang="zh-CN" altLang="en-US" sz="1400" b="1" dirty="0">
              <a:latin typeface="华文楷体" panose="02010600040101010101" pitchFamily="2" charset="-122"/>
              <a:ea typeface="华文楷体" panose="02010600040101010101" pitchFamily="2" charset="-122"/>
            </a:endParaRPr>
          </a:p>
        </p:txBody>
      </p:sp>
      <p:grpSp>
        <p:nvGrpSpPr>
          <p:cNvPr id="25" name="组合 24"/>
          <p:cNvGrpSpPr/>
          <p:nvPr/>
        </p:nvGrpSpPr>
        <p:grpSpPr>
          <a:xfrm>
            <a:off x="3471333" y="826939"/>
            <a:ext cx="5335695" cy="3442321"/>
            <a:chOff x="2674695" y="1053148"/>
            <a:chExt cx="5982834" cy="3923352"/>
          </a:xfrm>
        </p:grpSpPr>
        <p:grpSp>
          <p:nvGrpSpPr>
            <p:cNvPr id="26" name="组合 25"/>
            <p:cNvGrpSpPr/>
            <p:nvPr/>
          </p:nvGrpSpPr>
          <p:grpSpPr>
            <a:xfrm>
              <a:off x="2674695" y="4349913"/>
              <a:ext cx="5982834" cy="626587"/>
              <a:chOff x="465301" y="5528031"/>
              <a:chExt cx="5982834" cy="626587"/>
            </a:xfrm>
          </p:grpSpPr>
          <p:sp>
            <p:nvSpPr>
              <p:cNvPr id="30" name="TextBox 7"/>
              <p:cNvSpPr txBox="1"/>
              <p:nvPr/>
            </p:nvSpPr>
            <p:spPr>
              <a:xfrm>
                <a:off x="465301" y="5816063"/>
                <a:ext cx="5982834" cy="338555"/>
              </a:xfrm>
              <a:prstGeom prst="rect">
                <a:avLst/>
              </a:prstGeom>
              <a:noFill/>
              <a:ln>
                <a:noFill/>
              </a:ln>
            </p:spPr>
            <p:txBody>
              <a:bodyPr wrap="none" rtlCol="0">
                <a:spAutoFit/>
              </a:bodyPr>
              <a:lstStyle/>
              <a:p>
                <a:r>
                  <a:rPr lang="en-US" altLang="zh-CN" sz="1050" b="1" dirty="0">
                    <a:latin typeface="华文楷体" panose="02010600040101010101" pitchFamily="2" charset="-122"/>
                    <a:ea typeface="华文楷体" panose="02010600040101010101" pitchFamily="2" charset="-122"/>
                  </a:rPr>
                  <a:t>B (</a:t>
                </a:r>
                <a:r>
                  <a:rPr lang="zh-CN" altLang="en-US" sz="1050" b="1" dirty="0">
                    <a:latin typeface="华文楷体" panose="02010600040101010101" pitchFamily="2" charset="-122"/>
                    <a:ea typeface="华文楷体" panose="02010600040101010101" pitchFamily="2" charset="-122"/>
                  </a:rPr>
                  <a:t>右</a:t>
                </a:r>
                <a:r>
                  <a:rPr lang="en-US" altLang="zh-CN" sz="1050" b="1" dirty="0">
                    <a:latin typeface="华文楷体" panose="02010600040101010101" pitchFamily="2" charset="-122"/>
                    <a:ea typeface="华文楷体" panose="02010600040101010101" pitchFamily="2" charset="-122"/>
                  </a:rPr>
                  <a:t>): </a:t>
                </a:r>
                <a:r>
                  <a:rPr lang="zh-CN" altLang="en-US" sz="1050" b="1" dirty="0">
                    <a:latin typeface="华文楷体" panose="02010600040101010101" pitchFamily="2" charset="-122"/>
                    <a:ea typeface="华文楷体" panose="02010600040101010101" pitchFamily="2" charset="-122"/>
                  </a:rPr>
                  <a:t>不同种族及诊断阶段，四种肿瘤的五年生存率（美国，</a:t>
                </a:r>
                <a:r>
                  <a:rPr lang="en-US" altLang="zh-CN" sz="1050" b="1" dirty="0">
                    <a:latin typeface="华文楷体" panose="02010600040101010101" pitchFamily="2" charset="-122"/>
                    <a:ea typeface="华文楷体" panose="02010600040101010101" pitchFamily="2" charset="-122"/>
                  </a:rPr>
                  <a:t>2003-2009</a:t>
                </a:r>
                <a:r>
                  <a:rPr lang="zh-CN" altLang="en-US" sz="1050" b="1" dirty="0">
                    <a:latin typeface="华文楷体" panose="02010600040101010101" pitchFamily="2" charset="-122"/>
                    <a:ea typeface="华文楷体" panose="02010600040101010101" pitchFamily="2" charset="-122"/>
                  </a:rPr>
                  <a:t>）</a:t>
                </a:r>
              </a:p>
            </p:txBody>
          </p:sp>
          <p:sp>
            <p:nvSpPr>
              <p:cNvPr id="31" name="TextBox 15"/>
              <p:cNvSpPr txBox="1"/>
              <p:nvPr/>
            </p:nvSpPr>
            <p:spPr>
              <a:xfrm>
                <a:off x="465301" y="5528031"/>
                <a:ext cx="5813985" cy="338555"/>
              </a:xfrm>
              <a:prstGeom prst="rect">
                <a:avLst/>
              </a:prstGeom>
              <a:noFill/>
              <a:ln>
                <a:noFill/>
              </a:ln>
            </p:spPr>
            <p:txBody>
              <a:bodyPr wrap="none" rtlCol="0">
                <a:spAutoFit/>
              </a:bodyPr>
              <a:lstStyle/>
              <a:p>
                <a:r>
                  <a:rPr lang="en-US" altLang="zh-CN" sz="1050" b="1" dirty="0">
                    <a:latin typeface="华文楷体" panose="02010600040101010101" pitchFamily="2" charset="-122"/>
                    <a:ea typeface="华文楷体" panose="02010600040101010101" pitchFamily="2" charset="-122"/>
                  </a:rPr>
                  <a:t>A (</a:t>
                </a:r>
                <a:r>
                  <a:rPr lang="zh-CN" altLang="en-US" sz="1050" b="1" dirty="0">
                    <a:latin typeface="华文楷体" panose="02010600040101010101" pitchFamily="2" charset="-122"/>
                    <a:ea typeface="华文楷体" panose="02010600040101010101" pitchFamily="2" charset="-122"/>
                  </a:rPr>
                  <a:t>左</a:t>
                </a:r>
                <a:r>
                  <a:rPr lang="en-US" altLang="zh-CN" sz="1050" b="1" dirty="0">
                    <a:latin typeface="华文楷体" panose="02010600040101010101" pitchFamily="2" charset="-122"/>
                    <a:ea typeface="华文楷体" panose="02010600040101010101" pitchFamily="2" charset="-122"/>
                  </a:rPr>
                  <a:t>): </a:t>
                </a:r>
                <a:r>
                  <a:rPr lang="zh-CN" altLang="en-US" sz="1050" b="1" dirty="0">
                    <a:latin typeface="华文楷体" panose="02010600040101010101" pitchFamily="2" charset="-122"/>
                    <a:ea typeface="华文楷体" panose="02010600040101010101" pitchFamily="2" charset="-122"/>
                  </a:rPr>
                  <a:t>不同种族，四种肿瘤诊断时的肿瘤分期分布（美国，</a:t>
                </a:r>
                <a:r>
                  <a:rPr lang="en-US" altLang="zh-CN" sz="1050" b="1" dirty="0">
                    <a:latin typeface="华文楷体" panose="02010600040101010101" pitchFamily="2" charset="-122"/>
                    <a:ea typeface="华文楷体" panose="02010600040101010101" pitchFamily="2" charset="-122"/>
                  </a:rPr>
                  <a:t>2003-2009</a:t>
                </a:r>
                <a:r>
                  <a:rPr lang="zh-CN" altLang="en-US" sz="1050" b="1" dirty="0">
                    <a:latin typeface="华文楷体" panose="02010600040101010101" pitchFamily="2" charset="-122"/>
                    <a:ea typeface="华文楷体" panose="02010600040101010101" pitchFamily="2" charset="-122"/>
                  </a:rPr>
                  <a:t>）</a:t>
                </a:r>
              </a:p>
            </p:txBody>
          </p:sp>
        </p:grpSp>
        <p:grpSp>
          <p:nvGrpSpPr>
            <p:cNvPr id="27" name="组合 26"/>
            <p:cNvGrpSpPr/>
            <p:nvPr/>
          </p:nvGrpSpPr>
          <p:grpSpPr>
            <a:xfrm>
              <a:off x="2866164" y="1053148"/>
              <a:ext cx="5510153" cy="3183288"/>
              <a:chOff x="2159142" y="1393730"/>
              <a:chExt cx="4673115" cy="2492284"/>
            </a:xfrm>
          </p:grpSpPr>
          <p:pic>
            <p:nvPicPr>
              <p:cNvPr id="28" name="图片 27"/>
              <p:cNvPicPr>
                <a:picLocks noChangeAspect="1"/>
              </p:cNvPicPr>
              <p:nvPr/>
            </p:nvPicPr>
            <p:blipFill rotWithShape="1">
              <a:blip r:embed="rId4" cstate="print">
                <a:extLst>
                  <a:ext uri="{28A0092B-C50C-407E-A947-70E740481C1C}">
                    <a14:useLocalDpi xmlns:a14="http://schemas.microsoft.com/office/drawing/2010/main" val="0"/>
                  </a:ext>
                </a:extLst>
              </a:blip>
              <a:srcRect b="50592"/>
              <a:stretch/>
            </p:blipFill>
            <p:spPr>
              <a:xfrm>
                <a:off x="2159142" y="1393730"/>
                <a:ext cx="2276475" cy="2489501"/>
              </a:xfrm>
              <a:prstGeom prst="rect">
                <a:avLst/>
              </a:prstGeom>
              <a:ln w="88900" cap="sq" cmpd="thickThin">
                <a:solidFill>
                  <a:srgbClr val="00B050"/>
                </a:solidFill>
                <a:prstDash val="solid"/>
                <a:miter lim="800000"/>
              </a:ln>
              <a:effectLst>
                <a:innerShdw blurRad="76200">
                  <a:srgbClr val="000000"/>
                </a:innerShdw>
              </a:effectLst>
            </p:spPr>
          </p:pic>
          <p:pic>
            <p:nvPicPr>
              <p:cNvPr id="29" name="图片 28"/>
              <p:cNvPicPr>
                <a:picLocks noChangeAspect="1"/>
              </p:cNvPicPr>
              <p:nvPr/>
            </p:nvPicPr>
            <p:blipFill rotWithShape="1">
              <a:blip r:embed="rId4" cstate="print">
                <a:extLst>
                  <a:ext uri="{28A0092B-C50C-407E-A947-70E740481C1C}">
                    <a14:useLocalDpi xmlns:a14="http://schemas.microsoft.com/office/drawing/2010/main" val="0"/>
                  </a:ext>
                </a:extLst>
              </a:blip>
              <a:srcRect t="50216"/>
              <a:stretch/>
            </p:blipFill>
            <p:spPr>
              <a:xfrm>
                <a:off x="4555782" y="1393730"/>
                <a:ext cx="2276475" cy="2492284"/>
              </a:xfrm>
              <a:prstGeom prst="rect">
                <a:avLst/>
              </a:prstGeom>
              <a:ln w="88900" cap="sq" cmpd="thickThin">
                <a:solidFill>
                  <a:srgbClr val="00B050"/>
                </a:solidFill>
                <a:prstDash val="solid"/>
                <a:miter lim="800000"/>
              </a:ln>
              <a:effectLst>
                <a:innerShdw blurRad="76200">
                  <a:srgbClr val="000000"/>
                </a:innerShdw>
              </a:effectLst>
            </p:spPr>
          </p:pic>
        </p:grpSp>
      </p:grpSp>
      <p:sp>
        <p:nvSpPr>
          <p:cNvPr id="33" name="矩形 32"/>
          <p:cNvSpPr/>
          <p:nvPr/>
        </p:nvSpPr>
        <p:spPr>
          <a:xfrm>
            <a:off x="3951371" y="4240993"/>
            <a:ext cx="5116819" cy="1015663"/>
          </a:xfrm>
          <a:prstGeom prst="rect">
            <a:avLst/>
          </a:prstGeom>
        </p:spPr>
        <p:txBody>
          <a:bodyPr wrap="square">
            <a:spAutoFit/>
          </a:bodyPr>
          <a:lstStyle/>
          <a:p>
            <a:pPr marL="257175" indent="-257175">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cs typeface="Times New Roman" panose="02020603050405020304" pitchFamily="18" charset="0"/>
              </a:rPr>
              <a:t>诊断时多为</a:t>
            </a:r>
            <a:r>
              <a:rPr lang="zh-CN" altLang="en-US" sz="2000" dirty="0" smtClean="0">
                <a:latin typeface="宋体" panose="02010600030101010101" pitchFamily="2" charset="-122"/>
                <a:ea typeface="宋体" panose="02010600030101010101" pitchFamily="2" charset="-122"/>
                <a:cs typeface="Times New Roman" panose="02020603050405020304" pitchFamily="18" charset="0"/>
              </a:rPr>
              <a:t>晚期、生存率极低（</a:t>
            </a:r>
            <a:r>
              <a:rPr lang="en-US" altLang="zh-CN" sz="2000" dirty="0" smtClean="0">
                <a:latin typeface="宋体" panose="02010600030101010101" pitchFamily="2" charset="-122"/>
                <a:ea typeface="宋体" panose="02010600030101010101" pitchFamily="2" charset="-122"/>
                <a:cs typeface="Times New Roman" panose="02020603050405020304" pitchFamily="18" charset="0"/>
              </a:rPr>
              <a:t>5%</a:t>
            </a:r>
            <a:r>
              <a:rPr lang="zh-CN" altLang="en-US" sz="2000" dirty="0" smtClean="0">
                <a:latin typeface="宋体" panose="02010600030101010101" pitchFamily="2" charset="-122"/>
                <a:ea typeface="宋体" panose="02010600030101010101" pitchFamily="2" charset="-122"/>
                <a:cs typeface="Times New Roman" panose="02020603050405020304" pitchFamily="18" charset="0"/>
              </a:rPr>
              <a:t>）</a:t>
            </a:r>
            <a:endParaRPr lang="en-US" altLang="zh-CN" sz="2000" dirty="0" smtClean="0">
              <a:latin typeface="宋体" panose="02010600030101010101" pitchFamily="2" charset="-122"/>
              <a:ea typeface="宋体" panose="02010600030101010101" pitchFamily="2" charset="-122"/>
              <a:cs typeface="Times New Roman" panose="02020603050405020304" pitchFamily="18" charset="0"/>
            </a:endParaRPr>
          </a:p>
          <a:p>
            <a:pPr marL="257175" indent="-257175">
              <a:buFont typeface="Wingdings" panose="05000000000000000000" pitchFamily="2" charset="2"/>
              <a:buChar char="Ø"/>
            </a:pPr>
            <a:r>
              <a:rPr lang="zh-CN" altLang="en-US" sz="2000" kern="0" dirty="0" smtClean="0">
                <a:latin typeface="宋体" panose="02010600030101010101" pitchFamily="2" charset="-122"/>
                <a:ea typeface="宋体" panose="02010600030101010101" pitchFamily="2" charset="-122"/>
                <a:cs typeface="Times New Roman" panose="02020603050405020304" pitchFamily="18" charset="0"/>
              </a:rPr>
              <a:t>早期诊断时生存率高</a:t>
            </a:r>
            <a:r>
              <a:rPr lang="zh-CN" altLang="en-US" sz="2000" dirty="0" smtClean="0">
                <a:latin typeface="宋体" panose="02010600030101010101" pitchFamily="2" charset="-122"/>
                <a:ea typeface="宋体" panose="02010600030101010101" pitchFamily="2" charset="-122"/>
                <a:cs typeface="Times New Roman" panose="02020603050405020304" pitchFamily="18" charset="0"/>
              </a:rPr>
              <a:t>（</a:t>
            </a:r>
            <a:r>
              <a:rPr lang="en-US" altLang="zh-CN" sz="2000" dirty="0" smtClean="0">
                <a:latin typeface="宋体" panose="02010600030101010101" pitchFamily="2" charset="-122"/>
                <a:ea typeface="宋体" panose="02010600030101010101" pitchFamily="2" charset="-122"/>
                <a:cs typeface="Times New Roman" panose="02020603050405020304" pitchFamily="18" charset="0"/>
              </a:rPr>
              <a:t>55%</a:t>
            </a:r>
            <a:r>
              <a:rPr lang="zh-CN" altLang="en-US" sz="2000" dirty="0" smtClean="0">
                <a:latin typeface="宋体" panose="02010600030101010101" pitchFamily="2" charset="-122"/>
                <a:ea typeface="宋体" panose="02010600030101010101" pitchFamily="2" charset="-122"/>
                <a:cs typeface="Times New Roman" panose="02020603050405020304" pitchFamily="18" charset="0"/>
              </a:rPr>
              <a:t>）</a:t>
            </a:r>
            <a:endParaRPr lang="en-US" altLang="zh-CN" sz="2000" kern="0" dirty="0" smtClean="0">
              <a:latin typeface="宋体" panose="02010600030101010101" pitchFamily="2" charset="-122"/>
              <a:ea typeface="宋体" panose="02010600030101010101" pitchFamily="2" charset="-122"/>
              <a:cs typeface="Times New Roman" panose="02020603050405020304" pitchFamily="18" charset="0"/>
            </a:endParaRPr>
          </a:p>
          <a:p>
            <a:pPr marL="257175" indent="-257175">
              <a:buFont typeface="Wingdings" panose="05000000000000000000" pitchFamily="2" charset="2"/>
              <a:buChar char="Ø"/>
            </a:pPr>
            <a:r>
              <a:rPr lang="zh-CN" altLang="en-US" sz="2000" b="1" dirty="0" smtClean="0">
                <a:solidFill>
                  <a:srgbClr val="FFFF00"/>
                </a:solidFill>
                <a:latin typeface="黑体" panose="02010609060101010101" pitchFamily="49" charset="-122"/>
                <a:ea typeface="黑体" panose="02010609060101010101" pitchFamily="49" charset="-122"/>
                <a:cs typeface="Times New Roman" panose="02020603050405020304" pitchFamily="18" charset="0"/>
              </a:rPr>
              <a:t>五年生存率依赖于诊断</a:t>
            </a:r>
            <a:r>
              <a:rPr lang="zh-CN" altLang="en-US" sz="2000" b="1" dirty="0">
                <a:solidFill>
                  <a:srgbClr val="FFFF00"/>
                </a:solidFill>
                <a:latin typeface="黑体" panose="02010609060101010101" pitchFamily="49" charset="-122"/>
                <a:ea typeface="黑体" panose="02010609060101010101" pitchFamily="49" charset="-122"/>
                <a:cs typeface="Times New Roman" panose="02020603050405020304" pitchFamily="18" charset="0"/>
              </a:rPr>
              <a:t>时的肿瘤分期</a:t>
            </a:r>
            <a:endParaRPr lang="en-US" altLang="zh-CN" sz="2000" b="1" kern="0" dirty="0">
              <a:solidFill>
                <a:srgbClr val="FFFF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7" name="矩形 46"/>
          <p:cNvSpPr/>
          <p:nvPr/>
        </p:nvSpPr>
        <p:spPr>
          <a:xfrm>
            <a:off x="3262431" y="5462758"/>
            <a:ext cx="5753498" cy="461665"/>
          </a:xfrm>
          <a:prstGeom prst="rect">
            <a:avLst/>
          </a:prstGeom>
        </p:spPr>
        <p:txBody>
          <a:bodyPr wrap="none">
            <a:spAutoFit/>
          </a:bodyPr>
          <a:lstStyle/>
          <a:p>
            <a:r>
              <a:rPr lang="zh-CN" altLang="en-US" sz="2400" b="1" dirty="0">
                <a:solidFill>
                  <a:srgbClr val="FFFF00"/>
                </a:solidFill>
                <a:latin typeface="宋体" panose="02010600030101010101" pitchFamily="2" charset="-122"/>
                <a:ea typeface="宋体" panose="02010600030101010101" pitchFamily="2" charset="-122"/>
                <a:cs typeface="Times New Roman" panose="02020603050405020304" pitchFamily="18" charset="0"/>
              </a:rPr>
              <a:t>早期诊断是降低肺癌</a:t>
            </a:r>
            <a:r>
              <a:rPr lang="zh-CN" altLang="en-US" sz="2400" b="1" dirty="0" smtClean="0">
                <a:solidFill>
                  <a:srgbClr val="FFFF00"/>
                </a:solidFill>
                <a:latin typeface="宋体" panose="02010600030101010101" pitchFamily="2" charset="-122"/>
                <a:ea typeface="宋体" panose="02010600030101010101" pitchFamily="2" charset="-122"/>
                <a:cs typeface="Times New Roman" panose="02020603050405020304" pitchFamily="18" charset="0"/>
              </a:rPr>
              <a:t>死亡率最有效的方法</a:t>
            </a:r>
            <a:endParaRPr lang="zh-CN" altLang="en-US" sz="2400" b="1" dirty="0">
              <a:solidFill>
                <a:srgbClr val="FFFF00"/>
              </a:solidFill>
            </a:endParaRPr>
          </a:p>
        </p:txBody>
      </p:sp>
    </p:spTree>
    <p:custDataLst>
      <p:tags r:id="rId1"/>
    </p:custDataLst>
    <p:extLst>
      <p:ext uri="{BB962C8B-B14F-4D97-AF65-F5344CB8AC3E}">
        <p14:creationId xmlns:p14="http://schemas.microsoft.com/office/powerpoint/2010/main" val="710465813"/>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500" fill="hold"/>
                                        <p:tgtEl>
                                          <p:spTgt spid="47"/>
                                        </p:tgtEl>
                                        <p:attrNameLst>
                                          <p:attrName>ppt_x</p:attrName>
                                        </p:attrNameLst>
                                      </p:cBhvr>
                                      <p:tavLst>
                                        <p:tav tm="0">
                                          <p:val>
                                            <p:strVal val="#ppt_x"/>
                                          </p:val>
                                        </p:tav>
                                        <p:tav tm="100000">
                                          <p:val>
                                            <p:strVal val="#ppt_x"/>
                                          </p:val>
                                        </p:tav>
                                      </p:tavLst>
                                    </p:anim>
                                    <p:anim calcmode="lin" valueType="num">
                                      <p:cBhvr additive="base">
                                        <p:cTn id="2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5" grpId="0"/>
      <p:bldP spid="33" grpId="0"/>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lgn="l">
              <a:defRPr/>
            </a:pPr>
            <a:r>
              <a:rPr lang="zh-CN" altLang="en-US" b="1" smtClean="0">
                <a:solidFill>
                  <a:srgbClr val="FFFFFF"/>
                </a:solidFill>
                <a:latin typeface="Arial Black" panose="020B0A04020102020204" pitchFamily="34" charset="0"/>
                <a:ea typeface="黑体" panose="02010609060101010101" pitchFamily="49" charset="-122"/>
              </a:rPr>
              <a:t>复旦大学博士学位论文答辩</a:t>
            </a:r>
            <a:endParaRPr lang="zh-CN" altLang="en-US" b="1" dirty="0">
              <a:solidFill>
                <a:srgbClr val="FFFFFF"/>
              </a:solidFill>
              <a:latin typeface="Arial Black" panose="020B0A04020102020204" pitchFamily="34" charset="0"/>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E2537B8F-2854-4B55-A1FD-0692A8642363}" type="slidenum">
              <a:rPr lang="zh-CN" altLang="en-US" b="1" smtClean="0">
                <a:solidFill>
                  <a:srgbClr val="FFFFFF"/>
                </a:solidFill>
                <a:latin typeface="Arial Black" panose="020B0A04020102020204" pitchFamily="34" charset="0"/>
                <a:ea typeface="黑体" panose="02010609060101010101" pitchFamily="49" charset="-122"/>
              </a:rPr>
              <a:pPr>
                <a:defRPr/>
              </a:pPr>
              <a:t>9</a:t>
            </a:fld>
            <a:endParaRPr lang="zh-CN" altLang="en-US" b="1" dirty="0">
              <a:solidFill>
                <a:srgbClr val="FFFFFF"/>
              </a:solidFill>
              <a:latin typeface="Arial Black" panose="020B0A04020102020204" pitchFamily="34" charset="0"/>
              <a:ea typeface="黑体" panose="02010609060101010101" pitchFamily="49" charset="-122"/>
            </a:endParaRPr>
          </a:p>
        </p:txBody>
      </p:sp>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431" y="1496282"/>
            <a:ext cx="1815704" cy="1846659"/>
          </a:xfrm>
          <a:prstGeom prst="rect">
            <a:avLst/>
          </a:prstGeom>
          <a:ln w="38100" cap="sq" cmpd="thickThin">
            <a:solidFill>
              <a:srgbClr val="FF0000"/>
            </a:solidFill>
            <a:prstDash val="sysDash"/>
            <a:miter lim="800000"/>
          </a:ln>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1" name="Picture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4049" y="1469564"/>
            <a:ext cx="1600105" cy="1917141"/>
          </a:xfrm>
          <a:prstGeom prst="rect">
            <a:avLst/>
          </a:prstGeom>
          <a:ln w="38100" cap="sq" cmpd="thickThin">
            <a:solidFill>
              <a:srgbClr val="FF0000"/>
            </a:solidFill>
            <a:prstDash val="dash"/>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0" y="152299"/>
            <a:ext cx="4134465" cy="523220"/>
          </a:xfrm>
          <a:prstGeom prst="rect">
            <a:avLst/>
          </a:prstGeom>
          <a:noFill/>
        </p:spPr>
        <p:txBody>
          <a:bodyPr wrap="none" rtlCol="0">
            <a:spAutoFit/>
          </a:bodyPr>
          <a:lstStyle/>
          <a:p>
            <a:r>
              <a:rPr lang="zh-CN" altLang="en-US" sz="2800" b="1" dirty="0" smtClean="0">
                <a:latin typeface="Arial Black" panose="020B0A04020102020204" pitchFamily="34" charset="0"/>
                <a:ea typeface="黑体" panose="02010609060101010101" pitchFamily="49" charset="-122"/>
              </a:rPr>
              <a:t>背景：肺癌现行诊断</a:t>
            </a:r>
            <a:r>
              <a:rPr lang="zh-CN" altLang="en-US" sz="2800" b="1" dirty="0">
                <a:latin typeface="Arial Black" panose="020B0A04020102020204" pitchFamily="34" charset="0"/>
                <a:ea typeface="黑体" panose="02010609060101010101" pitchFamily="49" charset="-122"/>
              </a:rPr>
              <a:t>策略</a:t>
            </a:r>
          </a:p>
        </p:txBody>
      </p:sp>
      <p:sp>
        <p:nvSpPr>
          <p:cNvPr id="13" name="文本框 12"/>
          <p:cNvSpPr txBox="1"/>
          <p:nvPr/>
        </p:nvSpPr>
        <p:spPr>
          <a:xfrm>
            <a:off x="532510" y="886420"/>
            <a:ext cx="954107" cy="400110"/>
          </a:xfrm>
          <a:prstGeom prst="rect">
            <a:avLst/>
          </a:prstGeom>
          <a:solidFill>
            <a:schemeClr val="bg2">
              <a:lumMod val="60000"/>
              <a:lumOff val="40000"/>
            </a:schemeClr>
          </a:solidFill>
          <a:ln>
            <a:solidFill>
              <a:schemeClr val="tx1">
                <a:lumMod val="65000"/>
              </a:schemeClr>
            </a:solidFill>
          </a:ln>
        </p:spPr>
        <p:txBody>
          <a:bodyPr wrap="none" rtlCol="0">
            <a:spAutoFit/>
          </a:bodyPr>
          <a:lstStyle/>
          <a:p>
            <a:r>
              <a:rPr lang="zh-CN" altLang="en-US" sz="2000" b="1" dirty="0">
                <a:solidFill>
                  <a:srgbClr val="FFFF00"/>
                </a:solidFill>
                <a:latin typeface="Arial Black" panose="020B0A04020102020204" pitchFamily="34" charset="0"/>
                <a:ea typeface="黑体" panose="02010609060101010101" pitchFamily="49" charset="-122"/>
              </a:rPr>
              <a:t>影像学</a:t>
            </a:r>
          </a:p>
        </p:txBody>
      </p:sp>
      <p:sp>
        <p:nvSpPr>
          <p:cNvPr id="15" name="文本框 14"/>
          <p:cNvSpPr txBox="1"/>
          <p:nvPr/>
        </p:nvSpPr>
        <p:spPr>
          <a:xfrm>
            <a:off x="2472644" y="886458"/>
            <a:ext cx="1723549" cy="400110"/>
          </a:xfrm>
          <a:prstGeom prst="rect">
            <a:avLst/>
          </a:prstGeom>
          <a:solidFill>
            <a:schemeClr val="bg2">
              <a:lumMod val="60000"/>
              <a:lumOff val="40000"/>
            </a:schemeClr>
          </a:solidFill>
          <a:ln>
            <a:solidFill>
              <a:schemeClr val="tx1">
                <a:lumMod val="65000"/>
              </a:schemeClr>
            </a:solidFill>
          </a:ln>
        </p:spPr>
        <p:txBody>
          <a:bodyPr wrap="none" rtlCol="0">
            <a:spAutoFit/>
          </a:bodyPr>
          <a:lstStyle/>
          <a:p>
            <a:r>
              <a:rPr lang="zh-CN" altLang="en-US" sz="2000" b="1" dirty="0">
                <a:solidFill>
                  <a:srgbClr val="FFFF00"/>
                </a:solidFill>
                <a:latin typeface="Arial Black" panose="020B0A04020102020204" pitchFamily="34" charset="0"/>
                <a:ea typeface="黑体" panose="02010609060101010101" pitchFamily="49" charset="-122"/>
              </a:rPr>
              <a:t>支气管镜检查</a:t>
            </a:r>
          </a:p>
        </p:txBody>
      </p:sp>
      <p:sp>
        <p:nvSpPr>
          <p:cNvPr id="19" name="矩形 18"/>
          <p:cNvSpPr/>
          <p:nvPr/>
        </p:nvSpPr>
        <p:spPr>
          <a:xfrm>
            <a:off x="4967738" y="2008837"/>
            <a:ext cx="2209259" cy="307777"/>
          </a:xfrm>
          <a:prstGeom prst="rect">
            <a:avLst/>
          </a:prstGeom>
        </p:spPr>
        <p:txBody>
          <a:bodyPr wrap="none">
            <a:spAutoFit/>
          </a:bodyPr>
          <a:lstStyle/>
          <a:p>
            <a:r>
              <a:rPr lang="zh-CN" altLang="en-US" sz="1400" b="1" dirty="0">
                <a:solidFill>
                  <a:srgbClr val="FFFF00"/>
                </a:solidFill>
                <a:latin typeface="Arial Black" panose="020B0A04020102020204" pitchFamily="34" charset="0"/>
                <a:ea typeface="黑体" panose="02010609060101010101" pitchFamily="49" charset="-122"/>
              </a:rPr>
              <a:t>鳞状细胞癌抗原（</a:t>
            </a:r>
            <a:r>
              <a:rPr lang="en-US" altLang="zh-CN" sz="1400" b="1" dirty="0">
                <a:solidFill>
                  <a:srgbClr val="FFFF00"/>
                </a:solidFill>
                <a:latin typeface="Arial Black" panose="020B0A04020102020204" pitchFamily="34" charset="0"/>
                <a:ea typeface="黑体" panose="02010609060101010101" pitchFamily="49" charset="-122"/>
              </a:rPr>
              <a:t>SCC</a:t>
            </a:r>
            <a:r>
              <a:rPr lang="zh-CN" altLang="en-US" sz="1400" b="1" dirty="0">
                <a:solidFill>
                  <a:srgbClr val="FFFF00"/>
                </a:solidFill>
                <a:latin typeface="Arial Black" panose="020B0A04020102020204" pitchFamily="34" charset="0"/>
                <a:ea typeface="黑体" panose="02010609060101010101" pitchFamily="49" charset="-122"/>
              </a:rPr>
              <a:t>）</a:t>
            </a:r>
          </a:p>
        </p:txBody>
      </p:sp>
      <p:sp>
        <p:nvSpPr>
          <p:cNvPr id="20" name="矩形 19"/>
          <p:cNvSpPr/>
          <p:nvPr/>
        </p:nvSpPr>
        <p:spPr>
          <a:xfrm>
            <a:off x="4362214" y="2392965"/>
            <a:ext cx="2820003" cy="276999"/>
          </a:xfrm>
          <a:prstGeom prst="rect">
            <a:avLst/>
          </a:prstGeom>
        </p:spPr>
        <p:txBody>
          <a:bodyPr wrap="none">
            <a:spAutoFit/>
          </a:bodyPr>
          <a:lstStyle/>
          <a:p>
            <a:r>
              <a:rPr lang="zh-CN" altLang="en-US" sz="1200" b="1" dirty="0">
                <a:solidFill>
                  <a:srgbClr val="FFFF00"/>
                </a:solidFill>
                <a:latin typeface="Arial Black" panose="020B0A04020102020204" pitchFamily="34" charset="0"/>
                <a:ea typeface="黑体" panose="02010609060101010101" pitchFamily="49" charset="-122"/>
              </a:rPr>
              <a:t>细胞角蛋白片段</a:t>
            </a:r>
            <a:r>
              <a:rPr lang="en-US" altLang="zh-CN" sz="1200" b="1" dirty="0" smtClean="0">
                <a:solidFill>
                  <a:srgbClr val="FFFF00"/>
                </a:solidFill>
                <a:latin typeface="Arial Black" panose="020B0A04020102020204" pitchFamily="34" charset="0"/>
                <a:ea typeface="黑体" panose="02010609060101010101" pitchFamily="49" charset="-122"/>
              </a:rPr>
              <a:t>1a9</a:t>
            </a:r>
            <a:r>
              <a:rPr lang="zh-CN" altLang="en-US" sz="1200" b="1" dirty="0">
                <a:solidFill>
                  <a:srgbClr val="FFFF00"/>
                </a:solidFill>
                <a:latin typeface="Arial Black" panose="020B0A04020102020204" pitchFamily="34" charset="0"/>
                <a:ea typeface="黑体" panose="02010609060101010101" pitchFamily="49" charset="-122"/>
              </a:rPr>
              <a:t>（</a:t>
            </a:r>
            <a:r>
              <a:rPr lang="en-US" altLang="zh-CN" sz="1200" b="1" dirty="0">
                <a:solidFill>
                  <a:srgbClr val="FFFF00"/>
                </a:solidFill>
                <a:latin typeface="Arial Black" panose="020B0A04020102020204" pitchFamily="34" charset="0"/>
                <a:ea typeface="黑体" panose="02010609060101010101" pitchFamily="49" charset="-122"/>
              </a:rPr>
              <a:t>CYFRA21-1</a:t>
            </a:r>
            <a:r>
              <a:rPr lang="zh-CN" altLang="en-US" sz="1200" b="1" dirty="0">
                <a:solidFill>
                  <a:srgbClr val="FFFF00"/>
                </a:solidFill>
                <a:latin typeface="Arial Black" panose="020B0A04020102020204" pitchFamily="34" charset="0"/>
                <a:ea typeface="黑体" panose="02010609060101010101" pitchFamily="49" charset="-122"/>
              </a:rPr>
              <a:t>）</a:t>
            </a:r>
          </a:p>
        </p:txBody>
      </p:sp>
      <p:sp>
        <p:nvSpPr>
          <p:cNvPr id="21" name="矩形 20"/>
          <p:cNvSpPr/>
          <p:nvPr/>
        </p:nvSpPr>
        <p:spPr>
          <a:xfrm>
            <a:off x="4357645" y="1623487"/>
            <a:ext cx="1670650" cy="307777"/>
          </a:xfrm>
          <a:prstGeom prst="rect">
            <a:avLst/>
          </a:prstGeom>
        </p:spPr>
        <p:txBody>
          <a:bodyPr wrap="none">
            <a:spAutoFit/>
          </a:bodyPr>
          <a:lstStyle/>
          <a:p>
            <a:r>
              <a:rPr lang="zh-CN" altLang="en-US" sz="1400" b="1" dirty="0">
                <a:solidFill>
                  <a:srgbClr val="FFFF00"/>
                </a:solidFill>
                <a:latin typeface="Arial Black" panose="020B0A04020102020204" pitchFamily="34" charset="0"/>
                <a:ea typeface="黑体" panose="02010609060101010101" pitchFamily="49" charset="-122"/>
              </a:rPr>
              <a:t>癌胚抗原（</a:t>
            </a:r>
            <a:r>
              <a:rPr lang="en-US" altLang="zh-CN" sz="1400" b="1" dirty="0">
                <a:solidFill>
                  <a:srgbClr val="FFFF00"/>
                </a:solidFill>
                <a:latin typeface="Arial Black" panose="020B0A04020102020204" pitchFamily="34" charset="0"/>
                <a:ea typeface="黑体" panose="02010609060101010101" pitchFamily="49" charset="-122"/>
              </a:rPr>
              <a:t>CEA</a:t>
            </a:r>
            <a:r>
              <a:rPr lang="zh-CN" altLang="en-US" sz="1400" b="1" dirty="0">
                <a:solidFill>
                  <a:srgbClr val="FFFF00"/>
                </a:solidFill>
                <a:latin typeface="Arial Black" panose="020B0A04020102020204" pitchFamily="34" charset="0"/>
                <a:ea typeface="黑体" panose="02010609060101010101" pitchFamily="49" charset="-122"/>
              </a:rPr>
              <a:t>）</a:t>
            </a:r>
          </a:p>
        </p:txBody>
      </p:sp>
      <p:sp>
        <p:nvSpPr>
          <p:cNvPr id="22" name="矩形 21"/>
          <p:cNvSpPr/>
          <p:nvPr/>
        </p:nvSpPr>
        <p:spPr>
          <a:xfrm>
            <a:off x="4618283" y="2814809"/>
            <a:ext cx="2568332" cy="307777"/>
          </a:xfrm>
          <a:prstGeom prst="rect">
            <a:avLst/>
          </a:prstGeom>
        </p:spPr>
        <p:txBody>
          <a:bodyPr wrap="none">
            <a:spAutoFit/>
          </a:bodyPr>
          <a:lstStyle/>
          <a:p>
            <a:r>
              <a:rPr lang="zh-CN" altLang="en-US" sz="1400" b="1" dirty="0">
                <a:solidFill>
                  <a:srgbClr val="FFFF00"/>
                </a:solidFill>
                <a:latin typeface="Arial Black" panose="020B0A04020102020204" pitchFamily="34" charset="0"/>
                <a:ea typeface="黑体" panose="02010609060101010101" pitchFamily="49" charset="-122"/>
              </a:rPr>
              <a:t>神经特异性烯醇化酶（</a:t>
            </a:r>
            <a:r>
              <a:rPr lang="en-US" altLang="zh-CN" sz="1400" b="1" dirty="0">
                <a:solidFill>
                  <a:srgbClr val="FFFF00"/>
                </a:solidFill>
                <a:latin typeface="Arial Black" panose="020B0A04020102020204" pitchFamily="34" charset="0"/>
                <a:ea typeface="黑体" panose="02010609060101010101" pitchFamily="49" charset="-122"/>
              </a:rPr>
              <a:t>NSE</a:t>
            </a:r>
            <a:r>
              <a:rPr lang="zh-CN" altLang="en-US" sz="1400" b="1" dirty="0">
                <a:solidFill>
                  <a:srgbClr val="FFFF00"/>
                </a:solidFill>
                <a:latin typeface="Arial Black" panose="020B0A04020102020204" pitchFamily="34" charset="0"/>
                <a:ea typeface="黑体" panose="02010609060101010101" pitchFamily="49" charset="-122"/>
              </a:rPr>
              <a:t>）</a:t>
            </a:r>
          </a:p>
        </p:txBody>
      </p:sp>
      <p:sp>
        <p:nvSpPr>
          <p:cNvPr id="23" name="矩形 22"/>
          <p:cNvSpPr/>
          <p:nvPr/>
        </p:nvSpPr>
        <p:spPr>
          <a:xfrm>
            <a:off x="4364218" y="1469564"/>
            <a:ext cx="2685602" cy="191714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Arial Black" panose="020B0A04020102020204" pitchFamily="34" charset="0"/>
              <a:ea typeface="黑体" panose="02010609060101010101" pitchFamily="49" charset="-122"/>
            </a:endParaRPr>
          </a:p>
        </p:txBody>
      </p:sp>
      <p:sp>
        <p:nvSpPr>
          <p:cNvPr id="24" name="文本框 23"/>
          <p:cNvSpPr txBox="1"/>
          <p:nvPr/>
        </p:nvSpPr>
        <p:spPr>
          <a:xfrm>
            <a:off x="4805292" y="902934"/>
            <a:ext cx="1980029" cy="400110"/>
          </a:xfrm>
          <a:prstGeom prst="rect">
            <a:avLst/>
          </a:prstGeom>
          <a:solidFill>
            <a:schemeClr val="bg2">
              <a:lumMod val="60000"/>
              <a:lumOff val="40000"/>
            </a:schemeClr>
          </a:solidFill>
          <a:ln>
            <a:solidFill>
              <a:schemeClr val="tx1">
                <a:lumMod val="65000"/>
              </a:schemeClr>
            </a:solidFill>
          </a:ln>
        </p:spPr>
        <p:txBody>
          <a:bodyPr wrap="none" rtlCol="0">
            <a:spAutoFit/>
          </a:bodyPr>
          <a:lstStyle/>
          <a:p>
            <a:r>
              <a:rPr lang="zh-CN" altLang="en-US" sz="2000" b="1" dirty="0">
                <a:solidFill>
                  <a:srgbClr val="FFFF00"/>
                </a:solidFill>
                <a:latin typeface="Arial Black" panose="020B0A04020102020204" pitchFamily="34" charset="0"/>
                <a:ea typeface="黑体" panose="02010609060101010101" pitchFamily="49" charset="-122"/>
              </a:rPr>
              <a:t>血液标记物检测</a:t>
            </a:r>
          </a:p>
        </p:txBody>
      </p:sp>
      <p:sp>
        <p:nvSpPr>
          <p:cNvPr id="25" name="文本框 24"/>
          <p:cNvSpPr txBox="1"/>
          <p:nvPr/>
        </p:nvSpPr>
        <p:spPr>
          <a:xfrm>
            <a:off x="7311062" y="886420"/>
            <a:ext cx="1467068" cy="400110"/>
          </a:xfrm>
          <a:prstGeom prst="rect">
            <a:avLst/>
          </a:prstGeom>
          <a:solidFill>
            <a:schemeClr val="bg2">
              <a:lumMod val="60000"/>
              <a:lumOff val="40000"/>
            </a:schemeClr>
          </a:solidFill>
          <a:ln>
            <a:solidFill>
              <a:schemeClr val="tx1">
                <a:lumMod val="65000"/>
              </a:schemeClr>
            </a:solidFill>
          </a:ln>
        </p:spPr>
        <p:txBody>
          <a:bodyPr wrap="none" rtlCol="0">
            <a:spAutoFit/>
          </a:bodyPr>
          <a:lstStyle/>
          <a:p>
            <a:r>
              <a:rPr lang="zh-CN" altLang="en-US" sz="2000" b="1" dirty="0">
                <a:solidFill>
                  <a:srgbClr val="FFFF00"/>
                </a:solidFill>
                <a:latin typeface="Arial Black" panose="020B0A04020102020204" pitchFamily="34" charset="0"/>
                <a:ea typeface="黑体" panose="02010609060101010101" pitchFamily="49" charset="-122"/>
              </a:rPr>
              <a:t>肺穿刺活检</a:t>
            </a:r>
          </a:p>
        </p:txBody>
      </p:sp>
      <p:pic>
        <p:nvPicPr>
          <p:cNvPr id="26" name="图片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86144" y="1469564"/>
            <a:ext cx="1782631" cy="1917141"/>
          </a:xfrm>
          <a:prstGeom prst="rect">
            <a:avLst/>
          </a:prstGeom>
          <a:ln w="28575" cap="sq" cmpd="thickThin">
            <a:solidFill>
              <a:srgbClr val="FF0000"/>
            </a:solidFill>
            <a:prstDash val="dash"/>
            <a:miter lim="800000"/>
          </a:ln>
          <a:effectLst>
            <a:innerShdw blurRad="76200">
              <a:srgbClr val="000000"/>
            </a:innerShdw>
          </a:effectLst>
        </p:spPr>
      </p:pic>
      <p:sp>
        <p:nvSpPr>
          <p:cNvPr id="39" name="矩形 38"/>
          <p:cNvSpPr/>
          <p:nvPr/>
        </p:nvSpPr>
        <p:spPr>
          <a:xfrm>
            <a:off x="630974" y="5050123"/>
            <a:ext cx="8147156" cy="523220"/>
          </a:xfrm>
          <a:prstGeom prst="rect">
            <a:avLst/>
          </a:prstGeom>
        </p:spPr>
        <p:txBody>
          <a:bodyPr wrap="square">
            <a:spAutoFit/>
          </a:bodyPr>
          <a:lstStyle/>
          <a:p>
            <a:pPr>
              <a:spcBef>
                <a:spcPts val="656"/>
              </a:spcBef>
              <a:buClr>
                <a:srgbClr val="000066"/>
              </a:buClr>
            </a:pPr>
            <a:r>
              <a:rPr lang="zh-CN" altLang="en-US" sz="2800" b="1" dirty="0" smtClean="0">
                <a:solidFill>
                  <a:srgbClr val="FFFF00"/>
                </a:solidFill>
                <a:latin typeface="Arial Black" panose="020B0A04020102020204" pitchFamily="34" charset="0"/>
                <a:ea typeface="黑体" panose="02010609060101010101" pitchFamily="49" charset="-122"/>
              </a:rPr>
              <a:t>早期诊断能力低</a:t>
            </a:r>
            <a:r>
              <a:rPr lang="en-US" altLang="zh-CN" sz="2800" b="1" dirty="0" smtClean="0">
                <a:solidFill>
                  <a:srgbClr val="FFFF00"/>
                </a:solidFill>
                <a:latin typeface="Arial Black" panose="020B0A04020102020204" pitchFamily="34" charset="0"/>
                <a:ea typeface="黑体" panose="02010609060101010101" pitchFamily="49" charset="-122"/>
              </a:rPr>
              <a:t>，</a:t>
            </a:r>
            <a:r>
              <a:rPr lang="en-US" altLang="zh-CN" sz="2800" b="1" dirty="0" err="1" smtClean="0">
                <a:solidFill>
                  <a:srgbClr val="FFFF00"/>
                </a:solidFill>
                <a:latin typeface="Arial Black" panose="020B0A04020102020204" pitchFamily="34" charset="0"/>
                <a:ea typeface="黑体" panose="02010609060101010101" pitchFamily="49" charset="-122"/>
              </a:rPr>
              <a:t>在降低致死性上效果不理想</a:t>
            </a:r>
            <a:endParaRPr lang="en-US" altLang="zh-CN" sz="2800" b="1" dirty="0">
              <a:solidFill>
                <a:srgbClr val="FFFF00"/>
              </a:solidFill>
              <a:latin typeface="Arial Black" panose="020B0A04020102020204" pitchFamily="34" charset="0"/>
              <a:ea typeface="黑体" panose="02010609060101010101" pitchFamily="49" charset="-122"/>
            </a:endParaRPr>
          </a:p>
        </p:txBody>
      </p:sp>
      <p:sp>
        <p:nvSpPr>
          <p:cNvPr id="27" name="Text Box 15"/>
          <p:cNvSpPr txBox="1">
            <a:spLocks noChangeArrowheads="1"/>
          </p:cNvSpPr>
          <p:nvPr/>
        </p:nvSpPr>
        <p:spPr bwMode="auto">
          <a:xfrm>
            <a:off x="0" y="6482853"/>
            <a:ext cx="3902351" cy="307777"/>
          </a:xfrm>
          <a:prstGeom prst="rect">
            <a:avLst/>
          </a:prstGeom>
          <a:noFill/>
          <a:ln w="9525" algn="ctr">
            <a:noFill/>
            <a:miter lim="800000"/>
            <a:headEnd/>
            <a:tailEnd/>
          </a:ln>
          <a:effectLst/>
        </p:spPr>
        <p:txBody>
          <a:bodyPr wrap="square">
            <a:spAutoFit/>
          </a:bodyPr>
          <a:lstStyle/>
          <a:p>
            <a:r>
              <a:rPr lang="en-US" altLang="zh-CN" sz="1400" b="1" dirty="0">
                <a:latin typeface="Arial Black" panose="020B0A04020102020204" pitchFamily="34" charset="0"/>
                <a:ea typeface="黑体" panose="02010609060101010101" pitchFamily="49" charset="-122"/>
              </a:rPr>
              <a:t>DNA</a:t>
            </a:r>
            <a:r>
              <a:rPr lang="zh-CN" altLang="zh-CN" sz="1400" b="1" dirty="0">
                <a:latin typeface="Arial Black" panose="020B0A04020102020204" pitchFamily="34" charset="0"/>
                <a:ea typeface="黑体" panose="02010609060101010101" pitchFamily="49" charset="-122"/>
              </a:rPr>
              <a:t>甲基化标记物在肺癌诊断中的机遇和挑战</a:t>
            </a:r>
            <a:endParaRPr lang="zh-CN" altLang="en-US" sz="1400" b="1" dirty="0">
              <a:latin typeface="Arial Black" panose="020B0A04020102020204" pitchFamily="34" charset="0"/>
              <a:ea typeface="黑体" panose="02010609060101010101" pitchFamily="49" charset="-122"/>
            </a:endParaRPr>
          </a:p>
        </p:txBody>
      </p:sp>
      <p:sp>
        <p:nvSpPr>
          <p:cNvPr id="28" name="矩形 27"/>
          <p:cNvSpPr/>
          <p:nvPr/>
        </p:nvSpPr>
        <p:spPr>
          <a:xfrm>
            <a:off x="630974" y="3467854"/>
            <a:ext cx="952505" cy="369332"/>
          </a:xfrm>
          <a:prstGeom prst="rect">
            <a:avLst/>
          </a:prstGeom>
        </p:spPr>
        <p:txBody>
          <a:bodyPr wrap="none">
            <a:spAutoFit/>
          </a:bodyPr>
          <a:lstStyle/>
          <a:p>
            <a:r>
              <a:rPr lang="en-US" altLang="zh-CN" b="1" dirty="0" smtClean="0">
                <a:latin typeface="Arial Black" panose="020B0A04020102020204" pitchFamily="34" charset="0"/>
                <a:ea typeface="黑体" panose="02010609060101010101" pitchFamily="49" charset="-122"/>
              </a:rPr>
              <a:t>&gt;5mm</a:t>
            </a:r>
            <a:endParaRPr lang="zh-CN" altLang="en-US" b="1" dirty="0" smtClean="0">
              <a:latin typeface="Arial Black" panose="020B0A04020102020204" pitchFamily="34" charset="0"/>
              <a:ea typeface="黑体" panose="02010609060101010101" pitchFamily="49" charset="-122"/>
            </a:endParaRPr>
          </a:p>
        </p:txBody>
      </p:sp>
      <p:sp>
        <p:nvSpPr>
          <p:cNvPr id="29" name="矩形 28"/>
          <p:cNvSpPr/>
          <p:nvPr/>
        </p:nvSpPr>
        <p:spPr>
          <a:xfrm>
            <a:off x="2205774" y="3498334"/>
            <a:ext cx="2262158" cy="369332"/>
          </a:xfrm>
          <a:prstGeom prst="rect">
            <a:avLst/>
          </a:prstGeom>
        </p:spPr>
        <p:txBody>
          <a:bodyPr wrap="none">
            <a:spAutoFit/>
          </a:bodyPr>
          <a:lstStyle/>
          <a:p>
            <a:r>
              <a:rPr lang="zh-CN" altLang="en-US" b="1" dirty="0" smtClean="0">
                <a:latin typeface="Arial Black" panose="020B0A04020102020204" pitchFamily="34" charset="0"/>
                <a:ea typeface="黑体" panose="02010609060101010101" pitchFamily="49" charset="-122"/>
              </a:rPr>
              <a:t>周围型肺癌能力有限</a:t>
            </a:r>
          </a:p>
        </p:txBody>
      </p:sp>
      <p:sp>
        <p:nvSpPr>
          <p:cNvPr id="30" name="矩形 29"/>
          <p:cNvSpPr/>
          <p:nvPr/>
        </p:nvSpPr>
        <p:spPr>
          <a:xfrm>
            <a:off x="5070894" y="3478014"/>
            <a:ext cx="1114408" cy="369332"/>
          </a:xfrm>
          <a:prstGeom prst="rect">
            <a:avLst/>
          </a:prstGeom>
        </p:spPr>
        <p:txBody>
          <a:bodyPr wrap="none">
            <a:spAutoFit/>
          </a:bodyPr>
          <a:lstStyle/>
          <a:p>
            <a:r>
              <a:rPr lang="zh-CN" altLang="en-US" b="1" dirty="0" smtClean="0">
                <a:latin typeface="Arial Black" panose="020B0A04020102020204" pitchFamily="34" charset="0"/>
                <a:ea typeface="黑体" panose="02010609060101010101" pitchFamily="49" charset="-122"/>
              </a:rPr>
              <a:t>特异性低</a:t>
            </a:r>
          </a:p>
        </p:txBody>
      </p:sp>
      <p:sp>
        <p:nvSpPr>
          <p:cNvPr id="31" name="矩形 30"/>
          <p:cNvSpPr/>
          <p:nvPr/>
        </p:nvSpPr>
        <p:spPr>
          <a:xfrm>
            <a:off x="7112675" y="3467854"/>
            <a:ext cx="1941557" cy="615553"/>
          </a:xfrm>
          <a:prstGeom prst="rect">
            <a:avLst/>
          </a:prstGeom>
        </p:spPr>
        <p:txBody>
          <a:bodyPr wrap="none">
            <a:spAutoFit/>
          </a:bodyPr>
          <a:lstStyle/>
          <a:p>
            <a:r>
              <a:rPr lang="zh-CN" altLang="en-US" sz="1700" b="1" dirty="0" smtClean="0">
                <a:latin typeface="Arial Black" panose="020B0A04020102020204" pitchFamily="34" charset="0"/>
                <a:ea typeface="黑体" panose="02010609060101010101" pitchFamily="49" charset="-122"/>
              </a:rPr>
              <a:t>医生技术要求较高</a:t>
            </a:r>
            <a:endParaRPr lang="en-US" altLang="zh-CN" sz="1700" b="1" dirty="0" smtClean="0">
              <a:latin typeface="Arial Black" panose="020B0A04020102020204" pitchFamily="34" charset="0"/>
              <a:ea typeface="黑体" panose="02010609060101010101" pitchFamily="49" charset="-122"/>
            </a:endParaRPr>
          </a:p>
          <a:p>
            <a:r>
              <a:rPr lang="zh-CN" altLang="en-US" sz="1700" b="1" dirty="0" smtClean="0">
                <a:latin typeface="Arial Black" panose="020B0A04020102020204" pitchFamily="34" charset="0"/>
                <a:ea typeface="黑体" panose="02010609060101010101" pitchFamily="49" charset="-122"/>
              </a:rPr>
              <a:t>气胸，出血副作用</a:t>
            </a:r>
            <a:endParaRPr lang="en-US" altLang="zh-CN" sz="1700" b="1" dirty="0" smtClean="0">
              <a:latin typeface="Arial Black" panose="020B0A04020102020204" pitchFamily="34" charset="0"/>
              <a:ea typeface="黑体" panose="02010609060101010101" pitchFamily="49" charset="-122"/>
            </a:endParaRPr>
          </a:p>
        </p:txBody>
      </p:sp>
    </p:spTree>
    <p:custDataLst>
      <p:tags r:id="rId1"/>
    </p:custDataLst>
    <p:extLst>
      <p:ext uri="{BB962C8B-B14F-4D97-AF65-F5344CB8AC3E}">
        <p14:creationId xmlns:p14="http://schemas.microsoft.com/office/powerpoint/2010/main" val="3014191481"/>
      </p:ext>
    </p:extLst>
  </p:cSld>
  <p:clrMapOvr>
    <a:masterClrMapping/>
  </p:clrMapOvr>
  <p:transition advTm="23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8|21.3"/>
</p:tagLst>
</file>

<file path=ppt/tags/tag10.xml><?xml version="1.0" encoding="utf-8"?>
<p:tagLst xmlns:a="http://schemas.openxmlformats.org/drawingml/2006/main" xmlns:r="http://schemas.openxmlformats.org/officeDocument/2006/relationships" xmlns:p="http://schemas.openxmlformats.org/presentationml/2006/main">
  <p:tag name="TIMING" val="|12.7|20.7|13.9|3.2|33.4|2.6"/>
</p:tagLst>
</file>

<file path=ppt/tags/tag11.xml><?xml version="1.0" encoding="utf-8"?>
<p:tagLst xmlns:a="http://schemas.openxmlformats.org/drawingml/2006/main" xmlns:r="http://schemas.openxmlformats.org/officeDocument/2006/relationships" xmlns:p="http://schemas.openxmlformats.org/presentationml/2006/main">
  <p:tag name="TIMING" val="|12.1|25"/>
</p:tagLst>
</file>

<file path=ppt/tags/tag12.xml><?xml version="1.0" encoding="utf-8"?>
<p:tagLst xmlns:a="http://schemas.openxmlformats.org/drawingml/2006/main" xmlns:r="http://schemas.openxmlformats.org/officeDocument/2006/relationships" xmlns:p="http://schemas.openxmlformats.org/presentationml/2006/main">
  <p:tag name="TIMING" val="|5.3|14.1|25.5|77.8"/>
</p:tagLst>
</file>

<file path=ppt/tags/tag13.xml><?xml version="1.0" encoding="utf-8"?>
<p:tagLst xmlns:a="http://schemas.openxmlformats.org/drawingml/2006/main" xmlns:r="http://schemas.openxmlformats.org/officeDocument/2006/relationships" xmlns:p="http://schemas.openxmlformats.org/presentationml/2006/main">
  <p:tag name="TIMING" val="|47.5|0.3"/>
</p:tagLst>
</file>

<file path=ppt/tags/tag14.xml><?xml version="1.0" encoding="utf-8"?>
<p:tagLst xmlns:a="http://schemas.openxmlformats.org/drawingml/2006/main" xmlns:r="http://schemas.openxmlformats.org/officeDocument/2006/relationships" xmlns:p="http://schemas.openxmlformats.org/presentationml/2006/main">
  <p:tag name="TIMING" val="|13"/>
</p:tagLst>
</file>

<file path=ppt/tags/tag2.xml><?xml version="1.0" encoding="utf-8"?>
<p:tagLst xmlns:a="http://schemas.openxmlformats.org/drawingml/2006/main" xmlns:r="http://schemas.openxmlformats.org/officeDocument/2006/relationships" xmlns:p="http://schemas.openxmlformats.org/presentationml/2006/main">
  <p:tag name="TIMING" val="|14.2|79.6|7|0.5|0.6|0.5|0.5|13.6|7.6"/>
</p:tagLst>
</file>

<file path=ppt/tags/tag3.xml><?xml version="1.0" encoding="utf-8"?>
<p:tagLst xmlns:a="http://schemas.openxmlformats.org/drawingml/2006/main" xmlns:r="http://schemas.openxmlformats.org/officeDocument/2006/relationships" xmlns:p="http://schemas.openxmlformats.org/presentationml/2006/main">
  <p:tag name="TIMING" val="|2.2|26.8|0.4|0.5"/>
</p:tagLst>
</file>

<file path=ppt/tags/tag4.xml><?xml version="1.0" encoding="utf-8"?>
<p:tagLst xmlns:a="http://schemas.openxmlformats.org/drawingml/2006/main" xmlns:r="http://schemas.openxmlformats.org/officeDocument/2006/relationships" xmlns:p="http://schemas.openxmlformats.org/presentationml/2006/main">
  <p:tag name="TIMING" val="|58.7"/>
</p:tagLst>
</file>

<file path=ppt/tags/tag5.xml><?xml version="1.0" encoding="utf-8"?>
<p:tagLst xmlns:a="http://schemas.openxmlformats.org/drawingml/2006/main" xmlns:r="http://schemas.openxmlformats.org/officeDocument/2006/relationships" xmlns:p="http://schemas.openxmlformats.org/presentationml/2006/main">
  <p:tag name="TIMING" val="|15.3|63|13.2|3.3|2.6|2.1|4.2|1.9|1.2|0.4|3.8|1.7|4.2"/>
</p:tagLst>
</file>

<file path=ppt/tags/tag6.xml><?xml version="1.0" encoding="utf-8"?>
<p:tagLst xmlns:a="http://schemas.openxmlformats.org/drawingml/2006/main" xmlns:r="http://schemas.openxmlformats.org/officeDocument/2006/relationships" xmlns:p="http://schemas.openxmlformats.org/presentationml/2006/main">
  <p:tag name="TIMING" val="|6.1|9.5|23.5"/>
</p:tagLst>
</file>

<file path=ppt/tags/tag7.xml><?xml version="1.0" encoding="utf-8"?>
<p:tagLst xmlns:a="http://schemas.openxmlformats.org/drawingml/2006/main" xmlns:r="http://schemas.openxmlformats.org/officeDocument/2006/relationships" xmlns:p="http://schemas.openxmlformats.org/presentationml/2006/main">
  <p:tag name="TIMING" val="|12.5|1|53.4|1.9|4.2|8.4|0.5|0.3"/>
</p:tagLst>
</file>

<file path=ppt/tags/tag8.xml><?xml version="1.0" encoding="utf-8"?>
<p:tagLst xmlns:a="http://schemas.openxmlformats.org/drawingml/2006/main" xmlns:r="http://schemas.openxmlformats.org/officeDocument/2006/relationships" xmlns:p="http://schemas.openxmlformats.org/presentationml/2006/main">
  <p:tag name="TIMING" val="|11.9|1.7|30"/>
</p:tagLst>
</file>

<file path=ppt/tags/tag9.xml><?xml version="1.0" encoding="utf-8"?>
<p:tagLst xmlns:a="http://schemas.openxmlformats.org/drawingml/2006/main" xmlns:r="http://schemas.openxmlformats.org/officeDocument/2006/relationships" xmlns:p="http://schemas.openxmlformats.org/presentationml/2006/main">
  <p:tag name="TIMING" val="|0.1|1.1|53.1|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_Orbit">
  <a:themeElements>
    <a:clrScheme name="Orbit 1">
      <a:dk1>
        <a:srgbClr val="010199"/>
      </a:dk1>
      <a:lt1>
        <a:srgbClr val="FFFFFF"/>
      </a:lt1>
      <a:dk2>
        <a:srgbClr val="000000"/>
      </a:dk2>
      <a:lt2>
        <a:srgbClr val="B2B2B2"/>
      </a:lt2>
      <a:accent1>
        <a:srgbClr val="3399FF"/>
      </a:accent1>
      <a:accent2>
        <a:srgbClr val="666699"/>
      </a:accent2>
      <a:accent3>
        <a:srgbClr val="AAAAAA"/>
      </a:accent3>
      <a:accent4>
        <a:srgbClr val="DADADA"/>
      </a:accent4>
      <a:accent5>
        <a:srgbClr val="ADCAFF"/>
      </a:accent5>
      <a:accent6>
        <a:srgbClr val="5C5C8A"/>
      </a:accent6>
      <a:hlink>
        <a:srgbClr val="FFFFCC"/>
      </a:hlink>
      <a:folHlink>
        <a:srgbClr val="FFCC66"/>
      </a:folHlink>
    </a:clrScheme>
    <a:fontScheme name="2_Orbit">
      <a:majorFont>
        <a:latin typeface=""/>
        <a:ea typeface=""/>
        <a:cs typeface=""/>
      </a:majorFont>
      <a:minorFont>
        <a:latin typeface=""/>
        <a:ea typeface=""/>
        <a:cs typeface=""/>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rbit 1">
        <a:dk1>
          <a:srgbClr val="010199"/>
        </a:dk1>
        <a:lt1>
          <a:srgbClr val="FFFFFF"/>
        </a:lt1>
        <a:dk2>
          <a:srgbClr val="000000"/>
        </a:dk2>
        <a:lt2>
          <a:srgbClr val="B2B2B2"/>
        </a:lt2>
        <a:accent1>
          <a:srgbClr val="3399FF"/>
        </a:accent1>
        <a:accent2>
          <a:srgbClr val="666699"/>
        </a:accent2>
        <a:accent3>
          <a:srgbClr val="AAAAAA"/>
        </a:accent3>
        <a:accent4>
          <a:srgbClr val="DADADA"/>
        </a:accent4>
        <a:accent5>
          <a:srgbClr val="ADCAFF"/>
        </a:accent5>
        <a:accent6>
          <a:srgbClr val="5C5C8A"/>
        </a:accent6>
        <a:hlink>
          <a:srgbClr val="FFFFCC"/>
        </a:hlink>
        <a:folHlink>
          <a:srgbClr val="FFCC66"/>
        </a:folHlink>
      </a:clrScheme>
      <a:clrMap bg1="dk2" tx1="lt1" bg2="dk1" tx2="lt2" accent1="accent1" accent2="accent2" accent3="accent3" accent4="accent4" accent5="accent5" accent6="accent6" hlink="hlink" folHlink="folHlink"/>
    </a:extraClrScheme>
    <a:extraClrScheme>
      <a:clrScheme name="Orbit 2">
        <a:dk1>
          <a:srgbClr val="008000"/>
        </a:dk1>
        <a:lt1>
          <a:srgbClr val="FFFFFF"/>
        </a:lt1>
        <a:dk2>
          <a:srgbClr val="003300"/>
        </a:dk2>
        <a:lt2>
          <a:srgbClr val="C0C0C0"/>
        </a:lt2>
        <a:accent1>
          <a:srgbClr val="99CC00"/>
        </a:accent1>
        <a:accent2>
          <a:srgbClr val="527C3A"/>
        </a:accent2>
        <a:accent3>
          <a:srgbClr val="AAADAA"/>
        </a:accent3>
        <a:accent4>
          <a:srgbClr val="DADADA"/>
        </a:accent4>
        <a:accent5>
          <a:srgbClr val="CAE2AA"/>
        </a:accent5>
        <a:accent6>
          <a:srgbClr val="497034"/>
        </a:accent6>
        <a:hlink>
          <a:srgbClr val="33CC33"/>
        </a:hlink>
        <a:folHlink>
          <a:srgbClr val="C1FF83"/>
        </a:folHlink>
      </a:clrScheme>
      <a:clrMap bg1="dk2" tx1="lt1" bg2="dk1" tx2="lt2" accent1="accent1" accent2="accent2" accent3="accent3" accent4="accent4" accent5="accent5" accent6="accent6" hlink="hlink" folHlink="folHlink"/>
    </a:extraClrScheme>
    <a:extraClrScheme>
      <a:clrScheme name="Orbit 3">
        <a:dk1>
          <a:srgbClr val="000066"/>
        </a:dk1>
        <a:lt1>
          <a:srgbClr val="FFFFFF"/>
        </a:lt1>
        <a:dk2>
          <a:srgbClr val="000099"/>
        </a:dk2>
        <a:lt2>
          <a:srgbClr val="9FBFFF"/>
        </a:lt2>
        <a:accent1>
          <a:srgbClr val="0099CC"/>
        </a:accent1>
        <a:accent2>
          <a:srgbClr val="00CC66"/>
        </a:accent2>
        <a:accent3>
          <a:srgbClr val="AAAACA"/>
        </a:accent3>
        <a:accent4>
          <a:srgbClr val="DADADA"/>
        </a:accent4>
        <a:accent5>
          <a:srgbClr val="AACAE2"/>
        </a:accent5>
        <a:accent6>
          <a:srgbClr val="00B95C"/>
        </a:accent6>
        <a:hlink>
          <a:srgbClr val="00FFFF"/>
        </a:hlink>
        <a:folHlink>
          <a:srgbClr val="CDE6FF"/>
        </a:folHlink>
      </a:clrScheme>
      <a:clrMap bg1="dk2" tx1="lt1" bg2="dk1" tx2="lt2" accent1="accent1" accent2="accent2" accent3="accent3" accent4="accent4" accent5="accent5" accent6="accent6" hlink="hlink" folHlink="folHlink"/>
    </a:extraClrScheme>
    <a:extraClrScheme>
      <a:clrScheme name="Orbit 4">
        <a:dk1>
          <a:srgbClr val="00ACA8"/>
        </a:dk1>
        <a:lt1>
          <a:srgbClr val="FFFFFF"/>
        </a:lt1>
        <a:dk2>
          <a:srgbClr val="006666"/>
        </a:dk2>
        <a:lt2>
          <a:srgbClr val="FFFF99"/>
        </a:lt2>
        <a:accent1>
          <a:srgbClr val="0099CC"/>
        </a:accent1>
        <a:accent2>
          <a:srgbClr val="6D6FC7"/>
        </a:accent2>
        <a:accent3>
          <a:srgbClr val="AAB8B8"/>
        </a:accent3>
        <a:accent4>
          <a:srgbClr val="DADADA"/>
        </a:accent4>
        <a:accent5>
          <a:srgbClr val="AACAE2"/>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bit 5">
        <a:dk1>
          <a:srgbClr val="BA0023"/>
        </a:dk1>
        <a:lt1>
          <a:srgbClr val="FFFFFF"/>
        </a:lt1>
        <a:dk2>
          <a:srgbClr val="800000"/>
        </a:dk2>
        <a:lt2>
          <a:srgbClr val="FFFF99"/>
        </a:lt2>
        <a:accent1>
          <a:srgbClr val="FF6600"/>
        </a:accent1>
        <a:accent2>
          <a:srgbClr val="C5543D"/>
        </a:accent2>
        <a:accent3>
          <a:srgbClr val="C0AAAA"/>
        </a:accent3>
        <a:accent4>
          <a:srgbClr val="DADADA"/>
        </a:accent4>
        <a:accent5>
          <a:srgbClr val="FFB8AA"/>
        </a:accent5>
        <a:accent6>
          <a:srgbClr val="B24B36"/>
        </a:accent6>
        <a:hlink>
          <a:srgbClr val="FFFF00"/>
        </a:hlink>
        <a:folHlink>
          <a:srgbClr val="FF9900"/>
        </a:folHlink>
      </a:clrScheme>
      <a:clrMap bg1="dk2" tx1="lt1" bg2="dk1" tx2="lt2" accent1="accent1" accent2="accent2" accent3="accent3" accent4="accent4" accent5="accent5" accent6="accent6" hlink="hlink" folHlink="folHlink"/>
    </a:extraClrScheme>
    <a:extraClrScheme>
      <a:clrScheme name="Orbit 6">
        <a:dk1>
          <a:srgbClr val="6D776E"/>
        </a:dk1>
        <a:lt1>
          <a:srgbClr val="FFFFFF"/>
        </a:lt1>
        <a:dk2>
          <a:srgbClr val="575863"/>
        </a:dk2>
        <a:lt2>
          <a:srgbClr val="DDDDDD"/>
        </a:lt2>
        <a:accent1>
          <a:srgbClr val="0099CC"/>
        </a:accent1>
        <a:accent2>
          <a:srgbClr val="939EA9"/>
        </a:accent2>
        <a:accent3>
          <a:srgbClr val="B4B4B7"/>
        </a:accent3>
        <a:accent4>
          <a:srgbClr val="DADADA"/>
        </a:accent4>
        <a:accent5>
          <a:srgbClr val="AACAE2"/>
        </a:accent5>
        <a:accent6>
          <a:srgbClr val="858F99"/>
        </a:accent6>
        <a:hlink>
          <a:srgbClr val="FFCC00"/>
        </a:hlink>
        <a:folHlink>
          <a:srgbClr val="BD8949"/>
        </a:folHlink>
      </a:clrScheme>
      <a:clrMap bg1="dk2" tx1="lt1" bg2="dk1" tx2="lt2" accent1="accent1" accent2="accent2" accent3="accent3" accent4="accent4" accent5="accent5" accent6="accent6" hlink="hlink" folHlink="folHlink"/>
    </a:extraClrScheme>
    <a:extraClrScheme>
      <a:clrScheme name="Orbit 7">
        <a:dk1>
          <a:srgbClr val="A28A84"/>
        </a:dk1>
        <a:lt1>
          <a:srgbClr val="FFFFFF"/>
        </a:lt1>
        <a:dk2>
          <a:srgbClr val="765E58"/>
        </a:dk2>
        <a:lt2>
          <a:srgbClr val="DDDDDD"/>
        </a:lt2>
        <a:accent1>
          <a:srgbClr val="CC6600"/>
        </a:accent1>
        <a:accent2>
          <a:srgbClr val="CC9900"/>
        </a:accent2>
        <a:accent3>
          <a:srgbClr val="BDB6B4"/>
        </a:accent3>
        <a:accent4>
          <a:srgbClr val="DADADA"/>
        </a:accent4>
        <a:accent5>
          <a:srgbClr val="E2B8AA"/>
        </a:accent5>
        <a:accent6>
          <a:srgbClr val="B98A00"/>
        </a:accent6>
        <a:hlink>
          <a:srgbClr val="FFCC00"/>
        </a:hlink>
        <a:folHlink>
          <a:srgbClr val="FFFFBD"/>
        </a:folHlink>
      </a:clrScheme>
      <a:clrMap bg1="dk2" tx1="lt1" bg2="dk1" tx2="lt2" accent1="accent1" accent2="accent2" accent3="accent3" accent4="accent4" accent5="accent5" accent6="accent6" hlink="hlink" folHlink="folHlink"/>
    </a:extraClrScheme>
    <a:extraClrScheme>
      <a:clrScheme name="Orbit 8">
        <a:dk1>
          <a:srgbClr val="000000"/>
        </a:dk1>
        <a:lt1>
          <a:srgbClr val="C5D9ED"/>
        </a:lt1>
        <a:dk2>
          <a:srgbClr val="000000"/>
        </a:dk2>
        <a:lt2>
          <a:srgbClr val="FFFFFF"/>
        </a:lt2>
        <a:accent1>
          <a:srgbClr val="F3F6FF"/>
        </a:accent1>
        <a:accent2>
          <a:srgbClr val="33CCCC"/>
        </a:accent2>
        <a:accent3>
          <a:srgbClr val="DFE9F4"/>
        </a:accent3>
        <a:accent4>
          <a:srgbClr val="000000"/>
        </a:accent4>
        <a:accent5>
          <a:srgbClr val="F8FAFF"/>
        </a:accent5>
        <a:accent6>
          <a:srgbClr val="2DB9B9"/>
        </a:accent6>
        <a:hlink>
          <a:srgbClr val="0000FF"/>
        </a:hlink>
        <a:folHlink>
          <a:srgbClr val="006699"/>
        </a:folHlink>
      </a:clrScheme>
      <a:clrMap bg1="lt1" tx1="dk1" bg2="lt2" tx2="dk2" accent1="accent1" accent2="accent2" accent3="accent3" accent4="accent4" accent5="accent5" accent6="accent6" hlink="hlink" folHlink="folHlink"/>
    </a:extraClrScheme>
    <a:extraClrScheme>
      <a:clrScheme name="Orbit 9">
        <a:dk1>
          <a:srgbClr val="FFFFFF"/>
        </a:dk1>
        <a:lt1>
          <a:srgbClr val="FFFFFF"/>
        </a:lt1>
        <a:dk2>
          <a:srgbClr val="AAAAC6"/>
        </a:dk2>
        <a:lt2>
          <a:srgbClr val="FFFFCC"/>
        </a:lt2>
        <a:accent1>
          <a:srgbClr val="66667E"/>
        </a:accent1>
        <a:accent2>
          <a:srgbClr val="629157"/>
        </a:accent2>
        <a:accent3>
          <a:srgbClr val="D2D2DF"/>
        </a:accent3>
        <a:accent4>
          <a:srgbClr val="DADADA"/>
        </a:accent4>
        <a:accent5>
          <a:srgbClr val="B8B8C0"/>
        </a:accent5>
        <a:accent6>
          <a:srgbClr val="58834E"/>
        </a:accent6>
        <a:hlink>
          <a:srgbClr val="6600CC"/>
        </a:hlink>
        <a:folHlink>
          <a:srgbClr val="3399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18840</TotalTime>
  <Words>9717</Words>
  <Application>Microsoft Office PowerPoint</Application>
  <PresentationFormat>全屏显示(4:3)</PresentationFormat>
  <Paragraphs>1535</Paragraphs>
  <Slides>73</Slides>
  <Notes>53</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73</vt:i4>
      </vt:variant>
    </vt:vector>
  </HeadingPairs>
  <TitlesOfParts>
    <vt:vector size="90" baseType="lpstr">
      <vt:lpstr>Microsoft YaHei UI</vt:lpstr>
      <vt:lpstr>time</vt:lpstr>
      <vt:lpstr>WenQuanYi Zen Hei</vt:lpstr>
      <vt:lpstr>仿宋</vt:lpstr>
      <vt:lpstr>黑体</vt:lpstr>
      <vt:lpstr>华文行楷</vt:lpstr>
      <vt:lpstr>华文楷体</vt:lpstr>
      <vt:lpstr>宋体</vt:lpstr>
      <vt:lpstr>Arial</vt:lpstr>
      <vt:lpstr>Arial Black</vt:lpstr>
      <vt:lpstr>Calibri</vt:lpstr>
      <vt:lpstr>Cambria</vt:lpstr>
      <vt:lpstr>Cambria Math</vt:lpstr>
      <vt:lpstr>Times New Roman</vt:lpstr>
      <vt:lpstr>Traditional Arabic</vt:lpstr>
      <vt:lpstr>Wingdings</vt:lpstr>
      <vt:lpstr>2_Orbit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致谢</vt:lpstr>
      <vt:lpstr>特别感谢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Tlexander guo</dc:creator>
  <cp:lastModifiedBy>Shicheng Guo</cp:lastModifiedBy>
  <cp:revision>1014</cp:revision>
  <cp:lastPrinted>2014-11-11T08:19:12Z</cp:lastPrinted>
  <dcterms:created xsi:type="dcterms:W3CDTF">2014-10-04T08:26:52Z</dcterms:created>
  <dcterms:modified xsi:type="dcterms:W3CDTF">2014-12-17T05:17:41Z</dcterms:modified>
</cp:coreProperties>
</file>